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defRPr>
                <a:solidFill>
                  <a:srgbClr val="2C2C2C"/>
                </a:solidFill>
                <a:latin typeface="Adobe Clean"/>
                <a:ea typeface="Adobe Clean"/>
                <a:cs typeface="Adobe Clean"/>
                <a:sym typeface="Adobe Clean"/>
              </a:defRPr>
            </a:pPr>
            <a:r>
              <a:t>Today we'll be using Adobe Illustrator to create vector graphics. Vector graphics are highly utilized in the field of graphic design and also form the foundational step of many of many digital fabrication workflows such as laser cutting, CNC routing and vinyl cutting.</a:t>
            </a:r>
          </a:p>
          <a:p>
            <a:pPr>
              <a:defRPr>
                <a:solidFill>
                  <a:srgbClr val="2C2C2C"/>
                </a:solidFill>
                <a:latin typeface="Adobe Clean"/>
                <a:ea typeface="Adobe Clean"/>
                <a:cs typeface="Adobe Clean"/>
                <a:sym typeface="Adobe Clean"/>
              </a:defRPr>
            </a:pPr>
          </a:p>
          <a:p>
            <a:pPr>
              <a:defRPr>
                <a:solidFill>
                  <a:srgbClr val="2C2C2C"/>
                </a:solidFill>
                <a:latin typeface="Adobe Clean"/>
                <a:ea typeface="Adobe Clean"/>
                <a:cs typeface="Adobe Clean"/>
                <a:sym typeface="Adobe Clean"/>
              </a:defRPr>
            </a:pPr>
            <a:r>
              <a:t>Unlike raster graphics which are constructed of pixels, vector graphics use mathematical formulas describing shapes, colors, and placement.</a:t>
            </a:r>
          </a:p>
          <a:p>
            <a:pPr>
              <a:defRPr>
                <a:solidFill>
                  <a:srgbClr val="2C2C2C"/>
                </a:solidFill>
                <a:latin typeface="Adobe Clean"/>
                <a:ea typeface="Adobe Clean"/>
                <a:cs typeface="Adobe Clean"/>
                <a:sym typeface="Adobe Clean"/>
              </a:defRPr>
            </a:pPr>
          </a:p>
          <a:p>
            <a:pPr>
              <a:defRPr>
                <a:solidFill>
                  <a:srgbClr val="2C2C2C"/>
                </a:solidFill>
                <a:latin typeface="Adobe Clean"/>
                <a:ea typeface="Adobe Clean"/>
                <a:cs typeface="Adobe Clean"/>
                <a:sym typeface="Adobe Clean"/>
              </a:defRPr>
            </a:pPr>
            <a:r>
              <a:t>Think about it as if you describing to someone how to draw a square: four lines of equal length connecting at right-angles for each corner. By creating that shape as a vector graphic, it becomes infinitely scaleable, because the software now has the instructions necessary to produce it at any size. And if we want to cut that shape (for example, on a laser cutter or vinyl plotter), the software now knows which path to follow.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Certain shape tools will have additional options - eg, the Polygon Tool will allow you to set both the radius and the number of sides.</a:t>
            </a:r>
          </a:p>
          <a:p>
            <a:pPr/>
          </a:p>
          <a:p>
            <a:pPr/>
            <a:r>
              <a:t>If you are clicking and dragging to create shapes using the polygon tool, you can use the up and down keys (while still holding down your mouse key) to change the number of sides, and 'Shift' will force it into perfect proportion and orientation.</a:t>
            </a:r>
          </a:p>
          <a:p>
            <a:pPr/>
          </a:p>
          <a:p>
            <a:pPr/>
            <a:r>
              <a:t>Try making some shapes! You could, for example, use a triangle, a square and some rectangles to produce something that could be combined to create a house shape.</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There are a number of options in the top toolbar available to change the appearance of your shape if it's selected with the Selection Tool.</a:t>
            </a:r>
          </a:p>
          <a:p>
            <a:pPr/>
          </a:p>
          <a:p>
            <a:pPr/>
            <a:r>
              <a:t>Eg, you can change the 'Fill' and 'Stroke' colours of an object with the top two squares on the toolbar, and change the thickness of the Stroke too.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You can also align shapes in various ways - eg, align all the top, bottom or centre points on the horizontal or vertical axis.</a:t>
            </a:r>
          </a:p>
          <a:p>
            <a:pPr/>
          </a:p>
          <a:p>
            <a:pPr/>
            <a:r>
              <a:t>Distribution tools are also available to evenly space your objects in either orientation if you have 3 or more shapes selected.</a:t>
            </a:r>
          </a:p>
          <a:p>
            <a:pPr/>
          </a:p>
          <a:p>
            <a:pPr/>
            <a:r>
              <a:t>These are very helpful when you want to design things very precisely.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Now that we know how to create some basic shapes, we can start making more complex shapes. There are several ways to do this - the most popular are the Pathfinder tool and the Shape Builder tool. Today, we're going to use shape builder.</a:t>
            </a:r>
          </a:p>
          <a:p>
            <a:pPr/>
          </a:p>
          <a:p>
            <a:pPr/>
            <a:r>
              <a:t>Let's start by making a moon. Move one of your circles to overlap the other, so that it creates a crescent moon shape if we removed some of the pieces. Remember, holding down 'Shift' as we move an object will keep it in line with where it was before.</a:t>
            </a:r>
          </a:p>
          <a:p>
            <a:pPr/>
          </a:p>
          <a:p>
            <a:pPr/>
            <a:r>
              <a:t>From here, select both of those shapes, and then click on the Shape Builder tool in the left toolbar.</a:t>
            </a:r>
          </a:p>
          <a:p>
            <a:pPr/>
          </a:p>
          <a:p>
            <a:pPr/>
            <a:r>
              <a:t>Now when you run your mouse over your selected shapes, it will highlight a section of the overlap and show your cursor with a + symbol beside it. If we were combining these shapes, we would click and it would add the areas we selected together.</a:t>
            </a:r>
          </a:p>
          <a:p>
            <a:pPr/>
          </a:p>
          <a:p>
            <a:pPr/>
            <a:r>
              <a:t>Because we want to minus sections instead of adding them, we're going to hold down the 'Alt' key before we click. You'll notice that the symbol beside your pointer has changed to a - instead of a +.</a:t>
            </a:r>
          </a:p>
          <a:p>
            <a:pPr/>
          </a:p>
          <a:p>
            <a:pPr/>
            <a:r>
              <a:t>Holding down Alt, we can individually click the sections we want to remove, or click and drag over them to remove them, to leave us with the crescent moon shape.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TIP: When designing it's a good idea to keep back-ups as you go. You can do this easily by dragging out a copy of your original shapes before you use the shape builder tool. This way if you decide later on down the track that you want to make a change to that one small section of your design again (without having to repeat all of your work precisely), you can do so easily.</a:t>
            </a:r>
          </a:p>
          <a:p>
            <a:pPr/>
          </a:p>
          <a:p>
            <a:pPr/>
            <a:r>
              <a:t>Play with the shapes we've drawn - try changing the scale or shape and draw more shapes and/or line segments to create something more complex, then use the Shape Builder tool to add or minus pieces together.</a:t>
            </a:r>
          </a:p>
          <a:p>
            <a:pPr/>
          </a:p>
          <a:p>
            <a:pPr/>
            <a:r>
              <a:t>It is easy to create a solid house with a window and door cut out using just the shapes we've drawn already.</a:t>
            </a:r>
          </a:p>
          <a:p>
            <a:pPr/>
          </a:p>
          <a:p>
            <a:pPr/>
            <a:r>
              <a:t>You've now created a single complex shape from several simple ones - and you would be able to cut this shape on a laser cutter or a vinyl plotter very easily.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You may want to create more complex or organic shapes than those possible by using the geometric tools provided - and this is where the direct selection tool and the pen tool come in.</a:t>
            </a:r>
          </a:p>
          <a:p>
            <a:pPr/>
          </a:p>
          <a:p>
            <a:pPr/>
            <a:r>
              <a:t>Let's select our new house object with the selection tool, then click on the whiter arrow pointer instead - that is the 'Direct Selection' tool.</a:t>
            </a:r>
          </a:p>
          <a:p>
            <a:pPr/>
          </a:p>
          <a:p>
            <a:pPr/>
            <a:r>
              <a:t>You will notice that the moment you click the direct selection tool, you will no longer see the bounding box around your object - instead, you will see the actual paths that make up the shape. The little circles indicate where you can create rounded corners on the object also.</a:t>
            </a:r>
          </a:p>
          <a:p>
            <a:pPr/>
          </a:p>
          <a:p>
            <a:pPr/>
            <a:r>
              <a:t>From here, you can manipulate any of those anchor points (the little blue squares) by selecting them directly and moving them around.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You can also convert the anchor points from coming to a sharp point, to being a curve by selecting the appropriate option from the top toolbar.</a:t>
            </a:r>
          </a:p>
          <a:p>
            <a:pPr/>
          </a:p>
          <a:p>
            <a:pPr/>
            <a:r>
              <a:t>Clicking and dragging the handles that appear after converting an anchor point to a curve can manipulate how sharply or how smoothly the curve curves. If you want it to curve in multiple directions (eg, come to a point), hold down 'Alt', then click and drag your handle.</a:t>
            </a:r>
          </a:p>
          <a:p>
            <a:pPr/>
          </a:p>
          <a:p>
            <a:pPr/>
            <a:r>
              <a:t>Clicking and dragging on the corner dots will also enable you to create rounded corners. You can hold down 'Shift' and click multiple anchor points at once if you want to apply this to multiple points at once.</a:t>
            </a:r>
          </a:p>
          <a:p>
            <a:pPr/>
          </a:p>
          <a:p>
            <a:pPr/>
            <a:r>
              <a:t>Play with all of these elements to create a design that's uniquely yours! You can also add and remove anchor points using the options located under the 'Pen' tool in the left toolbar.</a:t>
            </a:r>
          </a:p>
          <a:p>
            <a:pPr/>
          </a:p>
          <a:p>
            <a:pPr/>
            <a:r>
              <a:t>Tip: This is just the tip of the iceberg in what you can create with Illustrator. If you are interested in learning further, please look up the 'Pen' tool. While the Pen tool does take a little work getting used to it, it is also the most used tool for some designers beside the selection tool.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To create text, simply choose the 'Text' tool from the left toolbar and click anywhere on the artboard to start typing.</a:t>
            </a:r>
          </a:p>
          <a:p>
            <a:pPr/>
          </a:p>
          <a:p>
            <a:pPr/>
            <a:r>
              <a:t>Once you have typed whatever you want to, you can go back to the selection tool again, and use that to make it bigger/smaller/etc.</a:t>
            </a:r>
          </a:p>
          <a:p>
            <a:pPr/>
          </a:p>
          <a:p>
            <a:pPr/>
            <a:r>
              <a:t>You will notice at this point that our top toolbar has changed to show some options pertaining to text. From there, we chan change the font, alignment, etc. Pick a script style font on this occasion.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You will notice that the text is not oulined like other shapes and objects we've encountered so far. This is because the text is still editable. To make it suitable for cutting (if we were to create this for a sticker or laser-cut item), we need to convert the text to an object instead.</a:t>
            </a:r>
          </a:p>
          <a:p>
            <a:pPr/>
          </a:p>
          <a:p>
            <a:pPr/>
            <a:r>
              <a:t>To do that, go to 'Object' in the top menu, and select 'Expand'. When the options come up, make sure that 'Object' and 'Fill' are selected. If you select 'Stroke' (if your object has a stroke), it will create a whole separate object for just that stroke line, so be sure that's what you want before you select it. Once your options are selected, click 'OK'.</a:t>
            </a:r>
          </a:p>
          <a:p>
            <a:pPr/>
          </a:p>
          <a:p>
            <a:pPr/>
            <a:r>
              <a:t>Tip: Expand is a one-way action. You can't un-expand to edit your text again.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Once expanded, you will see the outline of each of the objects it's created. It will create a different object for each letter, which has a very clear overlap if you're using a script font like this. If we sent that to cut on a laser cutter or a vinyl plotter, it would cut each of those letters individually, rather than all together. Use Shape Builder (or the Pathfinder tool) to combine the shapes into one, so that it's suitable for cutting.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marL="185714" indent="-185714">
              <a:buSzPct val="100000"/>
              <a:buFont typeface="Arial"/>
              <a:buChar char="•"/>
            </a:pPr>
            <a:r>
              <a:t>It’s an industry standard which provides a broad range of tools for designing vector graphics</a:t>
            </a:r>
          </a:p>
          <a:p>
            <a:pPr marL="185714" indent="-185714">
              <a:buSzPct val="100000"/>
              <a:buFont typeface="Arial"/>
              <a:buChar char="•"/>
            </a:pPr>
            <a:r>
              <a:t>Easily create artwork that can scale to any size - from business card to banner.</a:t>
            </a:r>
          </a:p>
          <a:p>
            <a:pPr marL="185714" indent="-185714">
              <a:buSzPct val="100000"/>
              <a:buFont typeface="Arial"/>
              <a:buChar char="•"/>
            </a:pPr>
            <a:r>
              <a:t>You can link files between Adobe programs, so that the work you do on a file in one is reflected in the other automatically.</a:t>
            </a:r>
          </a:p>
          <a:p>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Make your final tweaks, and you've got something you can turn into a finished piece.</a:t>
            </a:r>
          </a:p>
          <a:p>
            <a:pPr/>
          </a:p>
          <a:p>
            <a:pPr/>
            <a:r>
              <a:t>From here, it's a matter of making your file suitable cut-ready.</a:t>
            </a:r>
          </a:p>
          <a:p>
            <a:pPr/>
          </a:p>
          <a:p>
            <a:pPr/>
            <a:r>
              <a:t>Eg. for a laser-cutter the objects would be prepared with no fill colour, and with a 0.01pt RGB red stroke to cut. For the vinyl plotter, we will simply fill all objects with black and apply no stroke - and the plotter software will do the rest. Please check the file requirements information for the equipment you wish to use for details.</a:t>
            </a:r>
          </a:p>
          <a:p>
            <a:pPr/>
          </a:p>
          <a:p>
            <a:pPr/>
            <a:r>
              <a:t>In either case, you can save your file as a .AI (the native Adobe Illustrator file type). Export vector file types that will work with other software, such as .svg and .eps are also available.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Let’s open up Illustrator, set the overall document settings and learn some interface basics before moving onto the design side of things.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lvl="1"/>
            <a:r>
              <a:t>Open Adobe Illustrator and sign in using your Adobe Account.</a:t>
            </a:r>
          </a:p>
          <a:p>
            <a:pPr lvl="1"/>
            <a:r>
              <a:t>Click on 'create new'.</a:t>
            </a:r>
          </a:p>
          <a:p>
            <a:pPr lvl="1"/>
            <a:r>
              <a:t>Select a size for your artboard - presets are available for common print and web sizes. Today, let's just pick A4 in landscape orientation.</a:t>
            </a:r>
          </a:p>
          <a:p>
            <a:pPr lvl="1"/>
            <a:r>
              <a:t>Select your units of measurement. Because we typically use mm, we will select mm. If you are more comfortable designing in cm/inches/etc, you can select those instead.</a:t>
            </a:r>
          </a:p>
          <a:p>
            <a:pPr lvl="1"/>
            <a:r>
              <a:t>Leave Bleed at 0mm. If designing for fabrication, bleed is not required (as we are not doing edge-to-edge printing).</a:t>
            </a:r>
          </a:p>
          <a:p>
            <a:pPr lvl="1"/>
            <a:r>
              <a:t>In Colour Mode, select 'RGB'. Certain software that we use for fabrication works specifically with RGB to deliver information to equipment. Eg, for laser cutting, a path that is set to 0.01pt RGB red is used to indicate that the machine should cut that path.</a:t>
            </a:r>
          </a:p>
          <a:p>
            <a:pPr lvl="1"/>
            <a:r>
              <a:t>When you are happy with your selection, click ‘Create'.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spcBef>
                <a:spcPts val="600"/>
              </a:spcBef>
            </a:pPr>
            <a:r>
              <a:t>Once your new file is created, you will see the Adobe Illustrator workspace. Let's set it up so that we're good to go.</a:t>
            </a:r>
          </a:p>
          <a:p>
            <a:pPr>
              <a:spcBef>
                <a:spcPts val="600"/>
              </a:spcBef>
            </a:pPr>
          </a:p>
          <a:p>
            <a:pPr>
              <a:spcBef>
                <a:spcPts val="600"/>
              </a:spcBef>
            </a:pPr>
            <a:r>
              <a:t>There are a number of default workspace set-ups available, but the one we're going to use today is called 'Essentials Classic'. Navigate to the 'Windows' menu option, scroll down to 'Workspace', and then select 'Essentials Classic' from the list. In this workspace, a top toolbar appears with a number of helpful options available depending on the tool you have selected.</a:t>
            </a:r>
          </a:p>
          <a:p>
            <a:pPr>
              <a:spcBef>
                <a:spcPts val="600"/>
              </a:spcBef>
            </a:pPr>
          </a:p>
          <a:p>
            <a:pPr>
              <a:spcBef>
                <a:spcPts val="600"/>
              </a:spcBef>
            </a:pPr>
            <a:r>
              <a:t>As a final step of setting up your document, go to 'Windows', 'Rulers' and select 'Show Rulers' (you can also just click Ctrl+R). This will allow you to drag out guidelines as needed, and provide you with a quick size reference. Make sure that 'Smart Guides' is selected at this time also - it will make precise alignment easier later on.</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The workspace is made up of several ‘zones’ – they will become more intuitive, the more you use the program. You can also customize this space as desired once you’re more familiar with it. Here are the basics:</a:t>
            </a:r>
          </a:p>
          <a:p>
            <a:pPr/>
          </a:p>
          <a:p>
            <a:pPr marL="185714" indent="-185714">
              <a:buSzPct val="100000"/>
              <a:buFont typeface="Arial"/>
              <a:buChar char="•"/>
            </a:pPr>
            <a:r>
              <a:t>The menu bar allows you select a wide variety of options that allow you to select commands – eg, save, print, and other application controls. To the right of that is the workspace switcher.</a:t>
            </a:r>
          </a:p>
          <a:p>
            <a:pPr marL="185714" indent="-185714" defTabSz="990478">
              <a:buSzPct val="100000"/>
              <a:buFont typeface="Arial"/>
              <a:buChar char="•"/>
            </a:pPr>
            <a:r>
              <a:t>Because we selected 'Essentials Classic' as our workspace, beneath the menu bar is a top toolbar appears with a number of helpful options available depending on the tool and object you have selected. Eg, if you select text, it may show some text options. With the direct selection tool, it will show the fill colour, stroke colour, opacity, etc.</a:t>
            </a:r>
          </a:p>
          <a:p>
            <a:pPr marL="185714" indent="-185714" defTabSz="990478">
              <a:buSzPct val="100000"/>
              <a:buFont typeface="Arial"/>
              <a:buChar char="•"/>
            </a:pPr>
            <a:r>
              <a:t>To the left, we can see the side toolbar. You can hover over any of the tools to see their names and shortcut options. If a tool has a small triangle in the bottom right corner, it means that there are other tool options hidden underneath. Click and hold on that tool to bring up those other options for selection.</a:t>
            </a:r>
          </a:p>
          <a:p>
            <a:pPr marL="185714" indent="-185714" defTabSz="990478">
              <a:buSzPct val="100000"/>
              <a:buFont typeface="Arial"/>
              <a:buChar char="•"/>
            </a:pPr>
            <a:r>
              <a:t>To the right of the screen, you can see an area available to dock panels that are available under the 'Windows' menu option. These panels provide a wide range of additional functionality, and you can customise this area quite heavily to display and provide shortcuts for the panels and options you use most often.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The Selection Tool (the black arrow, and first icon on the left toolbar) is the most basic tool which lets you select and manipulate any object by dragging or clicking on it. Most of the time, we will be using the Selection Tool.</a:t>
            </a:r>
          </a:p>
          <a:p>
            <a:pPr/>
          </a:p>
          <a:p>
            <a:pPr/>
            <a:r>
              <a:t>Click on an object to select it. If your object is unfilled, you will have to click the edge instead. Holding down Shift when you have one object selected will allow you to select other items at the same time, or drag a bounding box over all the objects you wish to select to do so.</a:t>
            </a:r>
          </a:p>
          <a:p>
            <a:pPr/>
          </a:p>
          <a:p>
            <a:pPr/>
            <a:r>
              <a:t>When you have an object (or objects) selected, you will be able to click and drag the squares at the edges or sides of the bounding box to make it larger or smaller.</a:t>
            </a:r>
          </a:p>
          <a:p>
            <a:pPr/>
          </a:p>
          <a:p>
            <a:pPr/>
            <a:r>
              <a:t>When you have an object (or objects) selected, you can hover your selection tool just outside the squares at the edges or sides of the bounding box - your cursor will change to a double-arrow symbol, and you will be able to rotate your object.</a:t>
            </a:r>
          </a:p>
          <a:p>
            <a:pPr/>
          </a:p>
          <a:p>
            <a:pPr/>
            <a:r>
              <a:t>Tip: Holding down Shift will do different things depending on what your selection tool is doing. If dragging an object, it will snap it into vertical/horizontal/diagonal alignment with where it was previously. When resizing, it will snap the size into the same proportion as the original. If rotating, it will snap the rotation into 45 degree segments.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While creating your design, you may frequently want to zoom in and out to see things close up. The Zoom tool is in the Left Toolbar and represented by the magnifying glass.</a:t>
            </a:r>
          </a:p>
          <a:p>
            <a:pPr/>
          </a:p>
          <a:p>
            <a:pPr/>
            <a:r>
              <a:t>To zoom in, simply click on the area you want to zoom to.</a:t>
            </a:r>
          </a:p>
          <a:p>
            <a:pPr/>
          </a:p>
          <a:p>
            <a:pPr/>
            <a:r>
              <a:t>To zoom out, hold down alt as you click on the area you want to zoom out from.</a:t>
            </a:r>
          </a:p>
          <a:p>
            <a:pPr/>
          </a:p>
          <a:p>
            <a:pPr/>
            <a:r>
              <a:t>You can also use the shortcuts ctrl- or ctrl+ to zoom in and out no matter what tool you have selected, this is a common shortcut across design software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To create basic geometric shapes, we're going to select the appropriate item from the left toolbar. By default, the Shape options are hidden under the default Rectangle Tool. Click and hold to bring up the other options, and select one - eg, the ellipse tool.</a:t>
            </a:r>
          </a:p>
          <a:p>
            <a:pPr/>
          </a:p>
          <a:p>
            <a:pPr/>
            <a:r>
              <a:t>Once selected, you have a couple of ways to create your shape. Eg:</a:t>
            </a:r>
          </a:p>
          <a:p>
            <a:pPr/>
          </a:p>
          <a:p>
            <a:pPr/>
            <a:r>
              <a:t>You can click and drag (while holding down the mouse button) to create your shape - when you stop holding down the mouse button, your shape will become an object.</a:t>
            </a:r>
          </a:p>
          <a:p>
            <a:pPr/>
          </a:p>
          <a:p>
            <a:pPr/>
            <a:r>
              <a:t>Hint: holding down 'Shift' as you click and drag will force the shape to have perfect proportions (eg, the rectangle tool will become a square, an ellipse tool will constrain the proportions to a circle, etc).</a:t>
            </a:r>
          </a:p>
          <a:p>
            <a:pPr/>
          </a:p>
          <a:p>
            <a:pPr/>
            <a:r>
              <a:t>You can click on your artboard once, and it will bring up a dialogue box which will allow you to input the exact dimensions. When you click 'OK', it will create your object.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1"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92"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93"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ogo holding slide">
    <p:spTree>
      <p:nvGrpSpPr>
        <p:cNvPr id="1" name=""/>
        <p:cNvGrpSpPr/>
        <p:nvPr/>
      </p:nvGrpSpPr>
      <p:grpSpPr>
        <a:xfrm>
          <a:off x="0" y="0"/>
          <a:ext cx="0" cy="0"/>
          <a:chOff x="0" y="0"/>
          <a:chExt cx="0" cy="0"/>
        </a:xfrm>
      </p:grpSpPr>
      <p:pic>
        <p:nvPicPr>
          <p:cNvPr id="101" name="Picture 10" descr="Picture 10"/>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d slide with URL">
    <p:spTree>
      <p:nvGrpSpPr>
        <p:cNvPr id="1" name=""/>
        <p:cNvGrpSpPr/>
        <p:nvPr/>
      </p:nvGrpSpPr>
      <p:grpSpPr>
        <a:xfrm>
          <a:off x="0" y="0"/>
          <a:ext cx="0" cy="0"/>
          <a:chOff x="0" y="0"/>
          <a:chExt cx="0" cy="0"/>
        </a:xfrm>
      </p:grpSpPr>
      <p:pic>
        <p:nvPicPr>
          <p:cNvPr id="109" name="Picture 3" descr="Pictur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0"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solidFill>
          <a:srgbClr val="000000"/>
        </a:solidFill>
      </p:bgPr>
    </p:bg>
    <p:spTree>
      <p:nvGrpSpPr>
        <p:cNvPr id="1" name=""/>
        <p:cNvGrpSpPr/>
        <p:nvPr/>
      </p:nvGrpSpPr>
      <p:grpSpPr>
        <a:xfrm>
          <a:off x="0" y="0"/>
          <a:ext cx="0" cy="0"/>
          <a:chOff x="0" y="0"/>
          <a:chExt cx="0" cy="0"/>
        </a:xfrm>
      </p:grpSpPr>
      <p:sp>
        <p:nvSpPr>
          <p:cNvPr id="38" name="Body Level One…"/>
          <p:cNvSpPr txBox="1"/>
          <p:nvPr>
            <p:ph type="body" sz="half" idx="1"/>
          </p:nvPr>
        </p:nvSpPr>
        <p:spPr>
          <a:xfrm>
            <a:off x="838200" y="1825625"/>
            <a:ext cx="5181600" cy="435133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9"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40"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wo Content">
    <p:bg>
      <p:bgPr>
        <a:solidFill>
          <a:srgbClr val="000000"/>
        </a:solidFill>
      </p:bgPr>
    </p:bg>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48" name="Body Level One…"/>
          <p:cNvSpPr txBox="1"/>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 name="Title Text"/>
          <p:cNvSpPr txBox="1"/>
          <p:nvPr>
            <p:ph type="title"/>
          </p:nvPr>
        </p:nvSpPr>
        <p:spPr>
          <a:xfrm>
            <a:off x="839787" y="365125"/>
            <a:ext cx="10515601" cy="1325563"/>
          </a:xfrm>
          <a:prstGeom prst="rect">
            <a:avLst/>
          </a:prstGeom>
        </p:spPr>
        <p:txBody>
          <a:bodyPr/>
          <a:lstStyle/>
          <a:p>
            <a:pPr/>
            <a:r>
              <a:t>Title Text</a:t>
            </a:r>
          </a:p>
        </p:txBody>
      </p:sp>
      <p:sp>
        <p:nvSpPr>
          <p:cNvPr id="57"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8"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1"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2"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83"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slq.qld.gov.au/collections/information-collections/eresources/linkedin-learning" TargetMode="External"/><Relationship Id="rId3" Type="http://schemas.openxmlformats.org/officeDocument/2006/relationships/hyperlink" Target="https://wiki.slq.qld.gov.au/doku.php?id=workshops:public:start" TargetMode="External"/><Relationship Id="rId4" Type="http://schemas.openxmlformats.org/officeDocument/2006/relationships/hyperlink" Target="https://onesearch.slq.qld.gov.au/" TargetMode="External"/><Relationship Id="rId5" Type="http://schemas.openxmlformats.org/officeDocument/2006/relationships/hyperlink" Target="https://www.slq.qld.gov.au/blog/tag/zines" TargetMode="External"/><Relationship Id="rId6" Type="http://schemas.openxmlformats.org/officeDocument/2006/relationships/hyperlink" Target="https://www.youtube.com/" TargetMode="Externa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20appliedcreativity@slq.qld.gov.au" TargetMode="External"/><Relationship Id="rId3" Type="http://schemas.openxmlformats.org/officeDocument/2006/relationships/image" Target="../media/image2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ccount.adobe.com/"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Content Placeholder 9"/>
          <p:cNvSpPr txBox="1"/>
          <p:nvPr>
            <p:ph type="body" sz="half" idx="1"/>
          </p:nvPr>
        </p:nvSpPr>
        <p:spPr>
          <a:xfrm>
            <a:off x="838200" y="1825625"/>
            <a:ext cx="5181600" cy="4351338"/>
          </a:xfrm>
          <a:prstGeom prst="rect">
            <a:avLst/>
          </a:prstGeom>
        </p:spPr>
        <p:txBody>
          <a:bodyPr/>
          <a:lstStyle/>
          <a:p>
            <a:pPr>
              <a:spcBef>
                <a:spcPts val="600"/>
              </a:spcBef>
            </a:pPr>
            <a:r>
              <a:t>First steps:</a:t>
            </a:r>
          </a:p>
          <a:p>
            <a:pPr lvl="1" marL="685800" indent="-228600">
              <a:spcBef>
                <a:spcPts val="600"/>
              </a:spcBef>
              <a:defRPr sz="2400"/>
            </a:pPr>
            <a:r>
              <a:t>Opening Illustrator</a:t>
            </a:r>
          </a:p>
          <a:p>
            <a:pPr lvl="1" marL="685800" indent="-228600">
              <a:spcBef>
                <a:spcPts val="600"/>
              </a:spcBef>
              <a:defRPr sz="2400"/>
            </a:pPr>
            <a:r>
              <a:t>Creating your first document</a:t>
            </a:r>
          </a:p>
          <a:p>
            <a:pPr lvl="1" marL="685800" indent="-228600">
              <a:spcBef>
                <a:spcPts val="600"/>
              </a:spcBef>
              <a:defRPr sz="2400"/>
            </a:pPr>
            <a:r>
              <a:t>Navigating the interface</a:t>
            </a:r>
          </a:p>
        </p:txBody>
      </p:sp>
      <p:sp>
        <p:nvSpPr>
          <p:cNvPr id="155" name="Title 6"/>
          <p:cNvSpPr txBox="1"/>
          <p:nvPr>
            <p:ph type="title"/>
          </p:nvPr>
        </p:nvSpPr>
        <p:spPr>
          <a:xfrm>
            <a:off x="838200" y="365125"/>
            <a:ext cx="10515600" cy="1325563"/>
          </a:xfrm>
          <a:prstGeom prst="rect">
            <a:avLst/>
          </a:prstGeom>
        </p:spPr>
        <p:txBody>
          <a:bodyPr/>
          <a:lstStyle/>
          <a:p>
            <a:pPr/>
            <a:r>
              <a:t>Let’s Dive in!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ontent Placeholder 9"/>
          <p:cNvSpPr txBox="1"/>
          <p:nvPr>
            <p:ph type="body" sz="half" idx="1"/>
          </p:nvPr>
        </p:nvSpPr>
        <p:spPr>
          <a:xfrm>
            <a:off x="838200" y="1825625"/>
            <a:ext cx="5181600" cy="4351338"/>
          </a:xfrm>
          <a:prstGeom prst="rect">
            <a:avLst/>
          </a:prstGeom>
        </p:spPr>
        <p:txBody>
          <a:bodyPr/>
          <a:lstStyle/>
          <a:p>
            <a:pPr lvl="1" marL="577515" indent="-211755" defTabSz="877823">
              <a:lnSpc>
                <a:spcPct val="100000"/>
              </a:lnSpc>
              <a:spcBef>
                <a:spcPts val="0"/>
              </a:spcBef>
              <a:buFontTx/>
              <a:defRPr sz="2112">
                <a:latin typeface="+mj-lt"/>
                <a:ea typeface="+mj-ea"/>
                <a:cs typeface="+mj-cs"/>
                <a:sym typeface="Aptos"/>
              </a:defRPr>
            </a:pPr>
            <a:r>
              <a:t>Open Adobe Illustrator and sign in using your Adobe Account.</a:t>
            </a:r>
          </a:p>
          <a:p>
            <a:pPr lvl="1" marL="577515" indent="-211755" defTabSz="877823">
              <a:lnSpc>
                <a:spcPct val="100000"/>
              </a:lnSpc>
              <a:spcBef>
                <a:spcPts val="0"/>
              </a:spcBef>
              <a:buFontTx/>
              <a:defRPr sz="2112">
                <a:latin typeface="+mj-lt"/>
                <a:ea typeface="+mj-ea"/>
                <a:cs typeface="+mj-cs"/>
                <a:sym typeface="Aptos"/>
              </a:defRPr>
            </a:pPr>
            <a:r>
              <a:t>Click 'create new'.</a:t>
            </a:r>
          </a:p>
          <a:p>
            <a:pPr lvl="1" marL="577515" indent="-211755" defTabSz="877823">
              <a:lnSpc>
                <a:spcPct val="100000"/>
              </a:lnSpc>
              <a:spcBef>
                <a:spcPts val="0"/>
              </a:spcBef>
              <a:buFontTx/>
              <a:defRPr sz="2112">
                <a:latin typeface="+mj-lt"/>
                <a:ea typeface="+mj-ea"/>
                <a:cs typeface="+mj-cs"/>
                <a:sym typeface="Aptos"/>
              </a:defRPr>
            </a:pPr>
            <a:r>
              <a:t>Select a size and units of measurement.</a:t>
            </a:r>
          </a:p>
          <a:p>
            <a:pPr lvl="1" marL="577515" indent="-211755" defTabSz="877823">
              <a:lnSpc>
                <a:spcPct val="100000"/>
              </a:lnSpc>
              <a:spcBef>
                <a:spcPts val="0"/>
              </a:spcBef>
              <a:buFontTx/>
              <a:defRPr sz="2112">
                <a:latin typeface="+mj-lt"/>
                <a:ea typeface="+mj-ea"/>
                <a:cs typeface="+mj-cs"/>
                <a:sym typeface="Aptos"/>
              </a:defRPr>
            </a:pPr>
            <a:r>
              <a:t>Leave Bleed at 0mm. If designing for fabrication, bleed is not required.</a:t>
            </a:r>
          </a:p>
          <a:p>
            <a:pPr lvl="1" marL="577515" indent="-211755" defTabSz="877823">
              <a:lnSpc>
                <a:spcPct val="100000"/>
              </a:lnSpc>
              <a:spcBef>
                <a:spcPts val="0"/>
              </a:spcBef>
              <a:buFontTx/>
              <a:defRPr sz="2112">
                <a:latin typeface="+mj-lt"/>
                <a:ea typeface="+mj-ea"/>
                <a:cs typeface="+mj-cs"/>
                <a:sym typeface="Aptos"/>
              </a:defRPr>
            </a:pPr>
            <a:r>
              <a:t>In Colour Mode, select 'RGB'. Certain software that we use for fabrication works specifically with RGB to deliver information to equipment.</a:t>
            </a:r>
          </a:p>
          <a:p>
            <a:pPr lvl="1" marL="577515" indent="-211755" defTabSz="877823">
              <a:lnSpc>
                <a:spcPct val="100000"/>
              </a:lnSpc>
              <a:spcBef>
                <a:spcPts val="0"/>
              </a:spcBef>
              <a:buFontTx/>
              <a:defRPr sz="2112">
                <a:latin typeface="+mj-lt"/>
                <a:ea typeface="+mj-ea"/>
                <a:cs typeface="+mj-cs"/>
                <a:sym typeface="Aptos"/>
              </a:defRPr>
            </a:pPr>
            <a:r>
              <a:t>When you are happy with your selection, click 'Create'.</a:t>
            </a:r>
          </a:p>
        </p:txBody>
      </p:sp>
      <p:sp>
        <p:nvSpPr>
          <p:cNvPr id="160" name="Title 6"/>
          <p:cNvSpPr txBox="1"/>
          <p:nvPr>
            <p:ph type="title"/>
          </p:nvPr>
        </p:nvSpPr>
        <p:spPr>
          <a:xfrm>
            <a:off x="838200" y="365125"/>
            <a:ext cx="10515600" cy="1325563"/>
          </a:xfrm>
          <a:prstGeom prst="rect">
            <a:avLst/>
          </a:prstGeom>
        </p:spPr>
        <p:txBody>
          <a:bodyPr/>
          <a:lstStyle/>
          <a:p>
            <a:pPr/>
            <a:r>
              <a:t>Creating your new file</a:t>
            </a:r>
          </a:p>
        </p:txBody>
      </p:sp>
      <p:pic>
        <p:nvPicPr>
          <p:cNvPr id="161" name="Image" descr="Image"/>
          <p:cNvPicPr>
            <a:picLocks noChangeAspect="1"/>
          </p:cNvPicPr>
          <p:nvPr/>
        </p:nvPicPr>
        <p:blipFill>
          <a:blip r:embed="rId3">
            <a:extLst/>
          </a:blip>
          <a:stretch>
            <a:fillRect/>
          </a:stretch>
        </p:blipFill>
        <p:spPr>
          <a:xfrm>
            <a:off x="6413468" y="2373155"/>
            <a:ext cx="4952068" cy="325627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ontent Placeholder 9"/>
          <p:cNvSpPr txBox="1"/>
          <p:nvPr>
            <p:ph type="body" sz="half" idx="1"/>
          </p:nvPr>
        </p:nvSpPr>
        <p:spPr>
          <a:xfrm>
            <a:off x="838200" y="1825625"/>
            <a:ext cx="5181600" cy="4351338"/>
          </a:xfrm>
          <a:prstGeom prst="rect">
            <a:avLst/>
          </a:prstGeom>
        </p:spPr>
        <p:txBody>
          <a:bodyPr/>
          <a:lstStyle/>
          <a:p>
            <a:pPr marL="219455" indent="-219455" defTabSz="877823">
              <a:spcBef>
                <a:spcPts val="500"/>
              </a:spcBef>
              <a:defRPr sz="2688"/>
            </a:pPr>
            <a:r>
              <a:t>We are going to use the 'Essentials Classic’ workspace under Window &gt; Workspace &gt; Essentials Classic.</a:t>
            </a:r>
          </a:p>
          <a:p>
            <a:pPr marL="219455" indent="-219455" defTabSz="877823">
              <a:spcBef>
                <a:spcPts val="500"/>
              </a:spcBef>
              <a:defRPr sz="2688"/>
            </a:pPr>
            <a:r>
              <a:t>Different workspaces give you different options for a variety of design cases.</a:t>
            </a:r>
          </a:p>
          <a:p>
            <a:pPr marL="219455" indent="-219455" defTabSz="877823">
              <a:spcBef>
                <a:spcPts val="500"/>
              </a:spcBef>
              <a:defRPr sz="2688"/>
            </a:pPr>
            <a:r>
              <a:t>Let’s also make sure rulers are visible by going to Window &gt; Rulers &gt; Show Rulers.</a:t>
            </a:r>
          </a:p>
          <a:p>
            <a:pPr marL="219455" indent="-219455" defTabSz="877823">
              <a:spcBef>
                <a:spcPts val="500"/>
              </a:spcBef>
              <a:defRPr sz="2688"/>
            </a:pPr>
            <a:r>
              <a:t>Turn Smart Guides on.</a:t>
            </a:r>
          </a:p>
        </p:txBody>
      </p:sp>
      <p:sp>
        <p:nvSpPr>
          <p:cNvPr id="166" name="Title 6"/>
          <p:cNvSpPr txBox="1"/>
          <p:nvPr>
            <p:ph type="title"/>
          </p:nvPr>
        </p:nvSpPr>
        <p:spPr>
          <a:xfrm>
            <a:off x="838200" y="365125"/>
            <a:ext cx="10515600" cy="1325563"/>
          </a:xfrm>
          <a:prstGeom prst="rect">
            <a:avLst/>
          </a:prstGeom>
        </p:spPr>
        <p:txBody>
          <a:bodyPr/>
          <a:lstStyle/>
          <a:p>
            <a:pPr/>
            <a:r>
              <a:t>Set up your workspace</a:t>
            </a:r>
          </a:p>
        </p:txBody>
      </p:sp>
      <p:pic>
        <p:nvPicPr>
          <p:cNvPr id="167" name="Image" descr="Image"/>
          <p:cNvPicPr>
            <a:picLocks noChangeAspect="1"/>
          </p:cNvPicPr>
          <p:nvPr/>
        </p:nvPicPr>
        <p:blipFill>
          <a:blip r:embed="rId3">
            <a:extLst/>
          </a:blip>
          <a:stretch>
            <a:fillRect/>
          </a:stretch>
        </p:blipFill>
        <p:spPr>
          <a:xfrm>
            <a:off x="6086868" y="2426848"/>
            <a:ext cx="5611973" cy="314889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6"/>
          <p:cNvSpPr txBox="1"/>
          <p:nvPr>
            <p:ph type="title"/>
          </p:nvPr>
        </p:nvSpPr>
        <p:spPr>
          <a:xfrm>
            <a:off x="838200" y="365125"/>
            <a:ext cx="10515600" cy="1325563"/>
          </a:xfrm>
          <a:prstGeom prst="rect">
            <a:avLst/>
          </a:prstGeom>
        </p:spPr>
        <p:txBody>
          <a:bodyPr/>
          <a:lstStyle/>
          <a:p>
            <a:pPr/>
            <a:r>
              <a:t>Navigating the Workspace</a:t>
            </a:r>
          </a:p>
        </p:txBody>
      </p:sp>
      <p:pic>
        <p:nvPicPr>
          <p:cNvPr id="172" name="Image" descr="Image"/>
          <p:cNvPicPr>
            <a:picLocks noChangeAspect="1"/>
          </p:cNvPicPr>
          <p:nvPr/>
        </p:nvPicPr>
        <p:blipFill>
          <a:blip r:embed="rId3">
            <a:extLst/>
          </a:blip>
          <a:stretch>
            <a:fillRect/>
          </a:stretch>
        </p:blipFill>
        <p:spPr>
          <a:xfrm>
            <a:off x="259495" y="1473536"/>
            <a:ext cx="11673010" cy="491743"/>
          </a:xfrm>
          <a:prstGeom prst="rect">
            <a:avLst/>
          </a:prstGeom>
          <a:ln w="12700">
            <a:miter lim="400000"/>
          </a:ln>
        </p:spPr>
      </p:pic>
      <p:pic>
        <p:nvPicPr>
          <p:cNvPr id="173" name="Image" descr="Image"/>
          <p:cNvPicPr>
            <a:picLocks noChangeAspect="1"/>
          </p:cNvPicPr>
          <p:nvPr/>
        </p:nvPicPr>
        <p:blipFill>
          <a:blip r:embed="rId4">
            <a:extLst/>
          </a:blip>
          <a:stretch>
            <a:fillRect/>
          </a:stretch>
        </p:blipFill>
        <p:spPr>
          <a:xfrm>
            <a:off x="4023859" y="2052349"/>
            <a:ext cx="2122947" cy="4531674"/>
          </a:xfrm>
          <a:prstGeom prst="rect">
            <a:avLst/>
          </a:prstGeom>
          <a:ln w="12700">
            <a:miter lim="400000"/>
          </a:ln>
        </p:spPr>
      </p:pic>
      <p:pic>
        <p:nvPicPr>
          <p:cNvPr id="174" name="Image" descr="Image"/>
          <p:cNvPicPr>
            <a:picLocks noChangeAspect="1"/>
          </p:cNvPicPr>
          <p:nvPr/>
        </p:nvPicPr>
        <p:blipFill>
          <a:blip r:embed="rId5">
            <a:extLst/>
          </a:blip>
          <a:stretch>
            <a:fillRect/>
          </a:stretch>
        </p:blipFill>
        <p:spPr>
          <a:xfrm>
            <a:off x="6343673" y="2022482"/>
            <a:ext cx="1375116" cy="459140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6"/>
          <p:cNvSpPr txBox="1"/>
          <p:nvPr>
            <p:ph type="title"/>
          </p:nvPr>
        </p:nvSpPr>
        <p:spPr>
          <a:prstGeom prst="rect">
            <a:avLst/>
          </a:prstGeom>
        </p:spPr>
        <p:txBody>
          <a:bodyPr/>
          <a:lstStyle/>
          <a:p>
            <a:pPr/>
            <a:r>
              <a:t>Basic Tools: Selection Tool</a:t>
            </a:r>
          </a:p>
        </p:txBody>
      </p:sp>
      <p:sp>
        <p:nvSpPr>
          <p:cNvPr id="179" name="Content Placeholder 2"/>
          <p:cNvSpPr txBox="1"/>
          <p:nvPr>
            <p:ph type="body" idx="1"/>
          </p:nvPr>
        </p:nvSpPr>
        <p:spPr>
          <a:xfrm>
            <a:off x="838200" y="1825625"/>
            <a:ext cx="10515600" cy="4351338"/>
          </a:xfrm>
          <a:prstGeom prst="rect">
            <a:avLst/>
          </a:prstGeom>
        </p:spPr>
        <p:txBody>
          <a:bodyPr/>
          <a:lstStyle/>
          <a:p>
            <a:pPr marL="0" indent="0" defTabSz="877823">
              <a:lnSpc>
                <a:spcPct val="100000"/>
              </a:lnSpc>
              <a:spcBef>
                <a:spcPts val="0"/>
              </a:spcBef>
              <a:buSzTx/>
              <a:buFontTx/>
              <a:buNone/>
              <a:defRPr sz="2112">
                <a:latin typeface="+mj-lt"/>
                <a:ea typeface="+mj-ea"/>
                <a:cs typeface="+mj-cs"/>
                <a:sym typeface="Aptos"/>
              </a:defRPr>
            </a:pPr>
            <a:r>
              <a:t>The Selection Tool lets you select and manipulate any object by dragging or clicking on it. It is the black arrow in the top left of the toolbar.</a:t>
            </a:r>
          </a:p>
          <a:p>
            <a:pPr marL="0" indent="0" defTabSz="877823">
              <a:lnSpc>
                <a:spcPct val="100000"/>
              </a:lnSpc>
              <a:spcBef>
                <a:spcPts val="0"/>
              </a:spcBef>
              <a:buSzTx/>
              <a:buFontTx/>
              <a:buNone/>
              <a:defRPr sz="2112">
                <a:latin typeface="+mj-lt"/>
                <a:ea typeface="+mj-ea"/>
                <a:cs typeface="+mj-cs"/>
                <a:sym typeface="Aptos"/>
              </a:defRPr>
            </a:pPr>
          </a:p>
          <a:p>
            <a:pPr marL="0" indent="0" defTabSz="877823">
              <a:lnSpc>
                <a:spcPct val="100000"/>
              </a:lnSpc>
              <a:spcBef>
                <a:spcPts val="0"/>
              </a:spcBef>
              <a:buSzTx/>
              <a:buFontTx/>
              <a:buNone/>
              <a:defRPr sz="2112">
                <a:latin typeface="+mj-lt"/>
                <a:ea typeface="+mj-ea"/>
                <a:cs typeface="+mj-cs"/>
                <a:sym typeface="Aptos"/>
              </a:defRPr>
            </a:pPr>
            <a:r>
              <a:t>Click on an object to select it. If your object is unfilled, you will have to click the edge instead. Select multiple objects by holding down shift and clicking each one, or drawing a bounding box around them.</a:t>
            </a:r>
          </a:p>
          <a:p>
            <a:pPr marL="0" indent="0" defTabSz="877823">
              <a:lnSpc>
                <a:spcPct val="100000"/>
              </a:lnSpc>
              <a:spcBef>
                <a:spcPts val="0"/>
              </a:spcBef>
              <a:buSzTx/>
              <a:buFontTx/>
              <a:buNone/>
              <a:defRPr sz="2112">
                <a:latin typeface="+mj-lt"/>
                <a:ea typeface="+mj-ea"/>
                <a:cs typeface="+mj-cs"/>
                <a:sym typeface="Aptos"/>
              </a:defRPr>
            </a:pPr>
          </a:p>
          <a:p>
            <a:pPr marL="0" indent="0" defTabSz="877823">
              <a:lnSpc>
                <a:spcPct val="100000"/>
              </a:lnSpc>
              <a:spcBef>
                <a:spcPts val="0"/>
              </a:spcBef>
              <a:buSzTx/>
              <a:buFontTx/>
              <a:buNone/>
              <a:defRPr sz="2112">
                <a:latin typeface="+mj-lt"/>
                <a:ea typeface="+mj-ea"/>
                <a:cs typeface="+mj-cs"/>
                <a:sym typeface="Aptos"/>
              </a:defRPr>
            </a:pPr>
            <a:r>
              <a:t>Click and drag the squares at the edges or sides of the bounding box to make it larger or smaller.</a:t>
            </a:r>
          </a:p>
          <a:p>
            <a:pPr marL="0" indent="0" defTabSz="877823">
              <a:lnSpc>
                <a:spcPct val="100000"/>
              </a:lnSpc>
              <a:spcBef>
                <a:spcPts val="0"/>
              </a:spcBef>
              <a:buSzTx/>
              <a:buFontTx/>
              <a:buNone/>
              <a:defRPr sz="2112">
                <a:latin typeface="+mj-lt"/>
                <a:ea typeface="+mj-ea"/>
                <a:cs typeface="+mj-cs"/>
                <a:sym typeface="Aptos"/>
              </a:defRPr>
            </a:pPr>
          </a:p>
          <a:p>
            <a:pPr marL="0" indent="0" defTabSz="877823">
              <a:lnSpc>
                <a:spcPct val="100000"/>
              </a:lnSpc>
              <a:spcBef>
                <a:spcPts val="0"/>
              </a:spcBef>
              <a:buSzTx/>
              <a:buFontTx/>
              <a:buNone/>
              <a:defRPr sz="2112">
                <a:latin typeface="+mj-lt"/>
                <a:ea typeface="+mj-ea"/>
                <a:cs typeface="+mj-cs"/>
                <a:sym typeface="Aptos"/>
              </a:defRPr>
            </a:pPr>
            <a:r>
              <a:t>Hover your selection tool just outside the squares at the edges or sides of the bounding box and your cursor will change to a double-arrow symbol to rotate your object.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6"/>
          <p:cNvSpPr txBox="1"/>
          <p:nvPr>
            <p:ph type="title"/>
          </p:nvPr>
        </p:nvSpPr>
        <p:spPr>
          <a:prstGeom prst="rect">
            <a:avLst/>
          </a:prstGeom>
        </p:spPr>
        <p:txBody>
          <a:bodyPr/>
          <a:lstStyle/>
          <a:p>
            <a:pPr/>
            <a:r>
              <a:t>Basic Tools: Zoom Tool</a:t>
            </a:r>
          </a:p>
        </p:txBody>
      </p:sp>
      <p:sp>
        <p:nvSpPr>
          <p:cNvPr id="184" name="Content Placeholder 2"/>
          <p:cNvSpPr txBox="1"/>
          <p:nvPr>
            <p:ph type="body" sz="half" idx="1"/>
          </p:nvPr>
        </p:nvSpPr>
        <p:spPr>
          <a:xfrm>
            <a:off x="838200" y="1825625"/>
            <a:ext cx="6576210" cy="4351338"/>
          </a:xfrm>
          <a:prstGeom prst="rect">
            <a:avLst/>
          </a:prstGeom>
        </p:spPr>
        <p:txBody>
          <a:bodyPr/>
          <a:lstStyle/>
          <a:p>
            <a:pPr marL="0" indent="0">
              <a:lnSpc>
                <a:spcPct val="100000"/>
              </a:lnSpc>
              <a:spcBef>
                <a:spcPts val="0"/>
              </a:spcBef>
              <a:buSzTx/>
              <a:buFontTx/>
              <a:buNone/>
              <a:defRPr sz="2200">
                <a:latin typeface="+mj-lt"/>
                <a:ea typeface="+mj-ea"/>
                <a:cs typeface="+mj-cs"/>
                <a:sym typeface="Aptos"/>
              </a:defRPr>
            </a:pPr>
            <a:r>
              <a:t>While creating your design, you may frequently want to zoom in and out to see things close up. The Zoom tool is in the Left Toolbar and represented by the magnifying glass.</a:t>
            </a:r>
          </a:p>
          <a:p>
            <a:pPr marL="220578" indent="-220578">
              <a:lnSpc>
                <a:spcPct val="100000"/>
              </a:lnSpc>
              <a:spcBef>
                <a:spcPts val="0"/>
              </a:spcBef>
              <a:buFontTx/>
              <a:defRPr sz="2200">
                <a:latin typeface="+mj-lt"/>
                <a:ea typeface="+mj-ea"/>
                <a:cs typeface="+mj-cs"/>
                <a:sym typeface="Aptos"/>
              </a:defRPr>
            </a:pPr>
          </a:p>
          <a:p>
            <a:pPr marL="220578" indent="-220578">
              <a:lnSpc>
                <a:spcPct val="100000"/>
              </a:lnSpc>
              <a:spcBef>
                <a:spcPts val="0"/>
              </a:spcBef>
              <a:buFontTx/>
              <a:defRPr sz="2200">
                <a:latin typeface="+mj-lt"/>
                <a:ea typeface="+mj-ea"/>
                <a:cs typeface="+mj-cs"/>
                <a:sym typeface="Aptos"/>
              </a:defRPr>
            </a:pPr>
            <a:r>
              <a:t>To zoom in, simply click on the area you want to zoom to.</a:t>
            </a:r>
          </a:p>
          <a:p>
            <a:pPr marL="220578" indent="-220578">
              <a:lnSpc>
                <a:spcPct val="100000"/>
              </a:lnSpc>
              <a:spcBef>
                <a:spcPts val="0"/>
              </a:spcBef>
              <a:buFontTx/>
              <a:defRPr sz="2200">
                <a:latin typeface="+mj-lt"/>
                <a:ea typeface="+mj-ea"/>
                <a:cs typeface="+mj-cs"/>
                <a:sym typeface="Aptos"/>
              </a:defRPr>
            </a:pPr>
            <a:r>
              <a:t>To zoom out, hold down alt as you click on the area you want to zoom out from.</a:t>
            </a:r>
          </a:p>
          <a:p>
            <a:pPr marL="220578" indent="-220578">
              <a:lnSpc>
                <a:spcPct val="100000"/>
              </a:lnSpc>
              <a:spcBef>
                <a:spcPts val="0"/>
              </a:spcBef>
              <a:buFontTx/>
              <a:defRPr sz="2200">
                <a:latin typeface="+mj-lt"/>
                <a:ea typeface="+mj-ea"/>
                <a:cs typeface="+mj-cs"/>
                <a:sym typeface="Aptos"/>
              </a:defRPr>
            </a:pPr>
            <a:r>
              <a:t>You can also use the shortcuts ctrl- or ctrl+ to zoom in and out no matter what tool you have selected.</a:t>
            </a:r>
          </a:p>
        </p:txBody>
      </p:sp>
      <p:pic>
        <p:nvPicPr>
          <p:cNvPr id="185" name="Image" descr="Image"/>
          <p:cNvPicPr>
            <a:picLocks noChangeAspect="1"/>
          </p:cNvPicPr>
          <p:nvPr/>
        </p:nvPicPr>
        <p:blipFill>
          <a:blip r:embed="rId3">
            <a:extLst/>
          </a:blip>
          <a:stretch>
            <a:fillRect/>
          </a:stretch>
        </p:blipFill>
        <p:spPr>
          <a:xfrm>
            <a:off x="8150922" y="321803"/>
            <a:ext cx="2628223" cy="621439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6"/>
          <p:cNvSpPr txBox="1"/>
          <p:nvPr>
            <p:ph type="title"/>
          </p:nvPr>
        </p:nvSpPr>
        <p:spPr>
          <a:prstGeom prst="rect">
            <a:avLst/>
          </a:prstGeom>
        </p:spPr>
        <p:txBody>
          <a:bodyPr/>
          <a:lstStyle/>
          <a:p>
            <a:pPr/>
            <a:r>
              <a:t>Basic Tools: Shape Tool</a:t>
            </a:r>
          </a:p>
        </p:txBody>
      </p:sp>
      <p:sp>
        <p:nvSpPr>
          <p:cNvPr id="190" name="Content Placeholder 2"/>
          <p:cNvSpPr txBox="1"/>
          <p:nvPr>
            <p:ph type="body" sz="half" idx="1"/>
          </p:nvPr>
        </p:nvSpPr>
        <p:spPr>
          <a:xfrm>
            <a:off x="838200" y="1825625"/>
            <a:ext cx="6576210" cy="4351338"/>
          </a:xfrm>
          <a:prstGeom prst="rect">
            <a:avLst/>
          </a:prstGeom>
        </p:spPr>
        <p:txBody>
          <a:bodyPr/>
          <a:lstStyle/>
          <a:p>
            <a:pPr marL="0" indent="0" defTabSz="850391">
              <a:lnSpc>
                <a:spcPct val="100000"/>
              </a:lnSpc>
              <a:spcBef>
                <a:spcPts val="0"/>
              </a:spcBef>
              <a:buSzTx/>
              <a:buFontTx/>
              <a:buNone/>
              <a:defRPr sz="2139">
                <a:latin typeface="+mj-lt"/>
                <a:ea typeface="+mj-ea"/>
                <a:cs typeface="+mj-cs"/>
                <a:sym typeface="Aptos"/>
              </a:defRPr>
            </a:pPr>
            <a:r>
              <a:t>Click and hold to bring up the other options under the Rectangle Tool, and select one - eg, the ellipse tool.</a:t>
            </a:r>
          </a:p>
          <a:p>
            <a:pPr marL="0" indent="0" defTabSz="850391">
              <a:lnSpc>
                <a:spcPct val="100000"/>
              </a:lnSpc>
              <a:spcBef>
                <a:spcPts val="0"/>
              </a:spcBef>
              <a:buSzTx/>
              <a:buFontTx/>
              <a:buNone/>
              <a:defRPr sz="2139">
                <a:latin typeface="+mj-lt"/>
                <a:ea typeface="+mj-ea"/>
                <a:cs typeface="+mj-cs"/>
                <a:sym typeface="Aptos"/>
              </a:defRPr>
            </a:pPr>
          </a:p>
          <a:p>
            <a:pPr marL="0" indent="0" defTabSz="850391">
              <a:lnSpc>
                <a:spcPct val="100000"/>
              </a:lnSpc>
              <a:spcBef>
                <a:spcPts val="0"/>
              </a:spcBef>
              <a:buSzTx/>
              <a:buFontTx/>
              <a:buNone/>
              <a:defRPr sz="2139">
                <a:latin typeface="+mj-lt"/>
                <a:ea typeface="+mj-ea"/>
                <a:cs typeface="+mj-cs"/>
                <a:sym typeface="Aptos"/>
              </a:defRPr>
            </a:pPr>
            <a:r>
              <a:t>You can click and drag to create your shape - when you release the mouse button, your shape will become an object.</a:t>
            </a:r>
          </a:p>
          <a:p>
            <a:pPr marL="0" indent="0" defTabSz="850391">
              <a:lnSpc>
                <a:spcPct val="100000"/>
              </a:lnSpc>
              <a:spcBef>
                <a:spcPts val="0"/>
              </a:spcBef>
              <a:buSzTx/>
              <a:buFontTx/>
              <a:buNone/>
              <a:defRPr sz="2139">
                <a:latin typeface="+mj-lt"/>
                <a:ea typeface="+mj-ea"/>
                <a:cs typeface="+mj-cs"/>
                <a:sym typeface="Aptos"/>
              </a:defRPr>
            </a:pPr>
          </a:p>
          <a:p>
            <a:pPr marL="0" indent="0" defTabSz="850391">
              <a:lnSpc>
                <a:spcPct val="100000"/>
              </a:lnSpc>
              <a:spcBef>
                <a:spcPts val="0"/>
              </a:spcBef>
              <a:buSzTx/>
              <a:buFontTx/>
              <a:buNone/>
              <a:defRPr sz="2139">
                <a:latin typeface="+mj-lt"/>
                <a:ea typeface="+mj-ea"/>
                <a:cs typeface="+mj-cs"/>
                <a:sym typeface="Aptos"/>
              </a:defRPr>
            </a:pPr>
            <a:r>
              <a:t>Hint: holding 'Shift' as you click and drag will constrain the proportions to the ‘ideal’ shape.</a:t>
            </a:r>
          </a:p>
          <a:p>
            <a:pPr marL="0" indent="0" defTabSz="850391">
              <a:lnSpc>
                <a:spcPct val="100000"/>
              </a:lnSpc>
              <a:spcBef>
                <a:spcPts val="0"/>
              </a:spcBef>
              <a:buSzTx/>
              <a:buFontTx/>
              <a:buNone/>
              <a:defRPr sz="2139">
                <a:latin typeface="+mj-lt"/>
                <a:ea typeface="+mj-ea"/>
                <a:cs typeface="+mj-cs"/>
                <a:sym typeface="Aptos"/>
              </a:defRPr>
            </a:pPr>
          </a:p>
          <a:p>
            <a:pPr marL="0" indent="0" defTabSz="850391">
              <a:lnSpc>
                <a:spcPct val="100000"/>
              </a:lnSpc>
              <a:spcBef>
                <a:spcPts val="0"/>
              </a:spcBef>
              <a:buSzTx/>
              <a:buFontTx/>
              <a:buNone/>
              <a:defRPr sz="2139">
                <a:latin typeface="+mj-lt"/>
                <a:ea typeface="+mj-ea"/>
                <a:cs typeface="+mj-cs"/>
                <a:sym typeface="Aptos"/>
              </a:defRPr>
            </a:pPr>
            <a:r>
              <a:t>You can also click on your artboard once and you can input the exact dimensions. When you click 'OK', it will create your object.</a:t>
            </a:r>
          </a:p>
        </p:txBody>
      </p:sp>
      <p:pic>
        <p:nvPicPr>
          <p:cNvPr id="191" name="Image" descr="Image"/>
          <p:cNvPicPr>
            <a:picLocks noChangeAspect="1"/>
          </p:cNvPicPr>
          <p:nvPr/>
        </p:nvPicPr>
        <p:blipFill>
          <a:blip r:embed="rId3">
            <a:extLst/>
          </a:blip>
          <a:stretch>
            <a:fillRect/>
          </a:stretch>
        </p:blipFill>
        <p:spPr>
          <a:xfrm>
            <a:off x="7853229" y="368162"/>
            <a:ext cx="3759509" cy="612167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6"/>
          <p:cNvSpPr txBox="1"/>
          <p:nvPr>
            <p:ph type="title"/>
          </p:nvPr>
        </p:nvSpPr>
        <p:spPr>
          <a:prstGeom prst="rect">
            <a:avLst/>
          </a:prstGeom>
        </p:spPr>
        <p:txBody>
          <a:bodyPr/>
          <a:lstStyle/>
          <a:p>
            <a:pPr/>
            <a:r>
              <a:t>Shape Tool (Cont.)</a:t>
            </a:r>
          </a:p>
        </p:txBody>
      </p:sp>
      <p:sp>
        <p:nvSpPr>
          <p:cNvPr id="196" name="Content Placeholder 2"/>
          <p:cNvSpPr txBox="1"/>
          <p:nvPr>
            <p:ph type="body" sz="half" idx="1"/>
          </p:nvPr>
        </p:nvSpPr>
        <p:spPr>
          <a:xfrm>
            <a:off x="838200" y="1825624"/>
            <a:ext cx="5195835" cy="4351339"/>
          </a:xfrm>
          <a:prstGeom prst="rect">
            <a:avLst/>
          </a:prstGeom>
        </p:spPr>
        <p:txBody>
          <a:bodyPr/>
          <a:lstStyle/>
          <a:p>
            <a:pPr marL="0" indent="0" defTabSz="740663">
              <a:lnSpc>
                <a:spcPct val="100000"/>
              </a:lnSpc>
              <a:spcBef>
                <a:spcPts val="0"/>
              </a:spcBef>
              <a:buSzTx/>
              <a:buFontTx/>
              <a:buNone/>
              <a:defRPr sz="1862">
                <a:latin typeface="+mj-lt"/>
                <a:ea typeface="+mj-ea"/>
                <a:cs typeface="+mj-cs"/>
                <a:sym typeface="Aptos"/>
              </a:defRPr>
            </a:pPr>
            <a:r>
              <a:t>Certain shape tools will have additional options - eg, the Polygon Tool will allow you to set both the radius and the number of sides.</a:t>
            </a:r>
          </a:p>
          <a:p>
            <a:pPr marL="0" indent="0" defTabSz="740663">
              <a:lnSpc>
                <a:spcPct val="100000"/>
              </a:lnSpc>
              <a:spcBef>
                <a:spcPts val="0"/>
              </a:spcBef>
              <a:buSzTx/>
              <a:buFontTx/>
              <a:buNone/>
              <a:defRPr sz="1862">
                <a:latin typeface="+mj-lt"/>
                <a:ea typeface="+mj-ea"/>
                <a:cs typeface="+mj-cs"/>
                <a:sym typeface="Aptos"/>
              </a:defRPr>
            </a:pPr>
          </a:p>
          <a:p>
            <a:pPr marL="0" indent="0" defTabSz="740663">
              <a:lnSpc>
                <a:spcPct val="100000"/>
              </a:lnSpc>
              <a:spcBef>
                <a:spcPts val="0"/>
              </a:spcBef>
              <a:buSzTx/>
              <a:buFontTx/>
              <a:buNone/>
              <a:defRPr sz="1862">
                <a:latin typeface="+mj-lt"/>
                <a:ea typeface="+mj-ea"/>
                <a:cs typeface="+mj-cs"/>
                <a:sym typeface="Aptos"/>
              </a:defRPr>
            </a:pPr>
            <a:r>
              <a:t>If you click and drag to create shapes using the polygon tool, you can use the up and down keys (while still holding down your mouse button) to change the number of sides, and 'Shift' will force it into perfect proportion and orientation.</a:t>
            </a:r>
          </a:p>
          <a:p>
            <a:pPr marL="0" indent="0" defTabSz="740663">
              <a:lnSpc>
                <a:spcPct val="100000"/>
              </a:lnSpc>
              <a:spcBef>
                <a:spcPts val="0"/>
              </a:spcBef>
              <a:buSzTx/>
              <a:buFontTx/>
              <a:buNone/>
              <a:defRPr sz="1862">
                <a:latin typeface="+mj-lt"/>
                <a:ea typeface="+mj-ea"/>
                <a:cs typeface="+mj-cs"/>
                <a:sym typeface="Aptos"/>
              </a:defRPr>
            </a:pPr>
          </a:p>
          <a:p>
            <a:pPr marL="0" indent="0" defTabSz="740663">
              <a:lnSpc>
                <a:spcPct val="100000"/>
              </a:lnSpc>
              <a:spcBef>
                <a:spcPts val="0"/>
              </a:spcBef>
              <a:buSzTx/>
              <a:buFontTx/>
              <a:buNone/>
              <a:defRPr sz="1862">
                <a:latin typeface="+mj-lt"/>
                <a:ea typeface="+mj-ea"/>
                <a:cs typeface="+mj-cs"/>
                <a:sym typeface="Aptos"/>
              </a:defRPr>
            </a:pPr>
            <a:r>
              <a:t>Using the dialogue box, you can type in your number of sides manually.</a:t>
            </a:r>
          </a:p>
          <a:p>
            <a:pPr marL="0" indent="0" defTabSz="740663">
              <a:lnSpc>
                <a:spcPct val="100000"/>
              </a:lnSpc>
              <a:spcBef>
                <a:spcPts val="0"/>
              </a:spcBef>
              <a:buSzTx/>
              <a:buFontTx/>
              <a:buNone/>
              <a:defRPr sz="1862">
                <a:latin typeface="+mj-lt"/>
                <a:ea typeface="+mj-ea"/>
                <a:cs typeface="+mj-cs"/>
                <a:sym typeface="Aptos"/>
              </a:defRPr>
            </a:pPr>
          </a:p>
          <a:p>
            <a:pPr marL="0" indent="0" defTabSz="740663">
              <a:lnSpc>
                <a:spcPct val="100000"/>
              </a:lnSpc>
              <a:spcBef>
                <a:spcPts val="0"/>
              </a:spcBef>
              <a:buSzTx/>
              <a:buFontTx/>
              <a:buNone/>
              <a:defRPr sz="1862">
                <a:latin typeface="+mj-lt"/>
                <a:ea typeface="+mj-ea"/>
                <a:cs typeface="+mj-cs"/>
                <a:sym typeface="Aptos"/>
              </a:defRPr>
            </a:pPr>
            <a:r>
              <a:t>Try to make the shapes pictured!</a:t>
            </a:r>
          </a:p>
        </p:txBody>
      </p:sp>
      <p:pic>
        <p:nvPicPr>
          <p:cNvPr id="197" name="Image" descr="Image"/>
          <p:cNvPicPr>
            <a:picLocks noChangeAspect="1"/>
          </p:cNvPicPr>
          <p:nvPr/>
        </p:nvPicPr>
        <p:blipFill>
          <a:blip r:embed="rId3">
            <a:extLst/>
          </a:blip>
          <a:stretch>
            <a:fillRect/>
          </a:stretch>
        </p:blipFill>
        <p:spPr>
          <a:xfrm>
            <a:off x="6323911" y="1886678"/>
            <a:ext cx="5477459" cy="308464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6"/>
          <p:cNvSpPr txBox="1"/>
          <p:nvPr>
            <p:ph type="title"/>
          </p:nvPr>
        </p:nvSpPr>
        <p:spPr>
          <a:prstGeom prst="rect">
            <a:avLst/>
          </a:prstGeom>
        </p:spPr>
        <p:txBody>
          <a:bodyPr/>
          <a:lstStyle/>
          <a:p>
            <a:pPr/>
            <a:r>
              <a:t>Altering shapes (Fill/Stroke)</a:t>
            </a:r>
          </a:p>
        </p:txBody>
      </p:sp>
      <p:sp>
        <p:nvSpPr>
          <p:cNvPr id="202" name="Content Placeholder 2"/>
          <p:cNvSpPr txBox="1"/>
          <p:nvPr>
            <p:ph type="body" sz="half" idx="1"/>
          </p:nvPr>
        </p:nvSpPr>
        <p:spPr>
          <a:xfrm>
            <a:off x="838200" y="1825625"/>
            <a:ext cx="5195835" cy="4351338"/>
          </a:xfrm>
          <a:prstGeom prst="rect">
            <a:avLst/>
          </a:prstGeom>
        </p:spPr>
        <p:txBody>
          <a:bodyPr/>
          <a:lstStyle/>
          <a:p>
            <a:pPr marL="0" indent="0">
              <a:lnSpc>
                <a:spcPct val="100000"/>
              </a:lnSpc>
              <a:spcBef>
                <a:spcPts val="0"/>
              </a:spcBef>
              <a:buSzTx/>
              <a:buFontTx/>
              <a:buNone/>
              <a:defRPr sz="2300">
                <a:latin typeface="+mj-lt"/>
                <a:ea typeface="+mj-ea"/>
                <a:cs typeface="+mj-cs"/>
                <a:sym typeface="Aptos"/>
              </a:defRPr>
            </a:pPr>
            <a:r>
              <a:t>To alter your shapes, you will have to use the selection tool again.</a:t>
            </a:r>
          </a:p>
          <a:p>
            <a:pPr marL="0" indent="0">
              <a:lnSpc>
                <a:spcPct val="100000"/>
              </a:lnSpc>
              <a:spcBef>
                <a:spcPts val="0"/>
              </a:spcBef>
              <a:buSzTx/>
              <a:buFontTx/>
              <a:buNone/>
              <a:defRPr sz="2300">
                <a:latin typeface="+mj-lt"/>
                <a:ea typeface="+mj-ea"/>
                <a:cs typeface="+mj-cs"/>
                <a:sym typeface="Aptos"/>
              </a:defRPr>
            </a:pPr>
          </a:p>
          <a:p>
            <a:pPr marL="0" indent="0">
              <a:lnSpc>
                <a:spcPct val="100000"/>
              </a:lnSpc>
              <a:spcBef>
                <a:spcPts val="0"/>
              </a:spcBef>
              <a:buSzTx/>
              <a:buFontTx/>
              <a:buNone/>
              <a:defRPr sz="2300">
                <a:latin typeface="+mj-lt"/>
                <a:ea typeface="+mj-ea"/>
                <a:cs typeface="+mj-cs"/>
                <a:sym typeface="Aptos"/>
              </a:defRPr>
            </a:pPr>
            <a:r>
              <a:t>In the top toolbar, you can find options to change the appearance of your shapes once selected.</a:t>
            </a:r>
          </a:p>
          <a:p>
            <a:pPr marL="0" indent="0">
              <a:lnSpc>
                <a:spcPct val="100000"/>
              </a:lnSpc>
              <a:spcBef>
                <a:spcPts val="0"/>
              </a:spcBef>
              <a:buSzTx/>
              <a:buFontTx/>
              <a:buNone/>
              <a:defRPr sz="2300">
                <a:latin typeface="+mj-lt"/>
                <a:ea typeface="+mj-ea"/>
                <a:cs typeface="+mj-cs"/>
                <a:sym typeface="Aptos"/>
              </a:defRPr>
            </a:pPr>
          </a:p>
          <a:p>
            <a:pPr marL="0" indent="0">
              <a:lnSpc>
                <a:spcPct val="100000"/>
              </a:lnSpc>
              <a:spcBef>
                <a:spcPts val="0"/>
              </a:spcBef>
              <a:buSzTx/>
              <a:buFontTx/>
              <a:buNone/>
              <a:defRPr sz="2300">
                <a:latin typeface="+mj-lt"/>
                <a:ea typeface="+mj-ea"/>
                <a:cs typeface="+mj-cs"/>
                <a:sym typeface="Aptos"/>
              </a:defRPr>
            </a:pPr>
            <a:r>
              <a:t>Eg, you can change the 'Fill' and 'Stroke' colours of an object with the top two squares on the toolbar, and change the thickness of the Stroke too.</a:t>
            </a:r>
          </a:p>
        </p:txBody>
      </p:sp>
      <p:pic>
        <p:nvPicPr>
          <p:cNvPr id="203" name="Image" descr="Image"/>
          <p:cNvPicPr>
            <a:picLocks noChangeAspect="1"/>
          </p:cNvPicPr>
          <p:nvPr/>
        </p:nvPicPr>
        <p:blipFill>
          <a:blip r:embed="rId3">
            <a:extLst/>
          </a:blip>
          <a:stretch>
            <a:fillRect/>
          </a:stretch>
        </p:blipFill>
        <p:spPr>
          <a:xfrm>
            <a:off x="6197756" y="2402063"/>
            <a:ext cx="5720267" cy="319846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6"/>
          <p:cNvSpPr txBox="1"/>
          <p:nvPr>
            <p:ph type="title"/>
          </p:nvPr>
        </p:nvSpPr>
        <p:spPr>
          <a:prstGeom prst="rect">
            <a:avLst/>
          </a:prstGeom>
        </p:spPr>
        <p:txBody>
          <a:bodyPr/>
          <a:lstStyle/>
          <a:p>
            <a:pPr/>
            <a:r>
              <a:t>Altering shapes (Alignment)</a:t>
            </a:r>
          </a:p>
        </p:txBody>
      </p:sp>
      <p:sp>
        <p:nvSpPr>
          <p:cNvPr id="208" name="Content Placeholder 2"/>
          <p:cNvSpPr txBox="1"/>
          <p:nvPr>
            <p:ph type="body" sz="half" idx="1"/>
          </p:nvPr>
        </p:nvSpPr>
        <p:spPr>
          <a:xfrm>
            <a:off x="838200" y="1825625"/>
            <a:ext cx="5195835" cy="4351338"/>
          </a:xfrm>
          <a:prstGeom prst="rect">
            <a:avLst/>
          </a:prstGeom>
        </p:spPr>
        <p:txBody>
          <a:bodyPr/>
          <a:lstStyle/>
          <a:p>
            <a:pPr marL="0" indent="0">
              <a:lnSpc>
                <a:spcPct val="100000"/>
              </a:lnSpc>
              <a:spcBef>
                <a:spcPts val="0"/>
              </a:spcBef>
              <a:buSzTx/>
              <a:buFontTx/>
              <a:buNone/>
              <a:defRPr sz="2300">
                <a:latin typeface="+mj-lt"/>
                <a:ea typeface="+mj-ea"/>
                <a:cs typeface="+mj-cs"/>
                <a:sym typeface="Aptos"/>
              </a:defRPr>
            </a:pPr>
            <a:r>
              <a:t>You can also align shapes in various ways - eg, align all the top, bottom or centre points on the horizontal or vertical axis.</a:t>
            </a:r>
          </a:p>
          <a:p>
            <a:pPr marL="0" indent="0">
              <a:lnSpc>
                <a:spcPct val="100000"/>
              </a:lnSpc>
              <a:spcBef>
                <a:spcPts val="0"/>
              </a:spcBef>
              <a:buSzTx/>
              <a:buFontTx/>
              <a:buNone/>
              <a:defRPr sz="2300">
                <a:latin typeface="+mj-lt"/>
                <a:ea typeface="+mj-ea"/>
                <a:cs typeface="+mj-cs"/>
                <a:sym typeface="Aptos"/>
              </a:defRPr>
            </a:pPr>
          </a:p>
          <a:p>
            <a:pPr marL="0" indent="0">
              <a:lnSpc>
                <a:spcPct val="100000"/>
              </a:lnSpc>
              <a:spcBef>
                <a:spcPts val="0"/>
              </a:spcBef>
              <a:buSzTx/>
              <a:buFontTx/>
              <a:buNone/>
              <a:defRPr sz="2300">
                <a:latin typeface="+mj-lt"/>
                <a:ea typeface="+mj-ea"/>
                <a:cs typeface="+mj-cs"/>
                <a:sym typeface="Aptos"/>
              </a:defRPr>
            </a:pPr>
            <a:r>
              <a:t>Distribution tools are also available to evenly space your objects in either orientation if you have 3 or more shapes selected.</a:t>
            </a:r>
          </a:p>
          <a:p>
            <a:pPr marL="0" indent="0">
              <a:lnSpc>
                <a:spcPct val="100000"/>
              </a:lnSpc>
              <a:spcBef>
                <a:spcPts val="0"/>
              </a:spcBef>
              <a:buSzTx/>
              <a:buFontTx/>
              <a:buNone/>
              <a:defRPr sz="2300">
                <a:latin typeface="+mj-lt"/>
                <a:ea typeface="+mj-ea"/>
                <a:cs typeface="+mj-cs"/>
                <a:sym typeface="Aptos"/>
              </a:defRPr>
            </a:pPr>
          </a:p>
          <a:p>
            <a:pPr marL="0" indent="0">
              <a:lnSpc>
                <a:spcPct val="100000"/>
              </a:lnSpc>
              <a:spcBef>
                <a:spcPts val="0"/>
              </a:spcBef>
              <a:buSzTx/>
              <a:buFontTx/>
              <a:buNone/>
              <a:defRPr sz="2300">
                <a:latin typeface="+mj-lt"/>
                <a:ea typeface="+mj-ea"/>
                <a:cs typeface="+mj-cs"/>
                <a:sym typeface="Aptos"/>
              </a:defRPr>
            </a:pPr>
            <a:r>
              <a:t>These are very helpful when you want to design things very precisely.</a:t>
            </a:r>
          </a:p>
        </p:txBody>
      </p:sp>
      <p:pic>
        <p:nvPicPr>
          <p:cNvPr id="209" name="Image" descr="Image"/>
          <p:cNvPicPr>
            <a:picLocks noChangeAspect="1"/>
          </p:cNvPicPr>
          <p:nvPr/>
        </p:nvPicPr>
        <p:blipFill>
          <a:blip r:embed="rId3">
            <a:extLst/>
          </a:blip>
          <a:stretch>
            <a:fillRect/>
          </a:stretch>
        </p:blipFill>
        <p:spPr>
          <a:xfrm>
            <a:off x="6197756" y="2402063"/>
            <a:ext cx="5720267" cy="319846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0" name="Subtitle 2"/>
          <p:cNvSpPr txBox="1"/>
          <p:nvPr>
            <p:ph type="subTitle" sz="quarter" idx="1"/>
          </p:nvPr>
        </p:nvSpPr>
        <p:spPr>
          <a:xfrm>
            <a:off x="1524000" y="4847425"/>
            <a:ext cx="9144000" cy="1655762"/>
          </a:xfrm>
          <a:prstGeom prst="rect">
            <a:avLst/>
          </a:prstGeom>
        </p:spPr>
        <p:txBody>
          <a:bodyPr/>
          <a:lstStyle/>
          <a:p>
            <a:pPr>
              <a:defRPr sz="4000">
                <a:solidFill>
                  <a:srgbClr val="FFFFFF"/>
                </a:solidFill>
              </a:defRPr>
            </a:pPr>
            <a:r>
              <a:t>ADOBE ILLUSTRATOR</a:t>
            </a:r>
          </a:p>
          <a:p>
            <a:pPr>
              <a:defRPr sz="1800">
                <a:solidFill>
                  <a:srgbClr val="FFFFFF"/>
                </a:solidFill>
              </a:defRPr>
            </a:pPr>
            <a:r>
              <a:t>Kat Johnston</a:t>
            </a:r>
          </a:p>
          <a:p>
            <a:pPr>
              <a:defRPr sz="1800">
                <a:solidFill>
                  <a:srgbClr val="FFFFFF"/>
                </a:solidFill>
              </a:defRPr>
            </a:pPr>
            <a:r>
              <a:t>09.07.2025</a:t>
            </a:r>
          </a:p>
        </p:txBody>
      </p:sp>
      <p:pic>
        <p:nvPicPr>
          <p:cNvPr id="121" name="Adobe_Illustrator_CC_icon.svg.png" descr="Adobe_Illustrator_CC_icon.svg.png"/>
          <p:cNvPicPr>
            <a:picLocks noChangeAspect="1"/>
          </p:cNvPicPr>
          <p:nvPr/>
        </p:nvPicPr>
        <p:blipFill>
          <a:blip r:embed="rId2">
            <a:extLst/>
          </a:blip>
          <a:stretch>
            <a:fillRect/>
          </a:stretch>
        </p:blipFill>
        <p:spPr>
          <a:xfrm>
            <a:off x="4130755" y="619759"/>
            <a:ext cx="3930489" cy="383222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6"/>
          <p:cNvSpPr txBox="1"/>
          <p:nvPr>
            <p:ph type="title"/>
          </p:nvPr>
        </p:nvSpPr>
        <p:spPr>
          <a:prstGeom prst="rect">
            <a:avLst/>
          </a:prstGeom>
        </p:spPr>
        <p:txBody>
          <a:bodyPr/>
          <a:lstStyle/>
          <a:p>
            <a:pPr/>
            <a:r>
              <a:t>Shape Builder</a:t>
            </a:r>
          </a:p>
        </p:txBody>
      </p:sp>
      <p:sp>
        <p:nvSpPr>
          <p:cNvPr id="214" name="Content Placeholder 2"/>
          <p:cNvSpPr txBox="1"/>
          <p:nvPr>
            <p:ph type="body" sz="half" idx="1"/>
          </p:nvPr>
        </p:nvSpPr>
        <p:spPr>
          <a:xfrm>
            <a:off x="838200" y="1825625"/>
            <a:ext cx="4857215" cy="4351338"/>
          </a:xfrm>
          <a:prstGeom prst="rect">
            <a:avLst/>
          </a:prstGeom>
        </p:spPr>
        <p:txBody>
          <a:bodyPr/>
          <a:lstStyle/>
          <a:p>
            <a:pPr marL="0" indent="0">
              <a:lnSpc>
                <a:spcPct val="100000"/>
              </a:lnSpc>
              <a:spcBef>
                <a:spcPts val="0"/>
              </a:spcBef>
              <a:buSzTx/>
              <a:buFontTx/>
              <a:buNone/>
              <a:defRPr sz="2300">
                <a:latin typeface="+mj-lt"/>
                <a:ea typeface="+mj-ea"/>
                <a:cs typeface="+mj-cs"/>
                <a:sym typeface="Aptos"/>
              </a:defRPr>
            </a:pPr>
            <a:r>
              <a:t>We can use the Shape Builder tool to build more complex shapes from basic ones.</a:t>
            </a:r>
          </a:p>
          <a:p>
            <a:pPr marL="0" indent="0">
              <a:lnSpc>
                <a:spcPct val="100000"/>
              </a:lnSpc>
              <a:spcBef>
                <a:spcPts val="0"/>
              </a:spcBef>
              <a:buSzTx/>
              <a:buFontTx/>
              <a:buNone/>
              <a:defRPr sz="2300">
                <a:latin typeface="+mj-lt"/>
                <a:ea typeface="+mj-ea"/>
                <a:cs typeface="+mj-cs"/>
                <a:sym typeface="Aptos"/>
              </a:defRPr>
            </a:pPr>
          </a:p>
          <a:p>
            <a:pPr marL="0" indent="0">
              <a:lnSpc>
                <a:spcPct val="100000"/>
              </a:lnSpc>
              <a:spcBef>
                <a:spcPts val="0"/>
              </a:spcBef>
              <a:buSzTx/>
              <a:buFontTx/>
              <a:buNone/>
              <a:defRPr sz="2300">
                <a:latin typeface="+mj-lt"/>
                <a:ea typeface="+mj-ea"/>
                <a:cs typeface="+mj-cs"/>
                <a:sym typeface="Aptos"/>
              </a:defRPr>
            </a:pPr>
            <a:r>
              <a:t>With overlapping shapes selected, choose the ‘Shape Builder’ tool from your toolbar.</a:t>
            </a:r>
          </a:p>
          <a:p>
            <a:pPr marL="0" indent="0">
              <a:lnSpc>
                <a:spcPct val="100000"/>
              </a:lnSpc>
              <a:spcBef>
                <a:spcPts val="0"/>
              </a:spcBef>
              <a:buSzTx/>
              <a:buFontTx/>
              <a:buNone/>
              <a:defRPr sz="2300">
                <a:latin typeface="+mj-lt"/>
                <a:ea typeface="+mj-ea"/>
                <a:cs typeface="+mj-cs"/>
                <a:sym typeface="Aptos"/>
              </a:defRPr>
            </a:pPr>
          </a:p>
          <a:p>
            <a:pPr marL="0" indent="0">
              <a:lnSpc>
                <a:spcPct val="100000"/>
              </a:lnSpc>
              <a:spcBef>
                <a:spcPts val="0"/>
              </a:spcBef>
              <a:buSzTx/>
              <a:buFontTx/>
              <a:buNone/>
              <a:defRPr sz="2300">
                <a:latin typeface="+mj-lt"/>
                <a:ea typeface="+mj-ea"/>
                <a:cs typeface="+mj-cs"/>
                <a:sym typeface="Aptos"/>
              </a:defRPr>
            </a:pPr>
            <a:r>
              <a:t>You can click and drag over a shape to join sections together. Hold down ‘Alt’ to remove sections instead.</a:t>
            </a:r>
          </a:p>
        </p:txBody>
      </p:sp>
      <p:pic>
        <p:nvPicPr>
          <p:cNvPr id="215" name="Image" descr="Image"/>
          <p:cNvPicPr>
            <a:picLocks noChangeAspect="1"/>
          </p:cNvPicPr>
          <p:nvPr/>
        </p:nvPicPr>
        <p:blipFill>
          <a:blip r:embed="rId3">
            <a:extLst/>
          </a:blip>
          <a:stretch>
            <a:fillRect/>
          </a:stretch>
        </p:blipFill>
        <p:spPr>
          <a:xfrm>
            <a:off x="6401420" y="1338016"/>
            <a:ext cx="2550541" cy="4181968"/>
          </a:xfrm>
          <a:prstGeom prst="rect">
            <a:avLst/>
          </a:prstGeom>
          <a:ln w="12700">
            <a:miter lim="400000"/>
          </a:ln>
        </p:spPr>
      </p:pic>
      <p:pic>
        <p:nvPicPr>
          <p:cNvPr id="216" name="Image" descr="Image"/>
          <p:cNvPicPr>
            <a:picLocks noChangeAspect="1"/>
          </p:cNvPicPr>
          <p:nvPr/>
        </p:nvPicPr>
        <p:blipFill>
          <a:blip r:embed="rId4">
            <a:extLst/>
          </a:blip>
          <a:stretch>
            <a:fillRect/>
          </a:stretch>
        </p:blipFill>
        <p:spPr>
          <a:xfrm>
            <a:off x="9199624" y="1339367"/>
            <a:ext cx="2284628" cy="1897058"/>
          </a:xfrm>
          <a:prstGeom prst="rect">
            <a:avLst/>
          </a:prstGeom>
          <a:ln w="12700">
            <a:miter lim="400000"/>
          </a:ln>
        </p:spPr>
      </p:pic>
      <p:pic>
        <p:nvPicPr>
          <p:cNvPr id="217" name="Image" descr="Image"/>
          <p:cNvPicPr>
            <a:picLocks noChangeAspect="1"/>
          </p:cNvPicPr>
          <p:nvPr/>
        </p:nvPicPr>
        <p:blipFill>
          <a:blip r:embed="rId5">
            <a:extLst/>
          </a:blip>
          <a:stretch>
            <a:fillRect/>
          </a:stretch>
        </p:blipFill>
        <p:spPr>
          <a:xfrm>
            <a:off x="9199624" y="3412238"/>
            <a:ext cx="2284628" cy="2106395"/>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6"/>
          <p:cNvSpPr txBox="1"/>
          <p:nvPr>
            <p:ph type="title"/>
          </p:nvPr>
        </p:nvSpPr>
        <p:spPr>
          <a:prstGeom prst="rect">
            <a:avLst/>
          </a:prstGeom>
        </p:spPr>
        <p:txBody>
          <a:bodyPr/>
          <a:lstStyle/>
          <a:p>
            <a:pPr/>
            <a:r>
              <a:t>Experiment!</a:t>
            </a:r>
          </a:p>
        </p:txBody>
      </p:sp>
      <p:sp>
        <p:nvSpPr>
          <p:cNvPr id="222" name="Content Placeholder 2"/>
          <p:cNvSpPr txBox="1"/>
          <p:nvPr>
            <p:ph type="body" sz="half" idx="1"/>
          </p:nvPr>
        </p:nvSpPr>
        <p:spPr>
          <a:xfrm>
            <a:off x="838200" y="1825625"/>
            <a:ext cx="4857215" cy="4351338"/>
          </a:xfrm>
          <a:prstGeom prst="rect">
            <a:avLst/>
          </a:prstGeom>
        </p:spPr>
        <p:txBody>
          <a:bodyPr/>
          <a:lstStyle/>
          <a:p>
            <a:pPr marL="0" indent="0" defTabSz="859536">
              <a:lnSpc>
                <a:spcPct val="100000"/>
              </a:lnSpc>
              <a:spcBef>
                <a:spcPts val="0"/>
              </a:spcBef>
              <a:buSzTx/>
              <a:buFontTx/>
              <a:buNone/>
              <a:defRPr sz="1879">
                <a:latin typeface="+mj-lt"/>
                <a:ea typeface="+mj-ea"/>
                <a:cs typeface="+mj-cs"/>
                <a:sym typeface="Aptos"/>
              </a:defRPr>
            </a:pPr>
            <a:r>
              <a:t>Play with the shapes we've drawn - try changing the scale or shape and draw more shapes and/or line segments to create something more complex, then use the Shape Builder tool to add or minus pieces together.</a:t>
            </a:r>
          </a:p>
          <a:p>
            <a:pPr marL="0" indent="0" defTabSz="859536">
              <a:lnSpc>
                <a:spcPct val="100000"/>
              </a:lnSpc>
              <a:spcBef>
                <a:spcPts val="0"/>
              </a:spcBef>
              <a:buSzTx/>
              <a:buFontTx/>
              <a:buNone/>
              <a:defRPr sz="1879">
                <a:latin typeface="+mj-lt"/>
                <a:ea typeface="+mj-ea"/>
                <a:cs typeface="+mj-cs"/>
                <a:sym typeface="Aptos"/>
              </a:defRPr>
            </a:pPr>
          </a:p>
          <a:p>
            <a:pPr marL="0" indent="0" defTabSz="859536">
              <a:lnSpc>
                <a:spcPct val="100000"/>
              </a:lnSpc>
              <a:spcBef>
                <a:spcPts val="0"/>
              </a:spcBef>
              <a:buSzTx/>
              <a:buFontTx/>
              <a:buNone/>
              <a:defRPr sz="1879">
                <a:latin typeface="+mj-lt"/>
                <a:ea typeface="+mj-ea"/>
                <a:cs typeface="+mj-cs"/>
                <a:sym typeface="Aptos"/>
              </a:defRPr>
            </a:pPr>
            <a:r>
              <a:t>It is easy to create a solid house with a window and door cut out using just the shapes we've drawn already.</a:t>
            </a:r>
          </a:p>
          <a:p>
            <a:pPr marL="0" indent="0" defTabSz="859536">
              <a:lnSpc>
                <a:spcPct val="100000"/>
              </a:lnSpc>
              <a:spcBef>
                <a:spcPts val="0"/>
              </a:spcBef>
              <a:buSzTx/>
              <a:buFontTx/>
              <a:buNone/>
              <a:defRPr sz="1879">
                <a:latin typeface="+mj-lt"/>
                <a:ea typeface="+mj-ea"/>
                <a:cs typeface="+mj-cs"/>
                <a:sym typeface="Aptos"/>
              </a:defRPr>
            </a:pPr>
          </a:p>
          <a:p>
            <a:pPr marL="0" indent="0" defTabSz="859536">
              <a:lnSpc>
                <a:spcPct val="100000"/>
              </a:lnSpc>
              <a:spcBef>
                <a:spcPts val="0"/>
              </a:spcBef>
              <a:buSzTx/>
              <a:buFontTx/>
              <a:buNone/>
              <a:defRPr sz="1879">
                <a:latin typeface="+mj-lt"/>
                <a:ea typeface="+mj-ea"/>
                <a:cs typeface="+mj-cs"/>
                <a:sym typeface="Aptos"/>
              </a:defRPr>
            </a:pPr>
            <a:r>
              <a:t>You've now created a single complex shape from several simple ones - and you would be able to cut this shape on a laser cutter or a vinyl plotter very easily.</a:t>
            </a:r>
          </a:p>
        </p:txBody>
      </p:sp>
      <p:pic>
        <p:nvPicPr>
          <p:cNvPr id="223" name="Image" descr="Image"/>
          <p:cNvPicPr>
            <a:picLocks noChangeAspect="1"/>
          </p:cNvPicPr>
          <p:nvPr/>
        </p:nvPicPr>
        <p:blipFill>
          <a:blip r:embed="rId3">
            <a:extLst/>
          </a:blip>
          <a:stretch>
            <a:fillRect/>
          </a:stretch>
        </p:blipFill>
        <p:spPr>
          <a:xfrm>
            <a:off x="5992259" y="918004"/>
            <a:ext cx="5423053" cy="502199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6"/>
          <p:cNvSpPr txBox="1"/>
          <p:nvPr>
            <p:ph type="title"/>
          </p:nvPr>
        </p:nvSpPr>
        <p:spPr>
          <a:prstGeom prst="rect">
            <a:avLst/>
          </a:prstGeom>
        </p:spPr>
        <p:txBody>
          <a:bodyPr/>
          <a:lstStyle/>
          <a:p>
            <a:pPr/>
            <a:r>
              <a:t>Direct Selection Tool</a:t>
            </a:r>
          </a:p>
        </p:txBody>
      </p:sp>
      <p:sp>
        <p:nvSpPr>
          <p:cNvPr id="228" name="Content Placeholder 2"/>
          <p:cNvSpPr txBox="1"/>
          <p:nvPr>
            <p:ph type="body" sz="half" idx="1"/>
          </p:nvPr>
        </p:nvSpPr>
        <p:spPr>
          <a:xfrm>
            <a:off x="838200" y="1825625"/>
            <a:ext cx="4857215" cy="4351338"/>
          </a:xfrm>
          <a:prstGeom prst="rect">
            <a:avLst/>
          </a:prstGeom>
        </p:spPr>
        <p:txBody>
          <a:bodyPr/>
          <a:lstStyle/>
          <a:p>
            <a:pPr marL="0" indent="0">
              <a:lnSpc>
                <a:spcPct val="100000"/>
              </a:lnSpc>
              <a:spcBef>
                <a:spcPts val="0"/>
              </a:spcBef>
              <a:buSzTx/>
              <a:buFontTx/>
              <a:buNone/>
              <a:defRPr sz="2000">
                <a:latin typeface="+mj-lt"/>
                <a:ea typeface="+mj-ea"/>
                <a:cs typeface="+mj-cs"/>
                <a:sym typeface="Aptos"/>
              </a:defRPr>
            </a:pPr>
            <a:r>
              <a:t>You can make your simple shape more complex or dynamic with the Direct Selection tool (the white arrow).</a:t>
            </a:r>
          </a:p>
          <a:p>
            <a:pPr marL="0" indent="0">
              <a:lnSpc>
                <a:spcPct val="100000"/>
              </a:lnSpc>
              <a:spcBef>
                <a:spcPts val="0"/>
              </a:spcBef>
              <a:buSzTx/>
              <a:buFontTx/>
              <a:buNone/>
              <a:defRPr sz="2000">
                <a:latin typeface="+mj-lt"/>
                <a:ea typeface="+mj-ea"/>
                <a:cs typeface="+mj-cs"/>
                <a:sym typeface="Aptos"/>
              </a:defRPr>
            </a:pPr>
          </a:p>
          <a:p>
            <a:pPr marL="0" indent="0">
              <a:lnSpc>
                <a:spcPct val="100000"/>
              </a:lnSpc>
              <a:spcBef>
                <a:spcPts val="0"/>
              </a:spcBef>
              <a:buSzTx/>
              <a:buFontTx/>
              <a:buNone/>
              <a:defRPr sz="2000">
                <a:latin typeface="+mj-lt"/>
                <a:ea typeface="+mj-ea"/>
                <a:cs typeface="+mj-cs"/>
                <a:sym typeface="Aptos"/>
              </a:defRPr>
            </a:pPr>
            <a:r>
              <a:t>When you click on your object with the Direct Selection tool, you will see the path that makes up the object’s shape.</a:t>
            </a:r>
          </a:p>
          <a:p>
            <a:pPr marL="0" indent="0">
              <a:lnSpc>
                <a:spcPct val="100000"/>
              </a:lnSpc>
              <a:spcBef>
                <a:spcPts val="0"/>
              </a:spcBef>
              <a:buSzTx/>
              <a:buFontTx/>
              <a:buNone/>
              <a:defRPr sz="2000">
                <a:latin typeface="+mj-lt"/>
                <a:ea typeface="+mj-ea"/>
                <a:cs typeface="+mj-cs"/>
                <a:sym typeface="Aptos"/>
              </a:defRPr>
            </a:pPr>
          </a:p>
          <a:p>
            <a:pPr marL="0" indent="0">
              <a:lnSpc>
                <a:spcPct val="100000"/>
              </a:lnSpc>
              <a:spcBef>
                <a:spcPts val="0"/>
              </a:spcBef>
              <a:buSzTx/>
              <a:buFontTx/>
              <a:buNone/>
              <a:defRPr sz="2000">
                <a:latin typeface="+mj-lt"/>
                <a:ea typeface="+mj-ea"/>
                <a:cs typeface="+mj-cs"/>
                <a:sym typeface="Aptos"/>
              </a:defRPr>
            </a:pPr>
            <a:r>
              <a:t>From here, you can grab the path or any of the anchor points to move them around.</a:t>
            </a:r>
          </a:p>
          <a:p>
            <a:pPr marL="0" indent="0">
              <a:lnSpc>
                <a:spcPct val="100000"/>
              </a:lnSpc>
              <a:spcBef>
                <a:spcPts val="0"/>
              </a:spcBef>
              <a:buSzTx/>
              <a:buFontTx/>
              <a:buNone/>
              <a:defRPr sz="2000">
                <a:latin typeface="+mj-lt"/>
                <a:ea typeface="+mj-ea"/>
                <a:cs typeface="+mj-cs"/>
                <a:sym typeface="Aptos"/>
              </a:defRPr>
            </a:pPr>
          </a:p>
          <a:p>
            <a:pPr marL="0" indent="0">
              <a:lnSpc>
                <a:spcPct val="100000"/>
              </a:lnSpc>
              <a:spcBef>
                <a:spcPts val="0"/>
              </a:spcBef>
              <a:buSzTx/>
              <a:buFontTx/>
              <a:buNone/>
              <a:defRPr sz="2000">
                <a:latin typeface="+mj-lt"/>
                <a:ea typeface="+mj-ea"/>
                <a:cs typeface="+mj-cs"/>
                <a:sym typeface="Aptos"/>
              </a:defRPr>
            </a:pPr>
            <a:r>
              <a:t>The small circles indicate where you can give your anchor a rounded corner.</a:t>
            </a:r>
          </a:p>
        </p:txBody>
      </p:sp>
      <p:pic>
        <p:nvPicPr>
          <p:cNvPr id="229" name="Image" descr="Image"/>
          <p:cNvPicPr>
            <a:picLocks noChangeAspect="1"/>
          </p:cNvPicPr>
          <p:nvPr/>
        </p:nvPicPr>
        <p:blipFill>
          <a:blip r:embed="rId3">
            <a:extLst/>
          </a:blip>
          <a:stretch>
            <a:fillRect/>
          </a:stretch>
        </p:blipFill>
        <p:spPr>
          <a:xfrm>
            <a:off x="6384860" y="1095910"/>
            <a:ext cx="5135077" cy="506171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6"/>
          <p:cNvSpPr txBox="1"/>
          <p:nvPr>
            <p:ph type="title"/>
          </p:nvPr>
        </p:nvSpPr>
        <p:spPr>
          <a:prstGeom prst="rect">
            <a:avLst/>
          </a:prstGeom>
        </p:spPr>
        <p:txBody>
          <a:bodyPr/>
          <a:lstStyle/>
          <a:p>
            <a:pPr/>
            <a:r>
              <a:t>Converting Anchor Points</a:t>
            </a:r>
          </a:p>
        </p:txBody>
      </p:sp>
      <p:sp>
        <p:nvSpPr>
          <p:cNvPr id="234" name="Content Placeholder 2"/>
          <p:cNvSpPr txBox="1"/>
          <p:nvPr>
            <p:ph type="body" sz="half" idx="1"/>
          </p:nvPr>
        </p:nvSpPr>
        <p:spPr>
          <a:xfrm>
            <a:off x="838200" y="1825625"/>
            <a:ext cx="4857215" cy="4351338"/>
          </a:xfrm>
          <a:prstGeom prst="rect">
            <a:avLst/>
          </a:prstGeom>
        </p:spPr>
        <p:txBody>
          <a:bodyPr/>
          <a:lstStyle/>
          <a:p>
            <a:pPr marL="0" indent="0">
              <a:lnSpc>
                <a:spcPct val="100000"/>
              </a:lnSpc>
              <a:spcBef>
                <a:spcPts val="0"/>
              </a:spcBef>
              <a:buSzTx/>
              <a:buFontTx/>
              <a:buNone/>
              <a:defRPr sz="2000">
                <a:latin typeface="+mj-lt"/>
                <a:ea typeface="+mj-ea"/>
                <a:cs typeface="+mj-cs"/>
                <a:sym typeface="Aptos"/>
              </a:defRPr>
            </a:pPr>
            <a:r>
              <a:t>You can also convert your anchor points from sharp corners to curves by selecting the option from the top toolbar.</a:t>
            </a:r>
          </a:p>
          <a:p>
            <a:pPr marL="0" indent="0">
              <a:lnSpc>
                <a:spcPct val="100000"/>
              </a:lnSpc>
              <a:spcBef>
                <a:spcPts val="0"/>
              </a:spcBef>
              <a:buSzTx/>
              <a:buFontTx/>
              <a:buNone/>
              <a:defRPr sz="2000">
                <a:latin typeface="+mj-lt"/>
                <a:ea typeface="+mj-ea"/>
                <a:cs typeface="+mj-cs"/>
                <a:sym typeface="Aptos"/>
              </a:defRPr>
            </a:pPr>
          </a:p>
          <a:p>
            <a:pPr marL="0" indent="0">
              <a:lnSpc>
                <a:spcPct val="100000"/>
              </a:lnSpc>
              <a:spcBef>
                <a:spcPts val="0"/>
              </a:spcBef>
              <a:buSzTx/>
              <a:buFontTx/>
              <a:buNone/>
              <a:defRPr sz="2000">
                <a:latin typeface="+mj-lt"/>
                <a:ea typeface="+mj-ea"/>
                <a:cs typeface="+mj-cs"/>
                <a:sym typeface="Aptos"/>
              </a:defRPr>
            </a:pPr>
            <a:r>
              <a:t>Click and drag the handles that appear on curved anchor points to change the angle of the curve. Hold Alt if you want to change just one side of a handle.</a:t>
            </a:r>
          </a:p>
          <a:p>
            <a:pPr marL="0" indent="0">
              <a:lnSpc>
                <a:spcPct val="100000"/>
              </a:lnSpc>
              <a:spcBef>
                <a:spcPts val="0"/>
              </a:spcBef>
              <a:buSzTx/>
              <a:buFontTx/>
              <a:buNone/>
              <a:defRPr sz="2000">
                <a:latin typeface="+mj-lt"/>
                <a:ea typeface="+mj-ea"/>
                <a:cs typeface="+mj-cs"/>
                <a:sym typeface="Aptos"/>
              </a:defRPr>
            </a:pPr>
          </a:p>
          <a:p>
            <a:pPr marL="0" indent="0">
              <a:lnSpc>
                <a:spcPct val="100000"/>
              </a:lnSpc>
              <a:spcBef>
                <a:spcPts val="0"/>
              </a:spcBef>
              <a:buSzTx/>
              <a:buFontTx/>
              <a:buNone/>
              <a:defRPr sz="2000">
                <a:latin typeface="+mj-lt"/>
                <a:ea typeface="+mj-ea"/>
                <a:cs typeface="+mj-cs"/>
                <a:sym typeface="Aptos"/>
              </a:defRPr>
            </a:pPr>
            <a:r>
              <a:t>The Pen Tool is the next step up, allowing you to draw unique shapes from the outset, but it does take some getting used to!</a:t>
            </a:r>
          </a:p>
        </p:txBody>
      </p:sp>
      <p:pic>
        <p:nvPicPr>
          <p:cNvPr id="235" name="Image" descr="Image"/>
          <p:cNvPicPr>
            <a:picLocks noChangeAspect="1"/>
          </p:cNvPicPr>
          <p:nvPr/>
        </p:nvPicPr>
        <p:blipFill>
          <a:blip r:embed="rId3">
            <a:extLst/>
          </a:blip>
          <a:stretch>
            <a:fillRect/>
          </a:stretch>
        </p:blipFill>
        <p:spPr>
          <a:xfrm>
            <a:off x="7900898" y="1434243"/>
            <a:ext cx="2527301" cy="482601"/>
          </a:xfrm>
          <a:prstGeom prst="rect">
            <a:avLst/>
          </a:prstGeom>
          <a:ln w="12700">
            <a:miter lim="400000"/>
          </a:ln>
        </p:spPr>
      </p:pic>
      <p:pic>
        <p:nvPicPr>
          <p:cNvPr id="236" name="Image" descr="Image"/>
          <p:cNvPicPr>
            <a:picLocks noChangeAspect="1"/>
          </p:cNvPicPr>
          <p:nvPr/>
        </p:nvPicPr>
        <p:blipFill>
          <a:blip r:embed="rId4">
            <a:extLst/>
          </a:blip>
          <a:stretch>
            <a:fillRect/>
          </a:stretch>
        </p:blipFill>
        <p:spPr>
          <a:xfrm>
            <a:off x="7246463" y="2133029"/>
            <a:ext cx="3836170" cy="373653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itle 6"/>
          <p:cNvSpPr txBox="1"/>
          <p:nvPr>
            <p:ph type="title"/>
          </p:nvPr>
        </p:nvSpPr>
        <p:spPr>
          <a:prstGeom prst="rect">
            <a:avLst/>
          </a:prstGeom>
        </p:spPr>
        <p:txBody>
          <a:bodyPr/>
          <a:lstStyle/>
          <a:p>
            <a:pPr/>
            <a:r>
              <a:t>Text</a:t>
            </a:r>
          </a:p>
        </p:txBody>
      </p:sp>
      <p:sp>
        <p:nvSpPr>
          <p:cNvPr id="241" name="Content Placeholder 2"/>
          <p:cNvSpPr txBox="1"/>
          <p:nvPr>
            <p:ph type="body" sz="half" idx="1"/>
          </p:nvPr>
        </p:nvSpPr>
        <p:spPr>
          <a:xfrm>
            <a:off x="838200" y="1825625"/>
            <a:ext cx="6464157" cy="4351338"/>
          </a:xfrm>
          <a:prstGeom prst="rect">
            <a:avLst/>
          </a:prstGeom>
        </p:spPr>
        <p:txBody>
          <a:bodyPr/>
          <a:lstStyle/>
          <a:p>
            <a:pPr marL="0" indent="0">
              <a:lnSpc>
                <a:spcPct val="100000"/>
              </a:lnSpc>
              <a:spcBef>
                <a:spcPts val="0"/>
              </a:spcBef>
              <a:buSzTx/>
              <a:buFontTx/>
              <a:buNone/>
              <a:defRPr sz="2100">
                <a:latin typeface="+mj-lt"/>
                <a:ea typeface="+mj-ea"/>
                <a:cs typeface="+mj-cs"/>
                <a:sym typeface="Aptos"/>
              </a:defRPr>
            </a:pPr>
            <a:r>
              <a:t>To create text, simply choose the 'Text' tool from the left toolbar and click anywhere on the artboard to start typing.</a:t>
            </a:r>
          </a:p>
          <a:p>
            <a:pPr marL="0" indent="0">
              <a:lnSpc>
                <a:spcPct val="100000"/>
              </a:lnSpc>
              <a:spcBef>
                <a:spcPts val="0"/>
              </a:spcBef>
              <a:buSzTx/>
              <a:buFontTx/>
              <a:buNone/>
              <a:defRPr sz="2100">
                <a:latin typeface="+mj-lt"/>
                <a:ea typeface="+mj-ea"/>
                <a:cs typeface="+mj-cs"/>
                <a:sym typeface="Aptos"/>
              </a:defRPr>
            </a:pPr>
          </a:p>
          <a:p>
            <a:pPr marL="0" indent="0">
              <a:lnSpc>
                <a:spcPct val="100000"/>
              </a:lnSpc>
              <a:spcBef>
                <a:spcPts val="0"/>
              </a:spcBef>
              <a:buSzTx/>
              <a:buFontTx/>
              <a:buNone/>
              <a:defRPr sz="2100">
                <a:latin typeface="+mj-lt"/>
                <a:ea typeface="+mj-ea"/>
                <a:cs typeface="+mj-cs"/>
                <a:sym typeface="Aptos"/>
              </a:defRPr>
            </a:pPr>
            <a:r>
              <a:t>Once you have typed whatever you want to, you can go back to the selection tool again, and use that to make it bigger/smaller/etc.</a:t>
            </a:r>
          </a:p>
          <a:p>
            <a:pPr marL="0" indent="0">
              <a:lnSpc>
                <a:spcPct val="100000"/>
              </a:lnSpc>
              <a:spcBef>
                <a:spcPts val="0"/>
              </a:spcBef>
              <a:buSzTx/>
              <a:buFontTx/>
              <a:buNone/>
              <a:defRPr sz="2100">
                <a:latin typeface="+mj-lt"/>
                <a:ea typeface="+mj-ea"/>
                <a:cs typeface="+mj-cs"/>
                <a:sym typeface="Aptos"/>
              </a:defRPr>
            </a:pPr>
          </a:p>
          <a:p>
            <a:pPr marL="0" indent="0">
              <a:lnSpc>
                <a:spcPct val="100000"/>
              </a:lnSpc>
              <a:spcBef>
                <a:spcPts val="0"/>
              </a:spcBef>
              <a:buSzTx/>
              <a:buFontTx/>
              <a:buNone/>
              <a:defRPr sz="2100">
                <a:latin typeface="+mj-lt"/>
                <a:ea typeface="+mj-ea"/>
                <a:cs typeface="+mj-cs"/>
                <a:sym typeface="Aptos"/>
              </a:defRPr>
            </a:pPr>
            <a:r>
              <a:t>You will notice at this point that our top toolbar has changed to show some options pertaining to text. From there, we chan change the font, alignment, etc. Pick a script style font on this occasion.</a:t>
            </a:r>
          </a:p>
        </p:txBody>
      </p:sp>
      <p:pic>
        <p:nvPicPr>
          <p:cNvPr id="242" name="Image" descr="Image"/>
          <p:cNvPicPr>
            <a:picLocks noChangeAspect="1"/>
          </p:cNvPicPr>
          <p:nvPr/>
        </p:nvPicPr>
        <p:blipFill>
          <a:blip r:embed="rId3">
            <a:extLst/>
          </a:blip>
          <a:stretch>
            <a:fillRect/>
          </a:stretch>
        </p:blipFill>
        <p:spPr>
          <a:xfrm>
            <a:off x="7903324" y="735867"/>
            <a:ext cx="3505184" cy="5386266"/>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6"/>
          <p:cNvSpPr txBox="1"/>
          <p:nvPr>
            <p:ph type="title"/>
          </p:nvPr>
        </p:nvSpPr>
        <p:spPr>
          <a:prstGeom prst="rect">
            <a:avLst/>
          </a:prstGeom>
        </p:spPr>
        <p:txBody>
          <a:bodyPr/>
          <a:lstStyle/>
          <a:p>
            <a:pPr/>
            <a:r>
              <a:t>Text (Cont.)</a:t>
            </a:r>
          </a:p>
        </p:txBody>
      </p:sp>
      <p:sp>
        <p:nvSpPr>
          <p:cNvPr id="247" name="Content Placeholder 2"/>
          <p:cNvSpPr txBox="1"/>
          <p:nvPr>
            <p:ph type="body" sz="half" idx="1"/>
          </p:nvPr>
        </p:nvSpPr>
        <p:spPr>
          <a:xfrm>
            <a:off x="838200" y="1825624"/>
            <a:ext cx="4945509" cy="4351339"/>
          </a:xfrm>
          <a:prstGeom prst="rect">
            <a:avLst/>
          </a:prstGeom>
        </p:spPr>
        <p:txBody>
          <a:bodyPr/>
          <a:lstStyle/>
          <a:p>
            <a:pPr marL="0" indent="0">
              <a:lnSpc>
                <a:spcPct val="100000"/>
              </a:lnSpc>
              <a:spcBef>
                <a:spcPts val="0"/>
              </a:spcBef>
              <a:buSzTx/>
              <a:buFontTx/>
              <a:buNone/>
              <a:defRPr sz="2100">
                <a:latin typeface="+mj-lt"/>
                <a:ea typeface="+mj-ea"/>
                <a:cs typeface="+mj-cs"/>
                <a:sym typeface="Aptos"/>
              </a:defRPr>
            </a:pPr>
            <a:r>
              <a:t>Text behaves differently from other shapes we’ve made - because the text is still editable as text. You will see that it is underlined, rather than outlined.</a:t>
            </a:r>
          </a:p>
          <a:p>
            <a:pPr marL="0" indent="0">
              <a:lnSpc>
                <a:spcPct val="100000"/>
              </a:lnSpc>
              <a:spcBef>
                <a:spcPts val="0"/>
              </a:spcBef>
              <a:buSzTx/>
              <a:buFontTx/>
              <a:buNone/>
              <a:defRPr sz="2100">
                <a:latin typeface="+mj-lt"/>
                <a:ea typeface="+mj-ea"/>
                <a:cs typeface="+mj-cs"/>
                <a:sym typeface="Aptos"/>
              </a:defRPr>
            </a:pPr>
          </a:p>
          <a:p>
            <a:pPr marL="0" indent="0">
              <a:lnSpc>
                <a:spcPct val="100000"/>
              </a:lnSpc>
              <a:spcBef>
                <a:spcPts val="0"/>
              </a:spcBef>
              <a:buSzTx/>
              <a:buFontTx/>
              <a:buNone/>
              <a:defRPr sz="2100">
                <a:latin typeface="+mj-lt"/>
                <a:ea typeface="+mj-ea"/>
                <a:cs typeface="+mj-cs"/>
                <a:sym typeface="Aptos"/>
              </a:defRPr>
            </a:pPr>
            <a:r>
              <a:t>To make it suitable for cutting, we need to turn it into a shape.</a:t>
            </a:r>
          </a:p>
          <a:p>
            <a:pPr marL="0" indent="0">
              <a:lnSpc>
                <a:spcPct val="100000"/>
              </a:lnSpc>
              <a:spcBef>
                <a:spcPts val="0"/>
              </a:spcBef>
              <a:buSzTx/>
              <a:buFontTx/>
              <a:buNone/>
              <a:defRPr sz="2100">
                <a:latin typeface="+mj-lt"/>
                <a:ea typeface="+mj-ea"/>
                <a:cs typeface="+mj-cs"/>
                <a:sym typeface="Aptos"/>
              </a:defRPr>
            </a:pPr>
          </a:p>
          <a:p>
            <a:pPr marL="0" indent="0">
              <a:lnSpc>
                <a:spcPct val="100000"/>
              </a:lnSpc>
              <a:spcBef>
                <a:spcPts val="0"/>
              </a:spcBef>
              <a:buSzTx/>
              <a:buFontTx/>
              <a:buNone/>
              <a:defRPr sz="2100">
                <a:latin typeface="+mj-lt"/>
                <a:ea typeface="+mj-ea"/>
                <a:cs typeface="+mj-cs"/>
                <a:sym typeface="Aptos"/>
              </a:defRPr>
            </a:pPr>
            <a:r>
              <a:t>Go to Object &gt; Expand in the top menu, to expand your text.</a:t>
            </a:r>
          </a:p>
          <a:p>
            <a:pPr marL="0" indent="0">
              <a:lnSpc>
                <a:spcPct val="100000"/>
              </a:lnSpc>
              <a:spcBef>
                <a:spcPts val="0"/>
              </a:spcBef>
              <a:buSzTx/>
              <a:buFontTx/>
              <a:buNone/>
              <a:defRPr sz="2100">
                <a:latin typeface="+mj-lt"/>
                <a:ea typeface="+mj-ea"/>
                <a:cs typeface="+mj-cs"/>
                <a:sym typeface="Aptos"/>
              </a:defRPr>
            </a:pPr>
          </a:p>
          <a:p>
            <a:pPr marL="0" indent="0">
              <a:lnSpc>
                <a:spcPct val="100000"/>
              </a:lnSpc>
              <a:spcBef>
                <a:spcPts val="0"/>
              </a:spcBef>
              <a:buSzTx/>
              <a:buFontTx/>
              <a:buNone/>
              <a:defRPr sz="2100">
                <a:latin typeface="+mj-lt"/>
                <a:ea typeface="+mj-ea"/>
                <a:cs typeface="+mj-cs"/>
                <a:sym typeface="Aptos"/>
              </a:defRPr>
            </a:pPr>
            <a:r>
              <a:t>Tip: Expand is a one-way action. You cannot unexpand to edit your text again.</a:t>
            </a:r>
          </a:p>
        </p:txBody>
      </p:sp>
      <p:pic>
        <p:nvPicPr>
          <p:cNvPr id="248" name="Image" descr="Image"/>
          <p:cNvPicPr>
            <a:picLocks noChangeAspect="1"/>
          </p:cNvPicPr>
          <p:nvPr/>
        </p:nvPicPr>
        <p:blipFill>
          <a:blip r:embed="rId3">
            <a:extLst/>
          </a:blip>
          <a:stretch>
            <a:fillRect/>
          </a:stretch>
        </p:blipFill>
        <p:spPr>
          <a:xfrm>
            <a:off x="5930880" y="1830850"/>
            <a:ext cx="5684613" cy="31963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6"/>
          <p:cNvSpPr txBox="1"/>
          <p:nvPr>
            <p:ph type="title"/>
          </p:nvPr>
        </p:nvSpPr>
        <p:spPr>
          <a:prstGeom prst="rect">
            <a:avLst/>
          </a:prstGeom>
        </p:spPr>
        <p:txBody>
          <a:bodyPr/>
          <a:lstStyle/>
          <a:p>
            <a:pPr/>
            <a:r>
              <a:t>Join text with the Shape Builder</a:t>
            </a:r>
          </a:p>
        </p:txBody>
      </p:sp>
      <p:sp>
        <p:nvSpPr>
          <p:cNvPr id="253" name="Content Placeholder 2"/>
          <p:cNvSpPr txBox="1"/>
          <p:nvPr>
            <p:ph type="body" sz="half" idx="1"/>
          </p:nvPr>
        </p:nvSpPr>
        <p:spPr>
          <a:xfrm>
            <a:off x="838200" y="1825625"/>
            <a:ext cx="4945509" cy="4351338"/>
          </a:xfrm>
          <a:prstGeom prst="rect">
            <a:avLst/>
          </a:prstGeom>
        </p:spPr>
        <p:txBody>
          <a:bodyPr/>
          <a:lstStyle/>
          <a:p>
            <a:pPr marL="0" indent="0">
              <a:lnSpc>
                <a:spcPct val="100000"/>
              </a:lnSpc>
              <a:spcBef>
                <a:spcPts val="0"/>
              </a:spcBef>
              <a:buSzTx/>
              <a:buFontTx/>
              <a:buNone/>
              <a:defRPr sz="2100">
                <a:latin typeface="+mj-lt"/>
                <a:ea typeface="+mj-ea"/>
                <a:cs typeface="+mj-cs"/>
                <a:sym typeface="Aptos"/>
              </a:defRPr>
            </a:pPr>
            <a:r>
              <a:t>Expanding creates a separate object for every letter. Cutting tools like a vinyl plotter will cut each overlapping shape.</a:t>
            </a:r>
          </a:p>
          <a:p>
            <a:pPr marL="0" indent="0">
              <a:lnSpc>
                <a:spcPct val="100000"/>
              </a:lnSpc>
              <a:spcBef>
                <a:spcPts val="0"/>
              </a:spcBef>
              <a:buSzTx/>
              <a:buFontTx/>
              <a:buNone/>
              <a:defRPr sz="2100">
                <a:latin typeface="+mj-lt"/>
                <a:ea typeface="+mj-ea"/>
                <a:cs typeface="+mj-cs"/>
                <a:sym typeface="Aptos"/>
              </a:defRPr>
            </a:pPr>
          </a:p>
          <a:p>
            <a:pPr marL="0" indent="0">
              <a:lnSpc>
                <a:spcPct val="100000"/>
              </a:lnSpc>
              <a:spcBef>
                <a:spcPts val="0"/>
              </a:spcBef>
              <a:buSzTx/>
              <a:buFontTx/>
              <a:buNone/>
              <a:defRPr sz="2100">
                <a:latin typeface="+mj-lt"/>
                <a:ea typeface="+mj-ea"/>
                <a:cs typeface="+mj-cs"/>
                <a:sym typeface="Aptos"/>
              </a:defRPr>
            </a:pPr>
            <a:r>
              <a:t>Use the Shape Builder tool to combine letters that need it, so that a plotter or laser cutter will cut all the way around them without overlap.</a:t>
            </a:r>
          </a:p>
        </p:txBody>
      </p:sp>
      <p:pic>
        <p:nvPicPr>
          <p:cNvPr id="254" name="Image" descr="Image"/>
          <p:cNvPicPr>
            <a:picLocks noChangeAspect="1"/>
          </p:cNvPicPr>
          <p:nvPr/>
        </p:nvPicPr>
        <p:blipFill>
          <a:blip r:embed="rId3">
            <a:extLst/>
          </a:blip>
          <a:stretch>
            <a:fillRect/>
          </a:stretch>
        </p:blipFill>
        <p:spPr>
          <a:xfrm>
            <a:off x="6014246" y="2786204"/>
            <a:ext cx="5876379" cy="1285592"/>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6"/>
          <p:cNvSpPr txBox="1"/>
          <p:nvPr>
            <p:ph type="title"/>
          </p:nvPr>
        </p:nvSpPr>
        <p:spPr>
          <a:prstGeom prst="rect">
            <a:avLst/>
          </a:prstGeom>
        </p:spPr>
        <p:txBody>
          <a:bodyPr/>
          <a:lstStyle/>
          <a:p>
            <a:pPr/>
            <a:r>
              <a:t>Do your final tweaks</a:t>
            </a:r>
          </a:p>
        </p:txBody>
      </p:sp>
      <p:sp>
        <p:nvSpPr>
          <p:cNvPr id="259" name="Content Placeholder 2"/>
          <p:cNvSpPr txBox="1"/>
          <p:nvPr>
            <p:ph type="body" sz="half" idx="1"/>
          </p:nvPr>
        </p:nvSpPr>
        <p:spPr>
          <a:xfrm>
            <a:off x="838200" y="1825625"/>
            <a:ext cx="4945509" cy="4351338"/>
          </a:xfrm>
          <a:prstGeom prst="rect">
            <a:avLst/>
          </a:prstGeom>
        </p:spPr>
        <p:txBody>
          <a:bodyPr/>
          <a:lstStyle/>
          <a:p>
            <a:pPr marL="0" indent="0" defTabSz="868680">
              <a:lnSpc>
                <a:spcPct val="100000"/>
              </a:lnSpc>
              <a:spcBef>
                <a:spcPts val="0"/>
              </a:spcBef>
              <a:buSzTx/>
              <a:buFontTx/>
              <a:buNone/>
              <a:defRPr sz="1994">
                <a:latin typeface="+mj-lt"/>
                <a:ea typeface="+mj-ea"/>
                <a:cs typeface="+mj-cs"/>
                <a:sym typeface="Aptos"/>
              </a:defRPr>
            </a:pPr>
            <a:r>
              <a:t>From here you can do any final tweaks to make your design your own.</a:t>
            </a:r>
          </a:p>
          <a:p>
            <a:pPr marL="0" indent="0" defTabSz="868680">
              <a:lnSpc>
                <a:spcPct val="100000"/>
              </a:lnSpc>
              <a:spcBef>
                <a:spcPts val="0"/>
              </a:spcBef>
              <a:buSzTx/>
              <a:buFontTx/>
              <a:buNone/>
              <a:defRPr sz="1994">
                <a:latin typeface="+mj-lt"/>
                <a:ea typeface="+mj-ea"/>
                <a:cs typeface="+mj-cs"/>
                <a:sym typeface="Aptos"/>
              </a:defRPr>
            </a:pPr>
          </a:p>
          <a:p>
            <a:pPr marL="0" indent="0" defTabSz="868680">
              <a:lnSpc>
                <a:spcPct val="100000"/>
              </a:lnSpc>
              <a:spcBef>
                <a:spcPts val="0"/>
              </a:spcBef>
              <a:buSzTx/>
              <a:buFontTx/>
              <a:buNone/>
              <a:defRPr sz="1994">
                <a:latin typeface="+mj-lt"/>
                <a:ea typeface="+mj-ea"/>
                <a:cs typeface="+mj-cs"/>
                <a:sym typeface="Aptos"/>
              </a:defRPr>
            </a:pPr>
            <a:r>
              <a:t>Make it cut-ready by following the requirements of your cutting tool. Eg, for laser-cutter we need a 0.1pt stroke in RGB red. For the vinyl plotter, we want no stroke and a solid black fill.</a:t>
            </a:r>
          </a:p>
          <a:p>
            <a:pPr marL="0" indent="0" defTabSz="868680">
              <a:lnSpc>
                <a:spcPct val="100000"/>
              </a:lnSpc>
              <a:spcBef>
                <a:spcPts val="0"/>
              </a:spcBef>
              <a:buSzTx/>
              <a:buFontTx/>
              <a:buNone/>
              <a:defRPr sz="1994">
                <a:latin typeface="+mj-lt"/>
                <a:ea typeface="+mj-ea"/>
                <a:cs typeface="+mj-cs"/>
                <a:sym typeface="Aptos"/>
              </a:defRPr>
            </a:pPr>
          </a:p>
          <a:p>
            <a:pPr marL="0" indent="0" defTabSz="868680">
              <a:lnSpc>
                <a:spcPct val="100000"/>
              </a:lnSpc>
              <a:spcBef>
                <a:spcPts val="0"/>
              </a:spcBef>
              <a:buSzTx/>
              <a:buFontTx/>
              <a:buNone/>
              <a:defRPr sz="1994">
                <a:latin typeface="+mj-lt"/>
                <a:ea typeface="+mj-ea"/>
                <a:cs typeface="+mj-cs"/>
                <a:sym typeface="Aptos"/>
              </a:defRPr>
            </a:pPr>
            <a:r>
              <a:t>In either case, you can save your file as a .AI (the native Adobe Illustrator file type). Export vector file types that will work with other software, such as .svg and .eps are also available.</a:t>
            </a:r>
          </a:p>
        </p:txBody>
      </p:sp>
      <p:pic>
        <p:nvPicPr>
          <p:cNvPr id="260" name="Image" descr="Image"/>
          <p:cNvPicPr>
            <a:picLocks noChangeAspect="1"/>
          </p:cNvPicPr>
          <p:nvPr/>
        </p:nvPicPr>
        <p:blipFill>
          <a:blip r:embed="rId3">
            <a:extLst/>
          </a:blip>
          <a:stretch>
            <a:fillRect/>
          </a:stretch>
        </p:blipFill>
        <p:spPr>
          <a:xfrm>
            <a:off x="6616576" y="481546"/>
            <a:ext cx="4945509" cy="5894908"/>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Inhaltsplatzhalter 1"/>
          <p:cNvSpPr txBox="1"/>
          <p:nvPr/>
        </p:nvSpPr>
        <p:spPr>
          <a:xfrm>
            <a:off x="518097" y="1470102"/>
            <a:ext cx="11386886" cy="495931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SzPct val="100000"/>
              <a:buFont typeface="Arial"/>
              <a:buChar char="•"/>
              <a:defRPr sz="1600">
                <a:solidFill>
                  <a:srgbClr val="FFFFFF"/>
                </a:solidFill>
              </a:defRPr>
            </a:pPr>
            <a:r>
              <a:rPr u="sng">
                <a:solidFill>
                  <a:srgbClr val="0563C1"/>
                </a:solidFill>
                <a:uFill>
                  <a:solidFill>
                    <a:srgbClr val="0563C1"/>
                  </a:solidFill>
                </a:uFill>
                <a:hlinkClick r:id="rId2" invalidUrl="" action="" tgtFrame="" tooltip="" history="1" highlightClick="0" endSnd="0"/>
              </a:rPr>
              <a:t>https://www.slq.qld.gov.au/collections/information-collections/eresources/linkedin-learning</a:t>
            </a:r>
            <a:br/>
            <a:r>
              <a:t>Access to LinkedIn Learning is free with State Library membership. When prompted to verify your library card, enter your State Library membership details (username and password). LinkedIn Learning contains a number of online InDesign training courses.</a:t>
            </a:r>
            <a:endParaRPr sz="2800"/>
          </a:p>
          <a:p>
            <a:pPr marL="228600" indent="-228600">
              <a:lnSpc>
                <a:spcPct val="90000"/>
              </a:lnSpc>
              <a:spcBef>
                <a:spcPts val="1000"/>
              </a:spcBef>
              <a:buSzPct val="100000"/>
              <a:buFont typeface="Arial"/>
              <a:buChar char="•"/>
              <a:defRPr sz="1600">
                <a:solidFill>
                  <a:srgbClr val="FFFFFF"/>
                </a:solidFill>
              </a:defRPr>
            </a:pPr>
          </a:p>
          <a:p>
            <a:pPr marL="228600" indent="-228600">
              <a:lnSpc>
                <a:spcPct val="90000"/>
              </a:lnSpc>
              <a:spcBef>
                <a:spcPts val="1000"/>
              </a:spcBef>
              <a:buSzPct val="100000"/>
              <a:buFont typeface="Arial"/>
              <a:buChar char="•"/>
              <a:defRPr sz="1600">
                <a:solidFill>
                  <a:srgbClr val="FFFFFF"/>
                </a:solidFill>
              </a:defRPr>
            </a:pPr>
            <a:r>
              <a:rPr u="sng">
                <a:solidFill>
                  <a:srgbClr val="0563C1"/>
                </a:solidFill>
                <a:uFill>
                  <a:solidFill>
                    <a:srgbClr val="0563C1"/>
                  </a:solidFill>
                </a:uFill>
                <a:hlinkClick r:id="rId3" invalidUrl="" action="" tgtFrame="" tooltip="" history="1" highlightClick="0" endSnd="0"/>
              </a:rPr>
              <a:t>https://wiki.slq.qld.gov.au/doku.php?id=workshops:public:start</a:t>
            </a:r>
            <a:br/>
            <a:r>
              <a:t>The State Library of Queensland Wiki has a number of documented workshops that can assist you to learn related programs (eg, Adobe Photoshop, Illustrator, Inkscape and Procreate) to produce elements for your InDesign projects.</a:t>
            </a:r>
            <a:endParaRPr sz="2800"/>
          </a:p>
          <a:p>
            <a:pPr marL="228600" indent="-228600">
              <a:lnSpc>
                <a:spcPct val="90000"/>
              </a:lnSpc>
              <a:spcBef>
                <a:spcPts val="1000"/>
              </a:spcBef>
              <a:buSzPct val="100000"/>
              <a:buFont typeface="Arial"/>
              <a:buChar char="•"/>
              <a:defRPr sz="1600">
                <a:solidFill>
                  <a:srgbClr val="FFFFFF"/>
                </a:solidFill>
              </a:defRPr>
            </a:pPr>
          </a:p>
          <a:p>
            <a:pPr marL="228600" indent="-228600">
              <a:lnSpc>
                <a:spcPct val="90000"/>
              </a:lnSpc>
              <a:spcBef>
                <a:spcPts val="1000"/>
              </a:spcBef>
              <a:buSzPct val="100000"/>
              <a:buFont typeface="Arial"/>
              <a:buChar char="•"/>
              <a:defRPr sz="1600">
                <a:solidFill>
                  <a:srgbClr val="FFFFFF"/>
                </a:solidFill>
              </a:defRPr>
            </a:pPr>
            <a:r>
              <a:rPr u="sng">
                <a:solidFill>
                  <a:srgbClr val="0563C1"/>
                </a:solidFill>
                <a:uFill>
                  <a:solidFill>
                    <a:srgbClr val="0563C1"/>
                  </a:solidFill>
                </a:uFill>
                <a:hlinkClick r:id="rId4" invalidUrl="" action="" tgtFrame="" tooltip="" history="1" highlightClick="0" endSnd="0"/>
              </a:rPr>
              <a:t>https://onesearch.slq.qld.gov.au/</a:t>
            </a:r>
            <a:br/>
            <a:r>
              <a:t>State Library of Queensland’s OneSearch, to search the current collection for resources. In the search options, you can select to find free-to-use images and resources.</a:t>
            </a:r>
            <a:endParaRPr sz="2800"/>
          </a:p>
          <a:p>
            <a:pPr marL="228600" indent="-228600">
              <a:lnSpc>
                <a:spcPct val="90000"/>
              </a:lnSpc>
              <a:spcBef>
                <a:spcPts val="1000"/>
              </a:spcBef>
              <a:buSzPct val="100000"/>
              <a:buFont typeface="Arial"/>
              <a:buChar char="•"/>
              <a:defRPr sz="1600">
                <a:solidFill>
                  <a:srgbClr val="FFFFFF"/>
                </a:solidFill>
              </a:defRPr>
            </a:pPr>
          </a:p>
          <a:p>
            <a:pPr marL="228600" indent="-228600">
              <a:lnSpc>
                <a:spcPct val="90000"/>
              </a:lnSpc>
              <a:spcBef>
                <a:spcPts val="1000"/>
              </a:spcBef>
              <a:buSzPct val="100000"/>
              <a:buFont typeface="Arial"/>
              <a:buChar char="•"/>
              <a:defRPr sz="1600">
                <a:solidFill>
                  <a:srgbClr val="FFFFFF"/>
                </a:solidFill>
              </a:defRPr>
            </a:pPr>
            <a:r>
              <a:rPr u="sng">
                <a:solidFill>
                  <a:srgbClr val="0563C1"/>
                </a:solidFill>
                <a:uFill>
                  <a:solidFill>
                    <a:srgbClr val="0563C1"/>
                  </a:solidFill>
                </a:uFill>
                <a:hlinkClick r:id="rId5" invalidUrl="" action="" tgtFrame="" tooltip="" history="1" highlightClick="0" endSnd="0"/>
              </a:rPr>
              <a:t>https://www.slq.qld.gov.au/blog/tag/zines</a:t>
            </a:r>
            <a:r>
              <a:t> </a:t>
            </a:r>
            <a:br/>
            <a:r>
              <a:t>State Library of Queensland Blog articles about Zines</a:t>
            </a:r>
            <a:endParaRPr sz="2800"/>
          </a:p>
          <a:p>
            <a:pPr marL="228600" indent="-228600">
              <a:lnSpc>
                <a:spcPct val="90000"/>
              </a:lnSpc>
              <a:spcBef>
                <a:spcPts val="1000"/>
              </a:spcBef>
              <a:buSzPct val="100000"/>
              <a:buFont typeface="Arial"/>
              <a:buChar char="•"/>
              <a:defRPr sz="1600">
                <a:solidFill>
                  <a:srgbClr val="FFFFFF"/>
                </a:solidFill>
              </a:defRPr>
            </a:pPr>
          </a:p>
          <a:p>
            <a:pPr marL="228600" indent="-228600">
              <a:lnSpc>
                <a:spcPct val="90000"/>
              </a:lnSpc>
              <a:spcBef>
                <a:spcPts val="1000"/>
              </a:spcBef>
              <a:buSzPct val="100000"/>
              <a:buFont typeface="Arial"/>
              <a:buChar char="•"/>
              <a:defRPr sz="1600">
                <a:solidFill>
                  <a:srgbClr val="FFFFFF"/>
                </a:solidFill>
              </a:defRPr>
            </a:pPr>
            <a:r>
              <a:rPr u="sng">
                <a:solidFill>
                  <a:srgbClr val="0563C1"/>
                </a:solidFill>
                <a:uFill>
                  <a:solidFill>
                    <a:srgbClr val="0563C1"/>
                  </a:solidFill>
                </a:uFill>
                <a:hlinkClick r:id="rId6" invalidUrl="" action="" tgtFrame="" tooltip="" history="1" highlightClick="0" endSnd="0"/>
              </a:rPr>
              <a:t>https://www.youtube.com</a:t>
            </a:r>
            <a:r>
              <a:t> </a:t>
            </a:r>
            <a:br/>
            <a:r>
              <a:t>Type in the name of a tool or option with the word ‘tutorial’, and you will have several options to pick from.</a:t>
            </a:r>
          </a:p>
        </p:txBody>
      </p:sp>
      <p:sp>
        <p:nvSpPr>
          <p:cNvPr id="265" name="Title 8"/>
          <p:cNvSpPr txBox="1"/>
          <p:nvPr>
            <p:ph type="title"/>
          </p:nvPr>
        </p:nvSpPr>
        <p:spPr>
          <a:xfrm>
            <a:off x="838200" y="365125"/>
            <a:ext cx="10515600" cy="1325563"/>
          </a:xfrm>
          <a:prstGeom prst="rect">
            <a:avLst/>
          </a:prstGeom>
        </p:spPr>
        <p:txBody>
          <a:bodyPr/>
          <a:lstStyle/>
          <a:p>
            <a:pPr/>
            <a:r>
              <a:t>Further Resources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67" name="Title 1"/>
          <p:cNvSpPr txBox="1"/>
          <p:nvPr/>
        </p:nvSpPr>
        <p:spPr>
          <a:xfrm>
            <a:off x="3595425" y="1261254"/>
            <a:ext cx="5007842"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FFFFFF"/>
                </a:solidFill>
              </a:defRPr>
            </a:lvl1pPr>
          </a:lstStyle>
          <a:p>
            <a:pPr/>
            <a:r>
              <a:t>THANKS FOR ATTENDING</a:t>
            </a:r>
          </a:p>
        </p:txBody>
      </p:sp>
      <p:sp>
        <p:nvSpPr>
          <p:cNvPr id="268" name="Straight Arrow Connector 9"/>
          <p:cNvSpPr/>
          <p:nvPr/>
        </p:nvSpPr>
        <p:spPr>
          <a:xfrm flipV="1">
            <a:off x="4922287" y="2292206"/>
            <a:ext cx="2345270" cy="4509"/>
          </a:xfrm>
          <a:prstGeom prst="line">
            <a:avLst/>
          </a:prstGeom>
          <a:ln w="12700">
            <a:solidFill>
              <a:srgbClr val="FFFFFF"/>
            </a:solidFill>
            <a:miter/>
          </a:ln>
        </p:spPr>
        <p:txBody>
          <a:bodyPr lIns="45719" rIns="45719"/>
          <a:lstStyle/>
          <a:p>
            <a:pPr/>
          </a:p>
        </p:txBody>
      </p:sp>
      <p:sp>
        <p:nvSpPr>
          <p:cNvPr id="269" name="TextBox 1"/>
          <p:cNvSpPr txBox="1"/>
          <p:nvPr/>
        </p:nvSpPr>
        <p:spPr>
          <a:xfrm>
            <a:off x="1899092" y="2550902"/>
            <a:ext cx="8393815" cy="2518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800">
                <a:solidFill>
                  <a:srgbClr val="FFFFFF"/>
                </a:solidFill>
              </a:defRPr>
            </a:pPr>
            <a:r>
              <a:t>Please complete our survey that will be sent out via Eventbrite.</a:t>
            </a:r>
            <a:endParaRPr>
              <a:latin typeface="Calibri"/>
              <a:ea typeface="Calibri"/>
              <a:cs typeface="Calibri"/>
              <a:sym typeface="Calibri"/>
            </a:endParaRPr>
          </a:p>
          <a:p>
            <a:pPr algn="ctr">
              <a:defRPr sz="2800">
                <a:solidFill>
                  <a:srgbClr val="FFFFFF"/>
                </a:solidFill>
              </a:defRPr>
            </a:pPr>
          </a:p>
          <a:p>
            <a:pPr algn="ctr">
              <a:defRPr sz="2800">
                <a:solidFill>
                  <a:srgbClr val="FFFFFF"/>
                </a:solidFill>
              </a:defRPr>
            </a:pPr>
            <a:r>
              <a:t>Tag us on socials @statelibraryqld</a:t>
            </a:r>
          </a:p>
          <a:p>
            <a:pPr algn="ctr">
              <a:defRPr sz="2800">
                <a:solidFill>
                  <a:srgbClr val="FFFFFF"/>
                </a:solidFill>
              </a:defRPr>
            </a:pPr>
          </a:p>
          <a:p>
            <a:pPr algn="ctr">
              <a:defRPr sz="2800">
                <a:solidFill>
                  <a:srgbClr val="FFFFFF"/>
                </a:solidFill>
              </a:defRPr>
            </a:pPr>
            <a:r>
              <a:t>Contact us on </a:t>
            </a:r>
            <a:r>
              <a:rPr u="sng">
                <a:solidFill>
                  <a:srgbClr val="0563C1"/>
                </a:solidFill>
                <a:uFill>
                  <a:solidFill>
                    <a:srgbClr val="0563C1"/>
                  </a:solidFill>
                </a:uFill>
                <a:hlinkClick r:id="rId2" invalidUrl="" action="" tgtFrame="" tooltip="" history="1" highlightClick="0" endSnd="0"/>
              </a:rPr>
              <a:t>appliedcreativity@slq.qld.gov.au</a:t>
            </a:r>
          </a:p>
        </p:txBody>
      </p:sp>
      <p:pic>
        <p:nvPicPr>
          <p:cNvPr id="270" name="Graphic 3" descr="Graphic 3"/>
          <p:cNvPicPr>
            <a:picLocks noChangeAspect="1"/>
          </p:cNvPicPr>
          <p:nvPr/>
        </p:nvPicPr>
        <p:blipFill>
          <a:blip r:embed="rId3">
            <a:extLst/>
          </a:blip>
          <a:stretch>
            <a:fillRect/>
          </a:stretch>
        </p:blipFill>
        <p:spPr>
          <a:xfrm>
            <a:off x="5638800" y="5293855"/>
            <a:ext cx="914400" cy="9144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3" name="Rectangle 3"/>
          <p:cNvSpPr/>
          <p:nvPr/>
        </p:nvSpPr>
        <p:spPr>
          <a:xfrm>
            <a:off x="0" y="-9525"/>
            <a:ext cx="4886325" cy="6867525"/>
          </a:xfrm>
          <a:prstGeom prst="rect">
            <a:avLst/>
          </a:prstGeom>
          <a:solidFill>
            <a:srgbClr val="C9C9C9"/>
          </a:solidFill>
          <a:ln w="12700">
            <a:miter lim="400000"/>
          </a:ln>
        </p:spPr>
        <p:txBody>
          <a:bodyPr lIns="45719" rIns="45719" anchor="ctr"/>
          <a:lstStyle/>
          <a:p>
            <a:pPr algn="ctr">
              <a:defRPr>
                <a:solidFill>
                  <a:srgbClr val="FFFFFF"/>
                </a:solidFill>
              </a:defRPr>
            </a:pPr>
          </a:p>
        </p:txBody>
      </p:sp>
      <p:sp>
        <p:nvSpPr>
          <p:cNvPr id="124" name="Title 1"/>
          <p:cNvSpPr txBox="1"/>
          <p:nvPr>
            <p:ph type="ctrTitle"/>
          </p:nvPr>
        </p:nvSpPr>
        <p:spPr>
          <a:xfrm>
            <a:off x="6097359" y="1715460"/>
            <a:ext cx="5062627" cy="3369318"/>
          </a:xfrm>
          <a:prstGeom prst="rect">
            <a:avLst/>
          </a:prstGeom>
        </p:spPr>
        <p:txBody>
          <a:bodyPr anchor="t"/>
          <a:lstStyle/>
          <a:p>
            <a:pPr algn="r">
              <a:defRPr sz="2800">
                <a:solidFill>
                  <a:srgbClr val="FFFFFF"/>
                </a:solidFill>
              </a:defRPr>
            </a:pPr>
            <a:r>
              <a:t>Acknowledgement of Country</a:t>
            </a:r>
            <a:br/>
            <a:endParaRPr sz="4000"/>
          </a:p>
          <a:p>
            <a:pPr>
              <a:defRPr sz="1800">
                <a:solidFill>
                  <a:srgbClr val="FFFFFF"/>
                </a:solidFill>
              </a:defRPr>
            </a:pPr>
            <a:r>
              <a:t>We acknowledge Aboriginal and Torres Strait Islander peoples and their continuing connection to land and as custodians of stories for millennia. We respectfully acknowledge the land on which we all meet today, and pay our respects to elders past, present and emerging.</a:t>
            </a:r>
            <a:endParaRPr sz="2000"/>
          </a:p>
        </p:txBody>
      </p:sp>
      <p:pic>
        <p:nvPicPr>
          <p:cNvPr id="125" name="Picture 3" descr="Picture 3"/>
          <p:cNvPicPr>
            <a:picLocks noChangeAspect="0"/>
          </p:cNvPicPr>
          <p:nvPr/>
        </p:nvPicPr>
        <p:blipFill>
          <a:blip r:embed="rId2">
            <a:extLst/>
          </a:blip>
          <a:stretch>
            <a:fillRect/>
          </a:stretch>
        </p:blipFill>
        <p:spPr>
          <a:xfrm>
            <a:off x="1766888" y="1481137"/>
            <a:ext cx="1162051" cy="340042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6"/>
          <p:cNvSpPr txBox="1"/>
          <p:nvPr>
            <p:ph type="title"/>
          </p:nvPr>
        </p:nvSpPr>
        <p:spPr>
          <a:xfrm>
            <a:off x="838199" y="365125"/>
            <a:ext cx="5220679" cy="1332075"/>
          </a:xfrm>
          <a:prstGeom prst="rect">
            <a:avLst/>
          </a:prstGeom>
        </p:spPr>
        <p:txBody>
          <a:bodyPr/>
          <a:lstStyle>
            <a:lvl1pPr>
              <a:defRPr>
                <a:latin typeface="+mj-lt"/>
                <a:ea typeface="+mj-ea"/>
                <a:cs typeface="+mj-cs"/>
                <a:sym typeface="Aptos"/>
              </a:defRPr>
            </a:lvl1pPr>
          </a:lstStyle>
          <a:p>
            <a:pPr/>
            <a:r>
              <a:t>Welcome</a:t>
            </a:r>
          </a:p>
        </p:txBody>
      </p:sp>
      <p:sp>
        <p:nvSpPr>
          <p:cNvPr id="128" name="Content Placeholder 9"/>
          <p:cNvSpPr txBox="1"/>
          <p:nvPr>
            <p:ph type="body" idx="1"/>
          </p:nvPr>
        </p:nvSpPr>
        <p:spPr>
          <a:xfrm>
            <a:off x="838200" y="1825625"/>
            <a:ext cx="10445750" cy="4351338"/>
          </a:xfrm>
          <a:prstGeom prst="rect">
            <a:avLst/>
          </a:prstGeom>
        </p:spPr>
        <p:txBody>
          <a:bodyPr/>
          <a:lstStyle/>
          <a:p>
            <a:pPr marL="457200" indent="-457200">
              <a:lnSpc>
                <a:spcPct val="150000"/>
              </a:lnSpc>
              <a:defRPr>
                <a:latin typeface="+mj-lt"/>
                <a:ea typeface="+mj-ea"/>
                <a:cs typeface="+mj-cs"/>
                <a:sym typeface="Aptos"/>
              </a:defRPr>
            </a:pPr>
            <a:r>
              <a:t>Check in and get set up on a computer</a:t>
            </a:r>
          </a:p>
          <a:p>
            <a:pPr marL="457200" indent="-457200">
              <a:lnSpc>
                <a:spcPct val="150000"/>
              </a:lnSpc>
              <a:defRPr>
                <a:latin typeface="+mj-lt"/>
                <a:ea typeface="+mj-ea"/>
                <a:cs typeface="+mj-cs"/>
                <a:sym typeface="Aptos"/>
              </a:defRPr>
            </a:pPr>
            <a:r>
              <a:t>Please ensure that you have already signed up for an Adobe Account at </a:t>
            </a:r>
            <a:r>
              <a:rPr u="sng">
                <a:solidFill>
                  <a:srgbClr val="0563C1"/>
                </a:solidFill>
                <a:uFill>
                  <a:solidFill>
                    <a:srgbClr val="0563C1"/>
                  </a:solidFill>
                </a:uFill>
                <a:latin typeface="Google Sans"/>
                <a:ea typeface="Google Sans"/>
                <a:cs typeface="Google Sans"/>
                <a:sym typeface="Google Sans"/>
                <a:hlinkClick r:id="rId2" invalidUrl="" action="" tgtFrame="" tooltip="" history="1" highlightClick="0" endSnd="0"/>
              </a:rPr>
              <a:t>https://account.adobe.com</a:t>
            </a:r>
            <a:r>
              <a:rPr>
                <a:latin typeface="Google Sans"/>
                <a:ea typeface="Google Sans"/>
                <a:cs typeface="Google Sans"/>
                <a:sym typeface="Google Sans"/>
              </a:rPr>
              <a:t> – you will need this to access Adobe programs.</a:t>
            </a:r>
          </a:p>
          <a:p>
            <a:pPr marL="457200" indent="-457200">
              <a:lnSpc>
                <a:spcPct val="150000"/>
              </a:lnSpc>
              <a:defRPr>
                <a:latin typeface="+mj-lt"/>
                <a:ea typeface="+mj-ea"/>
                <a:cs typeface="+mj-cs"/>
                <a:sym typeface="Aptos"/>
              </a:defRPr>
            </a:pPr>
            <a:r>
              <a:t>Introductions - Why did you sign up? What are you hoping to get out of this workshop?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6"/>
          <p:cNvSpPr txBox="1"/>
          <p:nvPr>
            <p:ph type="title"/>
          </p:nvPr>
        </p:nvSpPr>
        <p:spPr>
          <a:xfrm>
            <a:off x="838199" y="365125"/>
            <a:ext cx="5565859" cy="1332075"/>
          </a:xfrm>
          <a:prstGeom prst="rect">
            <a:avLst/>
          </a:prstGeom>
        </p:spPr>
        <p:txBody>
          <a:bodyPr/>
          <a:lstStyle>
            <a:lvl1pPr defTabSz="905255">
              <a:defRPr sz="4356">
                <a:latin typeface="+mj-lt"/>
                <a:ea typeface="+mj-ea"/>
                <a:cs typeface="+mj-cs"/>
                <a:sym typeface="Aptos"/>
              </a:defRPr>
            </a:lvl1pPr>
          </a:lstStyle>
          <a:p>
            <a:pPr/>
            <a:r>
              <a:t>Overview of workshop</a:t>
            </a:r>
          </a:p>
        </p:txBody>
      </p:sp>
      <p:sp>
        <p:nvSpPr>
          <p:cNvPr id="131" name="Content Placeholder 9"/>
          <p:cNvSpPr txBox="1"/>
          <p:nvPr>
            <p:ph type="body" idx="1"/>
          </p:nvPr>
        </p:nvSpPr>
        <p:spPr>
          <a:xfrm>
            <a:off x="838199" y="1825625"/>
            <a:ext cx="10150883" cy="4351338"/>
          </a:xfrm>
          <a:prstGeom prst="rect">
            <a:avLst/>
          </a:prstGeom>
        </p:spPr>
        <p:txBody>
          <a:bodyPr/>
          <a:lstStyle/>
          <a:p>
            <a:pPr marL="0" indent="0">
              <a:lnSpc>
                <a:spcPct val="100000"/>
              </a:lnSpc>
              <a:spcBef>
                <a:spcPts val="0"/>
              </a:spcBef>
              <a:buSzTx/>
              <a:buNone/>
              <a:defRPr sz="2600">
                <a:latin typeface="+mj-lt"/>
                <a:ea typeface="+mj-ea"/>
                <a:cs typeface="+mj-cs"/>
                <a:sym typeface="Aptos"/>
              </a:defRPr>
            </a:pPr>
            <a:r>
              <a:t>Today’s Goals:</a:t>
            </a:r>
          </a:p>
          <a:p>
            <a:pPr marL="685800" indent="-457200">
              <a:lnSpc>
                <a:spcPct val="100000"/>
              </a:lnSpc>
              <a:spcBef>
                <a:spcPts val="0"/>
              </a:spcBef>
              <a:defRPr sz="2600">
                <a:latin typeface="+mj-lt"/>
                <a:ea typeface="+mj-ea"/>
                <a:cs typeface="+mj-cs"/>
                <a:sym typeface="Aptos"/>
              </a:defRPr>
            </a:pPr>
            <a:r>
              <a:t>Get hands-on experience with this professional design industry software for vector design</a:t>
            </a:r>
          </a:p>
          <a:p>
            <a:pPr indent="0">
              <a:lnSpc>
                <a:spcPct val="100000"/>
              </a:lnSpc>
              <a:spcBef>
                <a:spcPts val="0"/>
              </a:spcBef>
              <a:defRPr sz="2600">
                <a:latin typeface="+mj-lt"/>
                <a:ea typeface="+mj-ea"/>
                <a:cs typeface="+mj-cs"/>
                <a:sym typeface="Aptos"/>
              </a:defRPr>
            </a:pPr>
          </a:p>
          <a:p>
            <a:pPr marL="685800" indent="-457200">
              <a:lnSpc>
                <a:spcPct val="100000"/>
              </a:lnSpc>
              <a:spcBef>
                <a:spcPts val="0"/>
              </a:spcBef>
              <a:defRPr sz="2600">
                <a:latin typeface="+mj-lt"/>
                <a:ea typeface="+mj-ea"/>
                <a:cs typeface="+mj-cs"/>
                <a:sym typeface="Aptos"/>
              </a:defRPr>
            </a:pPr>
            <a:r>
              <a:t>Learn key aspects of:</a:t>
            </a:r>
          </a:p>
          <a:p>
            <a:pPr lvl="1" marL="1028700" indent="-342900">
              <a:lnSpc>
                <a:spcPct val="100000"/>
              </a:lnSpc>
              <a:spcBef>
                <a:spcPts val="0"/>
              </a:spcBef>
              <a:defRPr sz="2200">
                <a:latin typeface="+mj-lt"/>
                <a:ea typeface="+mj-ea"/>
                <a:cs typeface="+mj-cs"/>
                <a:sym typeface="Aptos"/>
              </a:defRPr>
            </a:pPr>
            <a:r>
              <a:t>Document set-up</a:t>
            </a:r>
            <a:endParaRPr sz="2400"/>
          </a:p>
          <a:p>
            <a:pPr lvl="1" marL="1059872" indent="-374072">
              <a:lnSpc>
                <a:spcPct val="100000"/>
              </a:lnSpc>
              <a:spcBef>
                <a:spcPts val="0"/>
              </a:spcBef>
              <a:defRPr sz="2200">
                <a:latin typeface="+mj-lt"/>
                <a:ea typeface="+mj-ea"/>
                <a:cs typeface="+mj-cs"/>
                <a:sym typeface="Aptos"/>
              </a:defRPr>
            </a:pPr>
            <a:r>
              <a:rPr sz="2400"/>
              <a:t>Using basic design tools</a:t>
            </a:r>
            <a:endParaRPr sz="2400"/>
          </a:p>
          <a:p>
            <a:pPr lvl="1" marL="1028700" indent="-342900">
              <a:lnSpc>
                <a:spcPct val="100000"/>
              </a:lnSpc>
              <a:spcBef>
                <a:spcPts val="0"/>
              </a:spcBef>
              <a:defRPr sz="2200">
                <a:latin typeface="+mj-lt"/>
                <a:ea typeface="+mj-ea"/>
                <a:cs typeface="+mj-cs"/>
                <a:sym typeface="Aptos"/>
              </a:defRPr>
            </a:pPr>
            <a:r>
              <a:t>Making your design suitable for digital fabrication </a:t>
            </a:r>
            <a:endParaRPr sz="2000"/>
          </a:p>
          <a:p>
            <a:pPr lvl="1" marL="0" indent="685800">
              <a:lnSpc>
                <a:spcPct val="100000"/>
              </a:lnSpc>
              <a:spcBef>
                <a:spcPts val="0"/>
              </a:spcBef>
              <a:buSzTx/>
              <a:buNone/>
              <a:defRPr sz="2000"/>
            </a:pPr>
          </a:p>
          <a:p>
            <a:pPr marL="571500" indent="-342900">
              <a:lnSpc>
                <a:spcPct val="100000"/>
              </a:lnSpc>
              <a:spcBef>
                <a:spcPts val="0"/>
              </a:spcBef>
              <a:defRPr sz="2400">
                <a:latin typeface="+mj-lt"/>
                <a:ea typeface="+mj-ea"/>
                <a:cs typeface="+mj-cs"/>
                <a:sym typeface="Aptos"/>
              </a:defRPr>
            </a:pPr>
            <a:r>
              <a:t>At the conclusion of this workshop, you will understand the basics to produce a simple design that could be cut - eg, as a sticker design.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Content Placeholder 9"/>
          <p:cNvSpPr txBox="1"/>
          <p:nvPr>
            <p:ph type="body" sz="half" idx="1"/>
          </p:nvPr>
        </p:nvSpPr>
        <p:spPr>
          <a:xfrm>
            <a:off x="838200" y="1825625"/>
            <a:ext cx="6515100" cy="4351338"/>
          </a:xfrm>
          <a:prstGeom prst="rect">
            <a:avLst/>
          </a:prstGeom>
        </p:spPr>
        <p:txBody>
          <a:bodyPr/>
          <a:lstStyle/>
          <a:p>
            <a:pPr>
              <a:defRPr>
                <a:latin typeface="+mj-lt"/>
                <a:ea typeface="+mj-ea"/>
                <a:cs typeface="+mj-cs"/>
                <a:sym typeface="Aptos"/>
              </a:defRPr>
            </a:pPr>
            <a:r>
              <a:t>Computer with Illustrator</a:t>
            </a:r>
          </a:p>
          <a:p>
            <a:pPr>
              <a:defRPr>
                <a:latin typeface="+mj-lt"/>
                <a:ea typeface="+mj-ea"/>
                <a:cs typeface="+mj-cs"/>
                <a:sym typeface="Aptos"/>
              </a:defRPr>
            </a:pPr>
            <a:r>
              <a:t>Adobe account (created prior to arrival)</a:t>
            </a:r>
          </a:p>
        </p:txBody>
      </p:sp>
      <p:sp>
        <p:nvSpPr>
          <p:cNvPr id="134" name="Title 8"/>
          <p:cNvSpPr txBox="1"/>
          <p:nvPr>
            <p:ph type="title"/>
          </p:nvPr>
        </p:nvSpPr>
        <p:spPr>
          <a:xfrm>
            <a:off x="838200" y="365125"/>
            <a:ext cx="10515600" cy="1325563"/>
          </a:xfrm>
          <a:prstGeom prst="rect">
            <a:avLst/>
          </a:prstGeom>
        </p:spPr>
        <p:txBody>
          <a:bodyPr/>
          <a:lstStyle>
            <a:lvl1pPr>
              <a:defRPr>
                <a:latin typeface="+mj-lt"/>
                <a:ea typeface="+mj-ea"/>
                <a:cs typeface="+mj-cs"/>
                <a:sym typeface="Aptos"/>
              </a:defRPr>
            </a:lvl1pPr>
          </a:lstStyle>
          <a:p>
            <a:pPr/>
            <a:r>
              <a:t>Equipment &amp; Materials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6"/>
          <p:cNvSpPr txBox="1"/>
          <p:nvPr>
            <p:ph type="title"/>
          </p:nvPr>
        </p:nvSpPr>
        <p:spPr>
          <a:xfrm>
            <a:off x="838200" y="365125"/>
            <a:ext cx="10515600" cy="1325563"/>
          </a:xfrm>
          <a:prstGeom prst="rect">
            <a:avLst/>
          </a:prstGeom>
        </p:spPr>
        <p:txBody>
          <a:bodyPr/>
          <a:lstStyle>
            <a:lvl1pPr>
              <a:defRPr>
                <a:latin typeface="+mj-lt"/>
                <a:ea typeface="+mj-ea"/>
                <a:cs typeface="+mj-cs"/>
                <a:sym typeface="Aptos"/>
              </a:defRPr>
            </a:lvl1pPr>
          </a:lstStyle>
          <a:p>
            <a:pPr/>
            <a:r>
              <a:t>Health &amp; Safety</a:t>
            </a:r>
          </a:p>
        </p:txBody>
      </p:sp>
      <p:sp>
        <p:nvSpPr>
          <p:cNvPr id="137" name="Content Placeholder 9"/>
          <p:cNvSpPr txBox="1"/>
          <p:nvPr>
            <p:ph type="body" sz="half" idx="1"/>
          </p:nvPr>
        </p:nvSpPr>
        <p:spPr>
          <a:xfrm>
            <a:off x="838200" y="1825625"/>
            <a:ext cx="5181600" cy="4351338"/>
          </a:xfrm>
          <a:prstGeom prst="rect">
            <a:avLst/>
          </a:prstGeom>
        </p:spPr>
        <p:txBody>
          <a:bodyPr/>
          <a:lstStyle/>
          <a:p>
            <a:pPr>
              <a:lnSpc>
                <a:spcPct val="150000"/>
              </a:lnSpc>
              <a:defRPr>
                <a:latin typeface="+mj-lt"/>
                <a:ea typeface="+mj-ea"/>
                <a:cs typeface="+mj-cs"/>
                <a:sym typeface="Aptos"/>
              </a:defRPr>
            </a:pPr>
            <a:r>
              <a:t>For all workshops at The Edge we like to familiarise participants with:</a:t>
            </a:r>
          </a:p>
          <a:p>
            <a:pPr>
              <a:lnSpc>
                <a:spcPct val="150000"/>
              </a:lnSpc>
              <a:defRPr>
                <a:latin typeface="+mj-lt"/>
                <a:ea typeface="+mj-ea"/>
                <a:cs typeface="+mj-cs"/>
                <a:sym typeface="Aptos"/>
              </a:defRPr>
            </a:pPr>
            <a:r>
              <a:t>Exit points</a:t>
            </a:r>
          </a:p>
          <a:p>
            <a:pPr>
              <a:lnSpc>
                <a:spcPct val="150000"/>
              </a:lnSpc>
              <a:defRPr>
                <a:latin typeface="+mj-lt"/>
                <a:ea typeface="+mj-ea"/>
                <a:cs typeface="+mj-cs"/>
                <a:sym typeface="Aptos"/>
              </a:defRPr>
            </a:pPr>
            <a:r>
              <a:t>Lab Risk Assessments</a:t>
            </a:r>
          </a:p>
          <a:p>
            <a:pPr>
              <a:lnSpc>
                <a:spcPct val="150000"/>
              </a:lnSpc>
              <a:defRPr>
                <a:latin typeface="+mj-lt"/>
                <a:ea typeface="+mj-ea"/>
                <a:cs typeface="+mj-cs"/>
                <a:sym typeface="Aptos"/>
              </a:defRPr>
            </a:pPr>
            <a:r>
              <a:t>Safe operating procedures</a:t>
            </a:r>
          </a:p>
        </p:txBody>
      </p:sp>
      <p:pic>
        <p:nvPicPr>
          <p:cNvPr id="138" name="Content Placeholder 3" descr="Content Placeholder 3"/>
          <p:cNvPicPr>
            <a:picLocks noChangeAspect="1"/>
          </p:cNvPicPr>
          <p:nvPr/>
        </p:nvPicPr>
        <p:blipFill>
          <a:blip r:embed="rId2">
            <a:extLst/>
          </a:blip>
          <a:srcRect l="2123" t="0" r="13965" b="0"/>
          <a:stretch>
            <a:fillRect/>
          </a:stretch>
        </p:blipFill>
        <p:spPr>
          <a:xfrm>
            <a:off x="6530403" y="348833"/>
            <a:ext cx="5140572" cy="583183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Content Placeholder 9"/>
          <p:cNvSpPr txBox="1"/>
          <p:nvPr>
            <p:ph type="body" sz="half" idx="1"/>
          </p:nvPr>
        </p:nvSpPr>
        <p:spPr>
          <a:xfrm>
            <a:off x="838200" y="1834283"/>
            <a:ext cx="5334002" cy="4342681"/>
          </a:xfrm>
          <a:prstGeom prst="rect">
            <a:avLst/>
          </a:prstGeom>
        </p:spPr>
        <p:txBody>
          <a:bodyPr/>
          <a:lstStyle/>
          <a:p>
            <a:pPr>
              <a:spcBef>
                <a:spcPts val="600"/>
              </a:spcBef>
            </a:pPr>
            <a:r>
              <a:t>Photoshop – raster images</a:t>
            </a:r>
          </a:p>
          <a:p>
            <a:pPr>
              <a:spcBef>
                <a:spcPts val="600"/>
              </a:spcBef>
            </a:pPr>
            <a:r>
              <a:t>Illustrator – vector images</a:t>
            </a:r>
          </a:p>
          <a:p>
            <a:pPr>
              <a:spcBef>
                <a:spcPts val="600"/>
              </a:spcBef>
            </a:pPr>
          </a:p>
          <a:p>
            <a:pPr>
              <a:spcBef>
                <a:spcPts val="600"/>
              </a:spcBef>
            </a:pPr>
            <a:r>
              <a:t>InDesign – desktop publishing and layouts, eg for books, magazines, brochures, etc.</a:t>
            </a:r>
          </a:p>
          <a:p>
            <a:pPr>
              <a:spcBef>
                <a:spcPts val="600"/>
              </a:spcBef>
            </a:pPr>
          </a:p>
          <a:p>
            <a:pPr marL="0" indent="0">
              <a:spcBef>
                <a:spcPts val="600"/>
              </a:spcBef>
              <a:buSzTx/>
              <a:buNone/>
              <a:defRPr b="1" sz="2000"/>
            </a:pPr>
            <a:r>
              <a:t>While you can import raster resources into Illustrator files, and you can export your images as raster images, Illustrator is primarily focused on Vector design.</a:t>
            </a:r>
          </a:p>
        </p:txBody>
      </p:sp>
      <p:sp>
        <p:nvSpPr>
          <p:cNvPr id="141" name="Title 6"/>
          <p:cNvSpPr txBox="1"/>
          <p:nvPr>
            <p:ph type="title"/>
          </p:nvPr>
        </p:nvSpPr>
        <p:spPr>
          <a:xfrm>
            <a:off x="838199" y="365125"/>
            <a:ext cx="8600442" cy="1334222"/>
          </a:xfrm>
          <a:prstGeom prst="rect">
            <a:avLst/>
          </a:prstGeom>
        </p:spPr>
        <p:txBody>
          <a:bodyPr/>
          <a:lstStyle/>
          <a:p>
            <a:pPr/>
            <a:r>
              <a:t>Adobe Creative Suite</a:t>
            </a:r>
          </a:p>
        </p:txBody>
      </p:sp>
      <p:pic>
        <p:nvPicPr>
          <p:cNvPr id="142" name="Content Placeholder 32" descr="Content Placeholder 32"/>
          <p:cNvPicPr>
            <a:picLocks noChangeAspect="1"/>
          </p:cNvPicPr>
          <p:nvPr/>
        </p:nvPicPr>
        <p:blipFill>
          <a:blip r:embed="rId3">
            <a:extLst/>
          </a:blip>
          <a:stretch>
            <a:fillRect/>
          </a:stretch>
        </p:blipFill>
        <p:spPr>
          <a:xfrm>
            <a:off x="7975600" y="406677"/>
            <a:ext cx="3713480" cy="3379267"/>
          </a:xfrm>
          <a:prstGeom prst="rect">
            <a:avLst/>
          </a:prstGeom>
          <a:ln w="12700">
            <a:miter lim="400000"/>
          </a:ln>
        </p:spPr>
      </p:pic>
      <p:pic>
        <p:nvPicPr>
          <p:cNvPr id="143" name="Picture 34" descr="Picture 34"/>
          <p:cNvPicPr>
            <a:picLocks noChangeAspect="1"/>
          </p:cNvPicPr>
          <p:nvPr/>
        </p:nvPicPr>
        <p:blipFill>
          <a:blip r:embed="rId4">
            <a:extLst/>
          </a:blip>
          <a:stretch>
            <a:fillRect/>
          </a:stretch>
        </p:blipFill>
        <p:spPr>
          <a:xfrm>
            <a:off x="7975600" y="3261652"/>
            <a:ext cx="3713481" cy="3397835"/>
          </a:xfrm>
          <a:prstGeom prst="rect">
            <a:avLst/>
          </a:prstGeom>
          <a:ln w="12700">
            <a:miter lim="400000"/>
          </a:ln>
        </p:spPr>
      </p:pic>
      <p:sp>
        <p:nvSpPr>
          <p:cNvPr id="144" name="Straight Connector 36"/>
          <p:cNvSpPr/>
          <p:nvPr/>
        </p:nvSpPr>
        <p:spPr>
          <a:xfrm flipV="1">
            <a:off x="5588000" y="1391919"/>
            <a:ext cx="2225041" cy="701041"/>
          </a:xfrm>
          <a:prstGeom prst="line">
            <a:avLst/>
          </a:prstGeom>
          <a:ln w="19050">
            <a:solidFill>
              <a:srgbClr val="FFFFFF"/>
            </a:solidFill>
            <a:tailEnd type="triangle"/>
          </a:ln>
        </p:spPr>
        <p:txBody>
          <a:bodyPr lIns="45719" rIns="45719"/>
          <a:lstStyle/>
          <a:p>
            <a:pPr/>
          </a:p>
        </p:txBody>
      </p:sp>
      <p:sp>
        <p:nvSpPr>
          <p:cNvPr id="145" name="Straight Connector 37"/>
          <p:cNvSpPr/>
          <p:nvPr/>
        </p:nvSpPr>
        <p:spPr>
          <a:xfrm>
            <a:off x="5496559" y="2573741"/>
            <a:ext cx="2316481" cy="855259"/>
          </a:xfrm>
          <a:prstGeom prst="line">
            <a:avLst/>
          </a:prstGeom>
          <a:ln w="19050">
            <a:solidFill>
              <a:srgbClr val="FFFFFF"/>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Inhaltsplatzhalter 8"/>
          <p:cNvSpPr txBox="1"/>
          <p:nvPr>
            <p:ph type="body" idx="1"/>
          </p:nvPr>
        </p:nvSpPr>
        <p:spPr>
          <a:xfrm>
            <a:off x="838200" y="1825625"/>
            <a:ext cx="10352006" cy="4351338"/>
          </a:xfrm>
          <a:prstGeom prst="rect">
            <a:avLst/>
          </a:prstGeom>
        </p:spPr>
        <p:txBody>
          <a:bodyPr/>
          <a:lstStyle/>
          <a:p>
            <a:pPr/>
            <a:r>
              <a:t>It’s an industry standard for vector design.</a:t>
            </a:r>
          </a:p>
          <a:p>
            <a:pPr/>
            <a:r>
              <a:t>It’s specifically designed for vector design that can be scaled up and down without any degradation.</a:t>
            </a:r>
          </a:p>
          <a:p>
            <a:pPr/>
            <a:r>
              <a:t>Perfect for logos, icons, illustrations and branding that can work at any size.</a:t>
            </a:r>
          </a:p>
        </p:txBody>
      </p:sp>
      <p:sp>
        <p:nvSpPr>
          <p:cNvPr id="150" name="Title 6"/>
          <p:cNvSpPr txBox="1"/>
          <p:nvPr>
            <p:ph type="title"/>
          </p:nvPr>
        </p:nvSpPr>
        <p:spPr>
          <a:xfrm>
            <a:off x="838200" y="365125"/>
            <a:ext cx="10515600" cy="1325563"/>
          </a:xfrm>
          <a:prstGeom prst="rect">
            <a:avLst/>
          </a:prstGeom>
        </p:spPr>
        <p:txBody>
          <a:bodyPr/>
          <a:lstStyle>
            <a:lvl1pPr>
              <a:defRPr sz="4000"/>
            </a:lvl1pPr>
          </a:lstStyle>
          <a:p>
            <a:pPr/>
            <a:r>
              <a:t>Why use Illustrator?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