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346" r:id="rId6"/>
    <p:sldId id="502" r:id="rId7"/>
    <p:sldId id="328" r:id="rId8"/>
    <p:sldId id="324" r:id="rId9"/>
    <p:sldId id="329" r:id="rId10"/>
    <p:sldId id="347" r:id="rId11"/>
    <p:sldId id="367" r:id="rId12"/>
    <p:sldId id="364" r:id="rId13"/>
    <p:sldId id="355" r:id="rId14"/>
    <p:sldId id="368" r:id="rId15"/>
    <p:sldId id="373" r:id="rId16"/>
    <p:sldId id="376" r:id="rId17"/>
    <p:sldId id="340" r:id="rId18"/>
    <p:sldId id="365" r:id="rId19"/>
    <p:sldId id="366" r:id="rId20"/>
    <p:sldId id="353" r:id="rId21"/>
    <p:sldId id="344" r:id="rId22"/>
    <p:sldId id="350" r:id="rId23"/>
    <p:sldId id="372" r:id="rId24"/>
    <p:sldId id="362" r:id="rId25"/>
    <p:sldId id="374" r:id="rId26"/>
    <p:sldId id="375" r:id="rId27"/>
    <p:sldId id="370" r:id="rId28"/>
    <p:sldId id="503" r:id="rId29"/>
    <p:sldId id="26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AABEC-7CF1-48C9-A3E6-9B608E7502BC}" v="3" dt="2025-03-19T05:23:11.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246" autoAdjust="0"/>
  </p:normalViewPr>
  <p:slideViewPr>
    <p:cSldViewPr snapToGrid="0">
      <p:cViewPr varScale="1">
        <p:scale>
          <a:sx n="57" d="100"/>
          <a:sy n="57" d="100"/>
        </p:scale>
        <p:origin x="24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Guest" userId="S::dguest1@slq.qld.gov.au::fca47278-627c-48f8-97e5-df47fe5e9743" providerId="AD" clId="Web-{C793E069-ED6E-5414-19F6-EC5B6B1084C2}"/>
    <pc:docChg chg="modSld">
      <pc:chgData name="Daniel Guest" userId="S::dguest1@slq.qld.gov.au::fca47278-627c-48f8-97e5-df47fe5e9743" providerId="AD" clId="Web-{C793E069-ED6E-5414-19F6-EC5B6B1084C2}" dt="2025-02-24T23:13:02.701" v="2" actId="20577"/>
      <pc:docMkLst>
        <pc:docMk/>
      </pc:docMkLst>
      <pc:sldChg chg="modSp">
        <pc:chgData name="Daniel Guest" userId="S::dguest1@slq.qld.gov.au::fca47278-627c-48f8-97e5-df47fe5e9743" providerId="AD" clId="Web-{C793E069-ED6E-5414-19F6-EC5B6B1084C2}" dt="2025-02-24T23:13:02.701" v="2" actId="20577"/>
        <pc:sldMkLst>
          <pc:docMk/>
          <pc:sldMk cId="2661612573" sldId="502"/>
        </pc:sldMkLst>
        <pc:spChg chg="mod">
          <ac:chgData name="Daniel Guest" userId="S::dguest1@slq.qld.gov.au::fca47278-627c-48f8-97e5-df47fe5e9743" providerId="AD" clId="Web-{C793E069-ED6E-5414-19F6-EC5B6B1084C2}" dt="2025-02-24T23:13:02.701" v="2" actId="20577"/>
          <ac:spMkLst>
            <pc:docMk/>
            <pc:sldMk cId="2661612573" sldId="502"/>
            <ac:spMk id="8" creationId="{FE59FE59-FE52-4094-A8FD-89E4A644233F}"/>
          </ac:spMkLst>
        </pc:spChg>
      </pc:sldChg>
    </pc:docChg>
  </pc:docChgLst>
  <pc:docChgLst>
    <pc:chgData name="Daniel Guest" userId="S::dguest1@slq.qld.gov.au::fca47278-627c-48f8-97e5-df47fe5e9743" providerId="AD" clId="Web-{04B0E794-17CF-834A-90F7-16A1B9DCBB00}"/>
    <pc:docChg chg="modSld">
      <pc:chgData name="Daniel Guest" userId="S::dguest1@slq.qld.gov.au::fca47278-627c-48f8-97e5-df47fe5e9743" providerId="AD" clId="Web-{04B0E794-17CF-834A-90F7-16A1B9DCBB00}" dt="2025-03-17T01:57:16.664" v="198"/>
      <pc:docMkLst>
        <pc:docMk/>
      </pc:docMkLst>
      <pc:sldChg chg="modNotes">
        <pc:chgData name="Daniel Guest" userId="S::dguest1@slq.qld.gov.au::fca47278-627c-48f8-97e5-df47fe5e9743" providerId="AD" clId="Web-{04B0E794-17CF-834A-90F7-16A1B9DCBB00}" dt="2025-03-17T01:57:16.664" v="198"/>
        <pc:sldMkLst>
          <pc:docMk/>
          <pc:sldMk cId="3115862355" sldId="362"/>
        </pc:sldMkLst>
      </pc:sldChg>
    </pc:docChg>
  </pc:docChgLst>
  <pc:docChgLst>
    <pc:chgData name="Daniel Guest" userId="S::dguest1@slq.qld.gov.au::fca47278-627c-48f8-97e5-df47fe5e9743" providerId="AD" clId="Web-{000022BB-5B84-AC6A-3A91-DBCE8AA43D96}"/>
    <pc:docChg chg="modSld">
      <pc:chgData name="Daniel Guest" userId="S::dguest1@slq.qld.gov.au::fca47278-627c-48f8-97e5-df47fe5e9743" providerId="AD" clId="Web-{000022BB-5B84-AC6A-3A91-DBCE8AA43D96}" dt="2025-03-17T00:53:44.725" v="14"/>
      <pc:docMkLst>
        <pc:docMk/>
      </pc:docMkLst>
      <pc:sldChg chg="modNotes">
        <pc:chgData name="Daniel Guest" userId="S::dguest1@slq.qld.gov.au::fca47278-627c-48f8-97e5-df47fe5e9743" providerId="AD" clId="Web-{000022BB-5B84-AC6A-3A91-DBCE8AA43D96}" dt="2025-03-17T00:53:22.569" v="11"/>
        <pc:sldMkLst>
          <pc:docMk/>
          <pc:sldMk cId="1878267074" sldId="340"/>
        </pc:sldMkLst>
      </pc:sldChg>
      <pc:sldChg chg="modNotes">
        <pc:chgData name="Daniel Guest" userId="S::dguest1@slq.qld.gov.au::fca47278-627c-48f8-97e5-df47fe5e9743" providerId="AD" clId="Web-{000022BB-5B84-AC6A-3A91-DBCE8AA43D96}" dt="2025-03-17T00:50:51.658" v="9"/>
        <pc:sldMkLst>
          <pc:docMk/>
          <pc:sldMk cId="2740633069" sldId="355"/>
        </pc:sldMkLst>
      </pc:sldChg>
      <pc:sldChg chg="modNotes">
        <pc:chgData name="Daniel Guest" userId="S::dguest1@slq.qld.gov.au::fca47278-627c-48f8-97e5-df47fe5e9743" providerId="AD" clId="Web-{000022BB-5B84-AC6A-3A91-DBCE8AA43D96}" dt="2025-03-17T00:53:44.725" v="14"/>
        <pc:sldMkLst>
          <pc:docMk/>
          <pc:sldMk cId="614076726" sldId="365"/>
        </pc:sldMkLst>
      </pc:sldChg>
    </pc:docChg>
  </pc:docChgLst>
  <pc:docChgLst>
    <pc:chgData name="Daniel Guest" userId="fca47278-627c-48f8-97e5-df47fe5e9743" providerId="ADAL" clId="{F22AABEC-7CF1-48C9-A3E6-9B608E7502BC}"/>
    <pc:docChg chg="undo custSel delSld modSld">
      <pc:chgData name="Daniel Guest" userId="fca47278-627c-48f8-97e5-df47fe5e9743" providerId="ADAL" clId="{F22AABEC-7CF1-48C9-A3E6-9B608E7502BC}" dt="2025-03-19T05:23:59.246" v="193" actId="255"/>
      <pc:docMkLst>
        <pc:docMk/>
      </pc:docMkLst>
      <pc:sldChg chg="addSp del delDesignElem">
        <pc:chgData name="Daniel Guest" userId="fca47278-627c-48f8-97e5-df47fe5e9743" providerId="ADAL" clId="{F22AABEC-7CF1-48C9-A3E6-9B608E7502BC}" dt="2025-03-19T05:23:07.750" v="190"/>
        <pc:sldMkLst>
          <pc:docMk/>
          <pc:sldMk cId="1647239839" sldId="261"/>
        </pc:sldMkLst>
        <pc:spChg chg="add">
          <ac:chgData name="Daniel Guest" userId="fca47278-627c-48f8-97e5-df47fe5e9743" providerId="ADAL" clId="{F22AABEC-7CF1-48C9-A3E6-9B608E7502BC}" dt="2025-03-19T05:23:07.750" v="190"/>
          <ac:spMkLst>
            <pc:docMk/>
            <pc:sldMk cId="1647239839" sldId="261"/>
            <ac:spMk id="10" creationId="{2EB492CD-616E-47F8-933B-5E2D952A0593}"/>
          </ac:spMkLst>
        </pc:spChg>
        <pc:spChg chg="add">
          <ac:chgData name="Daniel Guest" userId="fca47278-627c-48f8-97e5-df47fe5e9743" providerId="ADAL" clId="{F22AABEC-7CF1-48C9-A3E6-9B608E7502BC}" dt="2025-03-19T05:23:07.750" v="190"/>
          <ac:spMkLst>
            <pc:docMk/>
            <pc:sldMk cId="1647239839" sldId="261"/>
            <ac:spMk id="12" creationId="{59383CF9-23B5-4335-9B21-1791C4CF1C75}"/>
          </ac:spMkLst>
        </pc:spChg>
        <pc:spChg chg="add">
          <ac:chgData name="Daniel Guest" userId="fca47278-627c-48f8-97e5-df47fe5e9743" providerId="ADAL" clId="{F22AABEC-7CF1-48C9-A3E6-9B608E7502BC}" dt="2025-03-19T05:23:07.750" v="190"/>
          <ac:spMkLst>
            <pc:docMk/>
            <pc:sldMk cId="1647239839" sldId="261"/>
            <ac:spMk id="14" creationId="{0007FE00-9498-4706-B255-6437B0252C02}"/>
          </ac:spMkLst>
        </pc:spChg>
      </pc:sldChg>
      <pc:sldChg chg="del">
        <pc:chgData name="Daniel Guest" userId="fca47278-627c-48f8-97e5-df47fe5e9743" providerId="ADAL" clId="{F22AABEC-7CF1-48C9-A3E6-9B608E7502BC}" dt="2025-03-19T05:23:44.211" v="192" actId="47"/>
        <pc:sldMkLst>
          <pc:docMk/>
          <pc:sldMk cId="4038416304" sldId="319"/>
        </pc:sldMkLst>
      </pc:sldChg>
      <pc:sldChg chg="modSp mod">
        <pc:chgData name="Daniel Guest" userId="fca47278-627c-48f8-97e5-df47fe5e9743" providerId="ADAL" clId="{F22AABEC-7CF1-48C9-A3E6-9B608E7502BC}" dt="2025-02-24T02:56:32.793" v="51" actId="255"/>
        <pc:sldMkLst>
          <pc:docMk/>
          <pc:sldMk cId="3976219727" sldId="324"/>
        </pc:sldMkLst>
        <pc:spChg chg="mod">
          <ac:chgData name="Daniel Guest" userId="fca47278-627c-48f8-97e5-df47fe5e9743" providerId="ADAL" clId="{F22AABEC-7CF1-48C9-A3E6-9B608E7502BC}" dt="2025-02-24T02:56:32.793" v="51" actId="255"/>
          <ac:spMkLst>
            <pc:docMk/>
            <pc:sldMk cId="3976219727" sldId="324"/>
            <ac:spMk id="4" creationId="{CEAC5691-2F46-D93B-BBB0-BF12DFABA8CF}"/>
          </ac:spMkLst>
        </pc:spChg>
      </pc:sldChg>
      <pc:sldChg chg="modSp mod modNotesTx">
        <pc:chgData name="Daniel Guest" userId="fca47278-627c-48f8-97e5-df47fe5e9743" providerId="ADAL" clId="{F22AABEC-7CF1-48C9-A3E6-9B608E7502BC}" dt="2025-02-24T02:54:28.039" v="22" actId="6549"/>
        <pc:sldMkLst>
          <pc:docMk/>
          <pc:sldMk cId="3729119200" sldId="328"/>
        </pc:sldMkLst>
        <pc:spChg chg="mod">
          <ac:chgData name="Daniel Guest" userId="fca47278-627c-48f8-97e5-df47fe5e9743" providerId="ADAL" clId="{F22AABEC-7CF1-48C9-A3E6-9B608E7502BC}" dt="2025-02-24T02:54:15.319" v="19" actId="20577"/>
          <ac:spMkLst>
            <pc:docMk/>
            <pc:sldMk cId="3729119200" sldId="328"/>
            <ac:spMk id="3" creationId="{78E67764-D2A8-0A76-3FA4-BCC012027A40}"/>
          </ac:spMkLst>
        </pc:spChg>
      </pc:sldChg>
      <pc:sldChg chg="modSp mod modNotesTx">
        <pc:chgData name="Daniel Guest" userId="fca47278-627c-48f8-97e5-df47fe5e9743" providerId="ADAL" clId="{F22AABEC-7CF1-48C9-A3E6-9B608E7502BC}" dt="2025-02-24T02:59:26.119" v="136" actId="20577"/>
        <pc:sldMkLst>
          <pc:docMk/>
          <pc:sldMk cId="2149076237" sldId="368"/>
        </pc:sldMkLst>
        <pc:spChg chg="mod">
          <ac:chgData name="Daniel Guest" userId="fca47278-627c-48f8-97e5-df47fe5e9743" providerId="ADAL" clId="{F22AABEC-7CF1-48C9-A3E6-9B608E7502BC}" dt="2025-02-24T02:58:22.603" v="63" actId="27636"/>
          <ac:spMkLst>
            <pc:docMk/>
            <pc:sldMk cId="2149076237" sldId="368"/>
            <ac:spMk id="4" creationId="{4DA897F4-A727-98C3-D27F-FAEF212D1B55}"/>
          </ac:spMkLst>
        </pc:spChg>
      </pc:sldChg>
      <pc:sldChg chg="modNotesTx">
        <pc:chgData name="Daniel Guest" userId="fca47278-627c-48f8-97e5-df47fe5e9743" providerId="ADAL" clId="{F22AABEC-7CF1-48C9-A3E6-9B608E7502BC}" dt="2025-02-24T02:59:44.782" v="143" actId="20577"/>
        <pc:sldMkLst>
          <pc:docMk/>
          <pc:sldMk cId="3833653236" sldId="373"/>
        </pc:sldMkLst>
      </pc:sldChg>
      <pc:sldChg chg="modNotesTx">
        <pc:chgData name="Daniel Guest" userId="fca47278-627c-48f8-97e5-df47fe5e9743" providerId="ADAL" clId="{F22AABEC-7CF1-48C9-A3E6-9B608E7502BC}" dt="2025-02-24T03:00:36.583" v="187" actId="6549"/>
        <pc:sldMkLst>
          <pc:docMk/>
          <pc:sldMk cId="2406893411" sldId="376"/>
        </pc:sldMkLst>
      </pc:sldChg>
      <pc:sldChg chg="modSp mod">
        <pc:chgData name="Daniel Guest" userId="fca47278-627c-48f8-97e5-df47fe5e9743" providerId="ADAL" clId="{F22AABEC-7CF1-48C9-A3E6-9B608E7502BC}" dt="2025-03-19T05:23:59.246" v="193" actId="255"/>
        <pc:sldMkLst>
          <pc:docMk/>
          <pc:sldMk cId="1171996551" sldId="503"/>
        </pc:sldMkLst>
        <pc:spChg chg="mod">
          <ac:chgData name="Daniel Guest" userId="fca47278-627c-48f8-97e5-df47fe5e9743" providerId="ADAL" clId="{F22AABEC-7CF1-48C9-A3E6-9B608E7502BC}" dt="2025-03-19T05:23:59.246" v="193" actId="255"/>
          <ac:spMkLst>
            <pc:docMk/>
            <pc:sldMk cId="1171996551" sldId="503"/>
            <ac:spMk id="8" creationId="{072FCD46-863F-446D-A7F2-9335AD256C63}"/>
          </ac:spMkLst>
        </pc:spChg>
      </pc:sldChg>
      <pc:sldChg chg="addSp del delDesignElem">
        <pc:chgData name="Daniel Guest" userId="fca47278-627c-48f8-97e5-df47fe5e9743" providerId="ADAL" clId="{F22AABEC-7CF1-48C9-A3E6-9B608E7502BC}" dt="2025-03-19T05:23:07.750" v="190"/>
        <pc:sldMkLst>
          <pc:docMk/>
          <pc:sldMk cId="2206956066" sldId="503"/>
        </pc:sldMkLst>
        <pc:spChg chg="add">
          <ac:chgData name="Daniel Guest" userId="fca47278-627c-48f8-97e5-df47fe5e9743" providerId="ADAL" clId="{F22AABEC-7CF1-48C9-A3E6-9B608E7502BC}" dt="2025-03-19T05:23:07.750" v="190"/>
          <ac:spMkLst>
            <pc:docMk/>
            <pc:sldMk cId="2206956066" sldId="503"/>
            <ac:spMk id="31" creationId="{A2679492-7988-4050-9056-542444452411}"/>
          </ac:spMkLst>
        </pc:spChg>
        <pc:spChg chg="add">
          <ac:chgData name="Daniel Guest" userId="fca47278-627c-48f8-97e5-df47fe5e9743" providerId="ADAL" clId="{F22AABEC-7CF1-48C9-A3E6-9B608E7502BC}" dt="2025-03-19T05:23:07.750" v="190"/>
          <ac:spMkLst>
            <pc:docMk/>
            <pc:sldMk cId="2206956066" sldId="503"/>
            <ac:spMk id="33" creationId="{B091B163-7D61-4891-ABCF-5C13D9C418D0}"/>
          </ac:spMkLst>
        </pc:spChg>
        <pc:cxnChg chg="add">
          <ac:chgData name="Daniel Guest" userId="fca47278-627c-48f8-97e5-df47fe5e9743" providerId="ADAL" clId="{F22AABEC-7CF1-48C9-A3E6-9B608E7502BC}" dt="2025-03-19T05:23:07.750" v="190"/>
          <ac:cxnSpMkLst>
            <pc:docMk/>
            <pc:sldMk cId="2206956066" sldId="503"/>
            <ac:cxnSpMk id="35" creationId="{C49DA8F6-BCC1-4447-B54C-57856834B94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10A941-91F7-434E-B4D2-CCB579CD445C}" type="datetimeFigureOut">
              <a:rPr lang="en-US" smtClean="0"/>
              <a:t>3/19/2025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259363B-C5AA-4226-A657-A822A1589A1C}" type="slidenum">
              <a:rPr lang="en-US" smtClean="0"/>
              <a:t>‹#›</a:t>
            </a:fld>
            <a:endParaRPr lang="en-US"/>
          </a:p>
        </p:txBody>
      </p:sp>
    </p:spTree>
    <p:extLst>
      <p:ext uri="{BB962C8B-B14F-4D97-AF65-F5344CB8AC3E}">
        <p14:creationId xmlns:p14="http://schemas.microsoft.com/office/powerpoint/2010/main" val="250075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ogle.com.au/search?as_q=fluffy+dog&amp;as_epq=&amp;as_oq=&amp;as_eq=&amp;as_nlo=&amp;as_nhi=&amp;lr=&amp;cr=&amp;as_qdr=all&amp;as_sitesearch=&amp;as_occt=any&amp;as_filetype=&amp;tbas=0&amp;biw=1469&amp;bih=818&amp;dpr=1"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ommons.wikimedia.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a:t>
            </a:fld>
            <a:endParaRPr lang="en-US"/>
          </a:p>
        </p:txBody>
      </p:sp>
    </p:spTree>
    <p:extLst>
      <p:ext uri="{BB962C8B-B14F-4D97-AF65-F5344CB8AC3E}">
        <p14:creationId xmlns:p14="http://schemas.microsoft.com/office/powerpoint/2010/main" val="1979019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to consider when planning your story is the format, which is the ways your story is presented. Each format has unique elements that can bring a story to life in it’s own way.</a:t>
            </a:r>
          </a:p>
          <a:p>
            <a:endParaRPr lang="en-US" dirty="0"/>
          </a:p>
          <a:p>
            <a:r>
              <a:rPr lang="en-US" i="1" dirty="0"/>
              <a:t>Go through the slide – what would the best format be if your target audience are young teenagers? (could try graphic novel)</a:t>
            </a:r>
          </a:p>
          <a:p>
            <a:endParaRPr lang="en-US" dirty="0"/>
          </a:p>
          <a:p>
            <a:r>
              <a:rPr lang="en-US" dirty="0"/>
              <a:t>Today I will be creating a basic picture book, but if you want to experiment with another format, please do!</a:t>
            </a:r>
          </a:p>
          <a:p>
            <a:endParaRPr lang="en-US" dirty="0"/>
          </a:p>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10</a:t>
            </a:fld>
            <a:endParaRPr lang="en-US"/>
          </a:p>
        </p:txBody>
      </p:sp>
    </p:spTree>
    <p:extLst>
      <p:ext uri="{BB962C8B-B14F-4D97-AF65-F5344CB8AC3E}">
        <p14:creationId xmlns:p14="http://schemas.microsoft.com/office/powerpoint/2010/main" val="201192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wordless picture book.  The reader needs to interpret the pictures to understand the story.</a:t>
            </a:r>
          </a:p>
          <a:p>
            <a:endParaRPr lang="en-US" dirty="0"/>
          </a:p>
          <a:p>
            <a:r>
              <a:rPr lang="en-US" i="0" dirty="0"/>
              <a:t>Try a wordless picture book with young kids – ask them to “read” the story to you.</a:t>
            </a:r>
          </a:p>
        </p:txBody>
      </p:sp>
      <p:sp>
        <p:nvSpPr>
          <p:cNvPr id="4" name="Slide Number Placeholder 3"/>
          <p:cNvSpPr>
            <a:spLocks noGrp="1"/>
          </p:cNvSpPr>
          <p:nvPr>
            <p:ph type="sldNum" sz="quarter" idx="5"/>
          </p:nvPr>
        </p:nvSpPr>
        <p:spPr/>
        <p:txBody>
          <a:bodyPr/>
          <a:lstStyle/>
          <a:p>
            <a:fld id="{A259363B-C5AA-4226-A657-A822A1589A1C}" type="slidenum">
              <a:rPr lang="en-US" smtClean="0"/>
              <a:t>11</a:t>
            </a:fld>
            <a:endParaRPr lang="en-US"/>
          </a:p>
        </p:txBody>
      </p:sp>
    </p:spTree>
    <p:extLst>
      <p:ext uri="{BB962C8B-B14F-4D97-AF65-F5344CB8AC3E}">
        <p14:creationId xmlns:p14="http://schemas.microsoft.com/office/powerpoint/2010/main" val="325105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1" dirty="0"/>
              <a:t>Participants will need paper and pencil for this exercise.  Allow 10 – 15 minutes.  </a:t>
            </a:r>
            <a:endParaRPr lang="en-AU" dirty="0"/>
          </a:p>
          <a:p>
            <a:endParaRPr lang="en-AU" i="1" dirty="0"/>
          </a:p>
          <a:p>
            <a:r>
              <a:rPr lang="en-AU" i="1" dirty="0"/>
              <a:t>The story plan is crucial – get around the room and make sure everybody has something to go on with</a:t>
            </a:r>
            <a:r>
              <a:rPr lang="en-AU" i="1"/>
              <a:t>, preferably a </a:t>
            </a:r>
            <a:r>
              <a:rPr lang="en-AU" i="1" dirty="0"/>
              <a:t>three part story: intro/problem/resolution.  This might be only 3 pages.  That is all we need to make a book.</a:t>
            </a:r>
          </a:p>
          <a:p>
            <a:endParaRPr lang="en-AU"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t>Demonstrate a sample eBook here so the participants understand what they are aiming for.   (e.g. </a:t>
            </a:r>
            <a:r>
              <a:rPr lang="en-AU" b="0" i="1" dirty="0"/>
              <a:t>https://www.leannehardyphoto.com/finding-mussha)</a:t>
            </a:r>
          </a:p>
          <a:p>
            <a:endParaRPr lang="en-AU" i="1" dirty="0"/>
          </a:p>
          <a:p>
            <a:pPr>
              <a:spcAft>
                <a:spcPts val="800"/>
              </a:spcAft>
            </a:pPr>
            <a:r>
              <a:rPr lang="en-AU" i="1" dirty="0"/>
              <a:t>Need some ideas?</a:t>
            </a:r>
          </a:p>
          <a:p>
            <a:pPr marL="342900" indent="-342900">
              <a:spcAft>
                <a:spcPts val="800"/>
              </a:spcAft>
              <a:buFont typeface="Calibri"/>
              <a:buChar char="-"/>
            </a:pPr>
            <a:r>
              <a:rPr lang="en-AU" i="1" dirty="0"/>
              <a:t>Rework a traditional story</a:t>
            </a:r>
          </a:p>
          <a:p>
            <a:pPr marL="342900" indent="-342900">
              <a:spcAft>
                <a:spcPts val="800"/>
              </a:spcAft>
              <a:buFont typeface="Calibri"/>
              <a:buChar char="-"/>
            </a:pPr>
            <a:r>
              <a:rPr lang="en-AU" i="1" dirty="0"/>
              <a:t>Retell your favourite story as a child </a:t>
            </a:r>
          </a:p>
          <a:p>
            <a:pPr marL="342900" indent="-342900">
              <a:spcAft>
                <a:spcPts val="800"/>
              </a:spcAft>
              <a:buFont typeface="Calibri"/>
              <a:buChar char="-"/>
            </a:pPr>
            <a:r>
              <a:rPr lang="en-AU" i="1" dirty="0"/>
              <a:t>What is your favourite animal to draw? – make that the character and write a story about it</a:t>
            </a:r>
          </a:p>
          <a:p>
            <a:pPr marL="342900" indent="-342900">
              <a:spcAft>
                <a:spcPts val="800"/>
              </a:spcAft>
              <a:buFont typeface="Calibri"/>
              <a:buChar char="-"/>
            </a:pPr>
            <a:r>
              <a:rPr lang="en-AU" i="1" dirty="0"/>
              <a:t>Your journey to work today  </a:t>
            </a:r>
          </a:p>
          <a:p>
            <a:pPr marL="342900" indent="-342900">
              <a:spcAft>
                <a:spcPts val="800"/>
              </a:spcAft>
              <a:buFont typeface="Calibri"/>
              <a:buChar char="-"/>
            </a:pPr>
            <a:endParaRPr lang="en-AU" i="1" dirty="0"/>
          </a:p>
          <a:p>
            <a:r>
              <a:rPr lang="en-AU" i="1" dirty="0"/>
              <a:t>Encourage very simple storytelling for the workshop.  We just want participants to experiment with the equipment – iPad, photography, procreate, Book Creator.  The participants will have plenty of time to develop more complex stories in the future.  </a:t>
            </a:r>
          </a:p>
          <a:p>
            <a:pPr>
              <a:spcAft>
                <a:spcPts val="800"/>
              </a:spcAft>
              <a:buFont typeface="Calibri,Sans-Serif"/>
            </a:pPr>
            <a:endParaRPr lang="en-AU" i="1" dirty="0"/>
          </a:p>
          <a:p>
            <a:pPr>
              <a:spcAft>
                <a:spcPts val="800"/>
              </a:spcAft>
              <a:buFont typeface="Calibri,Sans-Serif"/>
            </a:pPr>
            <a:r>
              <a:rPr lang="en-AU" i="1" dirty="0"/>
              <a:t>Take a short break here.</a:t>
            </a:r>
          </a:p>
          <a:p>
            <a:endParaRPr lang="en-AU" i="1" dirty="0"/>
          </a:p>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12</a:t>
            </a:fld>
            <a:endParaRPr lang="en-US"/>
          </a:p>
        </p:txBody>
      </p:sp>
    </p:spTree>
    <p:extLst>
      <p:ext uri="{BB962C8B-B14F-4D97-AF65-F5344CB8AC3E}">
        <p14:creationId xmlns:p14="http://schemas.microsoft.com/office/powerpoint/2010/main" val="1526620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t>In the next few pages we will look at the ways you can use images to help tell your story.</a:t>
            </a:r>
          </a:p>
          <a:p>
            <a:endParaRPr lang="en-AU" b="0" i="0" dirty="0"/>
          </a:p>
          <a:p>
            <a:r>
              <a:rPr lang="en-AU" b="0" i="1" dirty="0"/>
              <a:t>This is a good time to talk about a recent eBook that was created in Yarrabah – Cannon, Nadine “Finding </a:t>
            </a:r>
            <a:r>
              <a:rPr lang="en-AU" b="0" i="1" dirty="0" err="1"/>
              <a:t>Mussha</a:t>
            </a:r>
            <a:r>
              <a:rPr lang="en-AU" b="0" i="1" dirty="0"/>
              <a:t>” (2022). It is a professional production, but we could make something similar with the simple tools we will use today – iPad, Camera app, Procreate and Book Creator. </a:t>
            </a:r>
            <a:endParaRPr lang="en-AU" dirty="0"/>
          </a:p>
          <a:p>
            <a:r>
              <a:rPr lang="en-AU" dirty="0"/>
              <a:t>•</a:t>
            </a:r>
            <a:r>
              <a:rPr lang="en-AU" b="0" i="1" dirty="0"/>
              <a:t>https://www.leannehardyphoto.com/finding-mussha</a:t>
            </a:r>
            <a:endParaRPr lang="en-AU" dirty="0"/>
          </a:p>
          <a:p>
            <a:r>
              <a:rPr lang="en-AU" dirty="0"/>
              <a:t>•</a:t>
            </a:r>
            <a:r>
              <a:rPr lang="en-AU" b="0" i="1" dirty="0"/>
              <a:t>Flick through the pages and note how the author has combined local history, photography and digital art in storytelling.</a:t>
            </a:r>
            <a:r>
              <a:rPr lang="en-AU" i="1" dirty="0"/>
              <a:t> </a:t>
            </a:r>
            <a:r>
              <a:rPr lang="en-AU" b="0" i="1" dirty="0"/>
              <a:t> Also see page 40-41 and promote the “Who’s Your Mob” workshop.</a:t>
            </a:r>
            <a:endParaRPr lang="en-AU" dirty="0"/>
          </a:p>
          <a:p>
            <a:endParaRPr lang="en-AU" i="1" dirty="0"/>
          </a:p>
          <a:p>
            <a:endParaRPr lang="en-AU" i="1" dirty="0"/>
          </a:p>
          <a:p>
            <a:endParaRPr lang="en-US" dirty="0"/>
          </a:p>
        </p:txBody>
      </p:sp>
      <p:sp>
        <p:nvSpPr>
          <p:cNvPr id="4" name="Slide Number Placeholder 3"/>
          <p:cNvSpPr>
            <a:spLocks noGrp="1"/>
          </p:cNvSpPr>
          <p:nvPr>
            <p:ph type="sldNum" sz="quarter" idx="5"/>
          </p:nvPr>
        </p:nvSpPr>
        <p:spPr/>
        <p:txBody>
          <a:bodyPr/>
          <a:lstStyle/>
          <a:p>
            <a:fld id="{1696789F-15A4-48C8-9837-A4FFAAC0177F}" type="slidenum">
              <a:rPr lang="en-AU" smtClean="0"/>
              <a:t>13</a:t>
            </a:fld>
            <a:endParaRPr lang="en-AU"/>
          </a:p>
        </p:txBody>
      </p:sp>
    </p:spTree>
    <p:extLst>
      <p:ext uri="{BB962C8B-B14F-4D97-AF65-F5344CB8AC3E}">
        <p14:creationId xmlns:p14="http://schemas.microsoft.com/office/powerpoint/2010/main" val="193061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with the additional content for our eBook, we need to consider Copyright.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Copyright will need to be considered if we are using content from the Internet (e.g. pictures and sounds).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Copyright protects works including: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text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eg</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novels, screenplays &amp; song lyrics);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artistic works (paintings, drawings, photographs);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musical works (that is, the music itself, separately from any lyrics or recording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t>cinematography: the visual images and sounds in a film, video or DVD </a:t>
            </a:r>
            <a:endParaRPr lang="en-US"/>
          </a:p>
          <a:p>
            <a:endParaRPr lang="en-US" dirty="0"/>
          </a:p>
          <a:p>
            <a:r>
              <a:rPr lang="en-US" i="1" dirty="0"/>
              <a:t>Go through the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2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Keep the Copyright slides brief. </a:t>
            </a:r>
            <a:r>
              <a:rPr lang="en-US" i="1" u="sng" dirty="0"/>
              <a:t>Copyright and Creative Commons is a complex. </a:t>
            </a:r>
            <a:r>
              <a:rPr lang="en-US" i="1" dirty="0"/>
              <a:t> We just want to make the participants aware that they need to consider Copyright if reusing an image found online.</a:t>
            </a:r>
          </a:p>
          <a:p>
            <a:pPr lvl="0"/>
            <a:endParaRPr lang="en-US" sz="1200" i="0"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u="sng" dirty="0"/>
              <a:t>If participants have any questions, please contact myself or SLQ “Ask a librarian” for assistance.  </a:t>
            </a:r>
          </a:p>
          <a:p>
            <a:pPr lvl="0"/>
            <a:endParaRPr lang="en-US" sz="1200" i="0" dirty="0">
              <a:solidFill>
                <a:prstClr val="black"/>
              </a:solidFill>
              <a:latin typeface="Aptos" panose="02110004020202020204"/>
            </a:endParaRPr>
          </a:p>
          <a:p>
            <a:pPr lvl="0"/>
            <a:endParaRPr lang="en-US" sz="1200" i="0" dirty="0">
              <a:solidFill>
                <a:prstClr val="black"/>
              </a:solidFill>
              <a:latin typeface="Aptos" panose="02110004020202020204"/>
            </a:endParaRPr>
          </a:p>
          <a:p>
            <a:pPr lvl="0"/>
            <a:r>
              <a:rPr lang="en-US" sz="1200" i="0" dirty="0">
                <a:solidFill>
                  <a:prstClr val="black"/>
                </a:solidFill>
                <a:latin typeface="Aptos" panose="02110004020202020204"/>
              </a:rPr>
              <a:t>Other general notes:</a:t>
            </a:r>
          </a:p>
          <a:p>
            <a:pPr lvl="0"/>
            <a:endParaRPr lang="en-US" sz="1200" i="0" dirty="0">
              <a:solidFill>
                <a:prstClr val="black"/>
              </a:solidFill>
              <a:latin typeface="Aptos" panose="02110004020202020204"/>
            </a:endParaRPr>
          </a:p>
          <a:p>
            <a:pPr lvl="0"/>
            <a:r>
              <a:rPr lang="en-US" sz="1200" i="0" dirty="0">
                <a:solidFill>
                  <a:prstClr val="black"/>
                </a:solidFill>
                <a:latin typeface="Aptos" panose="02110004020202020204"/>
              </a:rPr>
              <a:t>Making Attributions: </a:t>
            </a:r>
            <a:r>
              <a:rPr lang="en-US" sz="1200" i="1" dirty="0">
                <a:solidFill>
                  <a:prstClr val="black"/>
                </a:solidFill>
                <a:latin typeface="Aptos" panose="02110004020202020204"/>
              </a:rPr>
              <a:t>- </a:t>
            </a:r>
            <a:r>
              <a:rPr lang="en-US" sz="1200" i="0" dirty="0">
                <a:solidFill>
                  <a:prstClr val="black"/>
                </a:solidFill>
                <a:latin typeface="Aptos" panose="02110004020202020204"/>
              </a:rPr>
              <a:t>There are variations on how you can make an attribution.  In general you will be right if you include these points:</a:t>
            </a:r>
          </a:p>
          <a:p>
            <a:pPr marL="171450" lvl="0" indent="-171450">
              <a:buFont typeface="Arial" panose="020B0604020202020204" pitchFamily="34" charset="0"/>
              <a:buChar char="•"/>
            </a:pPr>
            <a:r>
              <a:rPr lang="en-US" sz="1200" i="0" dirty="0">
                <a:solidFill>
                  <a:prstClr val="black"/>
                </a:solidFill>
                <a:latin typeface="Aptos" panose="02110004020202020204"/>
              </a:rPr>
              <a:t>the CREATOR (e.g. the photographer), </a:t>
            </a:r>
          </a:p>
          <a:p>
            <a:pPr marL="171450" lvl="0" indent="-171450">
              <a:buFont typeface="Arial" panose="020B0604020202020204" pitchFamily="34" charset="0"/>
              <a:buChar char="•"/>
            </a:pPr>
            <a:r>
              <a:rPr lang="en-US" sz="1200" i="0" dirty="0">
                <a:solidFill>
                  <a:prstClr val="black"/>
                </a:solidFill>
                <a:latin typeface="Aptos" panose="02110004020202020204"/>
              </a:rPr>
              <a:t>the TITLE of the work (hyper-linking to the original), </a:t>
            </a:r>
          </a:p>
          <a:p>
            <a:pPr marL="171450" lvl="0" indent="-171450">
              <a:buFont typeface="Arial" panose="020B0604020202020204" pitchFamily="34" charset="0"/>
              <a:buChar char="•"/>
            </a:pPr>
            <a:r>
              <a:rPr lang="en-US" sz="1200" i="0" dirty="0">
                <a:solidFill>
                  <a:prstClr val="black"/>
                </a:solidFill>
                <a:latin typeface="Aptos" panose="02110004020202020204"/>
              </a:rPr>
              <a:t>the CC licensing conditions.</a:t>
            </a:r>
          </a:p>
          <a:p>
            <a:endParaRPr lang="en-US" i="1" dirty="0"/>
          </a:p>
          <a:p>
            <a:r>
              <a:rPr lang="en-US" i="0" dirty="0"/>
              <a:t>If participants want to practice searching for Creative Commons material, they could try:</a:t>
            </a:r>
          </a:p>
          <a:p>
            <a:pPr marL="914400" lvl="1" indent="-457200">
              <a:buFont typeface="Arial" panose="020B0604020202020204" pitchFamily="34" charset="0"/>
              <a:buChar char="•"/>
            </a:pPr>
            <a:r>
              <a:rPr lang="en-US" sz="2400" i="0" dirty="0">
                <a:solidFill>
                  <a:prstClr val="black"/>
                </a:solidFill>
                <a:latin typeface="Aptos" panose="020B0004020202020204" pitchFamily="34" charset="0"/>
                <a:hlinkClick r:id="rId3">
                  <a:extLst>
                    <a:ext uri="{A12FA001-AC4F-418D-AE19-62706E023703}">
                      <ahyp:hlinkClr xmlns:ahyp="http://schemas.microsoft.com/office/drawing/2018/hyperlinkcolor" val="tx"/>
                    </a:ext>
                  </a:extLst>
                </a:hlinkClick>
              </a:rPr>
              <a:t>Google search </a:t>
            </a:r>
            <a:r>
              <a:rPr lang="en-US" sz="2400" i="0" dirty="0">
                <a:solidFill>
                  <a:prstClr val="black"/>
                </a:solidFill>
                <a:latin typeface="Aptos" panose="020B0004020202020204" pitchFamily="34" charset="0"/>
              </a:rPr>
              <a:t> - restrict by usage rights (Tools&gt;usage rights) </a:t>
            </a:r>
          </a:p>
          <a:p>
            <a:pPr marL="914400" lvl="1" indent="-457200">
              <a:buFont typeface="Arial" panose="020B0604020202020204" pitchFamily="34" charset="0"/>
              <a:buChar char="•"/>
            </a:pPr>
            <a:r>
              <a:rPr lang="en-US" sz="2400" i="0" dirty="0">
                <a:solidFill>
                  <a:prstClr val="black"/>
                </a:solidFill>
                <a:latin typeface="Aptos" panose="020B0004020202020204" pitchFamily="34" charset="0"/>
              </a:rPr>
              <a:t>Wikimedia - </a:t>
            </a:r>
            <a:r>
              <a:rPr lang="en-US" sz="2400" i="0" dirty="0">
                <a:solidFill>
                  <a:prstClr val="black"/>
                </a:solidFill>
                <a:latin typeface="Aptos" panose="020B0004020202020204" pitchFamily="34" charset="0"/>
                <a:hlinkClick r:id="rId4">
                  <a:extLst>
                    <a:ext uri="{A12FA001-AC4F-418D-AE19-62706E023703}">
                      <ahyp:hlinkClr xmlns:ahyp="http://schemas.microsoft.com/office/drawing/2018/hyperlinkcolor" val="tx"/>
                    </a:ext>
                  </a:extLst>
                </a:hlinkClick>
              </a:rPr>
              <a:t>https://commons.wikimedia.org/</a:t>
            </a:r>
            <a:r>
              <a:rPr lang="en-US" sz="2400" i="0" dirty="0">
                <a:solidFill>
                  <a:prstClr val="black"/>
                </a:solidFill>
                <a:latin typeface="Aptos" panose="020B0004020202020204" pitchFamily="34" charset="0"/>
              </a:rPr>
              <a:t> (Wikimedia is very clear on Copyright)</a:t>
            </a:r>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2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1" u="sng" dirty="0"/>
              <a:t>From this point, stop sharing the </a:t>
            </a:r>
            <a:r>
              <a:rPr lang="en-US" b="1" i="1" u="sng" dirty="0" err="1"/>
              <a:t>Powerpoint</a:t>
            </a:r>
            <a:r>
              <a:rPr lang="en-US" b="1" i="1" u="sng" dirty="0"/>
              <a:t> to the presentation screen.  The workshop becomes very interactive from here with participants actively working with their iPads.</a:t>
            </a:r>
          </a:p>
          <a:p>
            <a:pPr marL="0" indent="0">
              <a:buFont typeface="Arial" panose="020B0604020202020204" pitchFamily="34" charset="0"/>
              <a:buNone/>
            </a:pPr>
            <a:r>
              <a:rPr lang="en-US" b="1" i="1" u="sng" dirty="0"/>
              <a:t>Share the presenter’s iPad to the display using a HDMI cable with a </a:t>
            </a:r>
            <a:r>
              <a:rPr lang="en-US" b="1" i="1" u="sng" dirty="0" err="1"/>
              <a:t>usb</a:t>
            </a:r>
            <a:r>
              <a:rPr lang="en-US" b="1" i="1" u="sng" dirty="0"/>
              <a:t>-c adapter.  </a:t>
            </a:r>
          </a:p>
          <a:p>
            <a:pPr marL="0" indent="0">
              <a:buFont typeface="Arial" panose="020B0604020202020204" pitchFamily="34" charset="0"/>
              <a:buNone/>
            </a:pPr>
            <a:r>
              <a:rPr lang="en-US" b="1" i="1" u="sng" dirty="0"/>
              <a:t>Demonstrate on the screen and then walk around the participants to provide assistance as they work</a:t>
            </a:r>
            <a:r>
              <a:rPr lang="en-US" i="1" u="sng" dirty="0"/>
              <a:t>.</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Ask the participants to open the Camera app on the iPad.  Work through the features.  Take a few photos.  (5 mins)  </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Ask the participants to open the Photos app.  Experiment with the adjustments. (5 mins)</a:t>
            </a:r>
          </a:p>
          <a:p>
            <a:pPr marL="171450" indent="-171450">
              <a:buFont typeface="Arial" panose="020B0604020202020204" pitchFamily="34" charset="0"/>
              <a:buChar char="•"/>
            </a:pPr>
            <a:endParaRPr lang="en-US" i="1" dirty="0"/>
          </a:p>
          <a:p>
            <a:pPr marL="0" indent="0">
              <a:buFont typeface="Arial" panose="020B0604020202020204" pitchFamily="34" charset="0"/>
              <a:buNone/>
            </a:pPr>
            <a:r>
              <a:rPr lang="en-US" i="1" dirty="0"/>
              <a:t>Focus: Click on the item you want to focus on (e.g. a tree behind a person).  The focus will still be in auto - leave finger on 2 secs to lock focus on the tree.  Tap the focus box again to unlock.</a:t>
            </a:r>
          </a:p>
          <a:p>
            <a:pPr marL="0" indent="0">
              <a:buFont typeface="Arial" panose="020B0604020202020204" pitchFamily="34" charset="0"/>
              <a:buNone/>
            </a:pPr>
            <a:r>
              <a:rPr lang="en-US" i="1" dirty="0"/>
              <a:t>Exposure:  while the focus is locked, swipe finger up/down to adjust the light</a:t>
            </a:r>
          </a:p>
          <a:p>
            <a:pPr marL="0" indent="0">
              <a:buFont typeface="Arial" panose="020B0604020202020204" pitchFamily="34" charset="0"/>
              <a:buNone/>
            </a:pPr>
            <a:endParaRPr lang="en-US" i="1" dirty="0"/>
          </a:p>
          <a:p>
            <a:r>
              <a:rPr lang="en-US" b="0" i="0" dirty="0">
                <a:solidFill>
                  <a:srgbClr val="404040"/>
                </a:solidFill>
                <a:effectLst/>
              </a:rPr>
              <a:t>Consider the impact of </a:t>
            </a:r>
            <a:r>
              <a:rPr lang="en-US" dirty="0">
                <a:solidFill>
                  <a:srgbClr val="404040"/>
                </a:solidFill>
              </a:rPr>
              <a:t>lighting and camera angles</a:t>
            </a:r>
            <a:r>
              <a:rPr lang="en-US" b="0" i="0" dirty="0">
                <a:solidFill>
                  <a:srgbClr val="404040"/>
                </a:solidFill>
                <a:effectLst/>
              </a:rPr>
              <a:t>:</a:t>
            </a:r>
            <a:endParaRPr lang="en-US" dirty="0">
              <a:solidFill>
                <a:srgbClr val="404040"/>
              </a:solidFill>
            </a:endParaRPr>
          </a:p>
          <a:p>
            <a:pPr algn="l">
              <a:spcAft>
                <a:spcPts val="300"/>
              </a:spcAft>
              <a:buNone/>
            </a:pPr>
            <a:endParaRPr lang="en-US" b="0" i="0" dirty="0">
              <a:solidFill>
                <a:srgbClr val="404040"/>
              </a:solidFill>
              <a:effectLst/>
            </a:endParaRPr>
          </a:p>
          <a:p>
            <a:pPr algn="l">
              <a:spcAft>
                <a:spcPts val="300"/>
              </a:spcAft>
              <a:buNone/>
            </a:pPr>
            <a:r>
              <a:rPr lang="en-US" b="1" i="0" dirty="0">
                <a:solidFill>
                  <a:srgbClr val="404040"/>
                </a:solidFill>
                <a:effectLst/>
              </a:rPr>
              <a:t>Lighting</a:t>
            </a:r>
            <a:r>
              <a:rPr lang="en-US" b="0" i="0" dirty="0">
                <a:solidFill>
                  <a:srgbClr val="404040"/>
                </a:solidFill>
                <a:effectLst/>
              </a:rPr>
              <a:t>:</a:t>
            </a:r>
            <a:endParaRPr lang="en-US" dirty="0">
              <a:solidFill>
                <a:srgbClr val="404040"/>
              </a:solidFill>
            </a:endParaRPr>
          </a:p>
          <a:p>
            <a:pPr marL="742950" lvl="1" indent="-285750" algn="l">
              <a:spcBef>
                <a:spcPts val="300"/>
              </a:spcBef>
              <a:buAutoNum type="arabicPeriod"/>
            </a:pPr>
            <a:r>
              <a:rPr lang="en-US" b="1" i="0" dirty="0">
                <a:solidFill>
                  <a:srgbClr val="404040"/>
                </a:solidFill>
                <a:effectLst/>
              </a:rPr>
              <a:t>Soft Light</a:t>
            </a:r>
            <a:r>
              <a:rPr lang="en-US" b="0" i="0" dirty="0">
                <a:solidFill>
                  <a:srgbClr val="404040"/>
                </a:solidFill>
                <a:effectLst/>
              </a:rPr>
              <a:t>: Calm, romantic (e.g., overcast days).</a:t>
            </a:r>
            <a:endParaRPr lang="en-US" dirty="0">
              <a:solidFill>
                <a:srgbClr val="404040"/>
              </a:solidFill>
            </a:endParaRPr>
          </a:p>
          <a:p>
            <a:pPr marL="742950" lvl="1" indent="-285750" algn="l">
              <a:spcBef>
                <a:spcPts val="300"/>
              </a:spcBef>
              <a:buAutoNum type="arabicPeriod"/>
            </a:pPr>
            <a:r>
              <a:rPr lang="en-US" b="1" i="0" dirty="0">
                <a:solidFill>
                  <a:srgbClr val="404040"/>
                </a:solidFill>
                <a:effectLst/>
              </a:rPr>
              <a:t>Hard Light</a:t>
            </a:r>
            <a:r>
              <a:rPr lang="en-US" b="0" i="0" dirty="0">
                <a:solidFill>
                  <a:srgbClr val="404040"/>
                </a:solidFill>
                <a:effectLst/>
              </a:rPr>
              <a:t>: Dramatic, intense (strong shadows).</a:t>
            </a:r>
            <a:endParaRPr lang="en-US" dirty="0">
              <a:solidFill>
                <a:srgbClr val="404040"/>
              </a:solidFill>
            </a:endParaRPr>
          </a:p>
          <a:p>
            <a:pPr marL="742950" lvl="1" indent="-285750" algn="l">
              <a:spcBef>
                <a:spcPts val="300"/>
              </a:spcBef>
              <a:buAutoNum type="arabicPeriod"/>
            </a:pPr>
            <a:r>
              <a:rPr lang="en-US" b="1" i="0" dirty="0">
                <a:solidFill>
                  <a:srgbClr val="404040"/>
                </a:solidFill>
                <a:effectLst/>
              </a:rPr>
              <a:t>Warm Light</a:t>
            </a:r>
            <a:r>
              <a:rPr lang="en-US" b="0" i="0" dirty="0">
                <a:solidFill>
                  <a:srgbClr val="404040"/>
                </a:solidFill>
                <a:effectLst/>
              </a:rPr>
              <a:t>: Cozy, nostalgic (sunrise/sunset).</a:t>
            </a:r>
            <a:endParaRPr lang="en-US" dirty="0">
              <a:solidFill>
                <a:srgbClr val="404040"/>
              </a:solidFill>
            </a:endParaRPr>
          </a:p>
          <a:p>
            <a:pPr marL="742950" lvl="1" indent="-285750" algn="l">
              <a:spcBef>
                <a:spcPts val="300"/>
              </a:spcBef>
              <a:buAutoNum type="arabicPeriod"/>
            </a:pPr>
            <a:r>
              <a:rPr lang="en-US" b="1" i="0" dirty="0">
                <a:solidFill>
                  <a:srgbClr val="404040"/>
                </a:solidFill>
                <a:effectLst/>
              </a:rPr>
              <a:t>Cool Light</a:t>
            </a:r>
            <a:r>
              <a:rPr lang="en-US" b="0" i="0" dirty="0">
                <a:solidFill>
                  <a:srgbClr val="404040"/>
                </a:solidFill>
                <a:effectLst/>
              </a:rPr>
              <a:t>: Serene, somber (shade/twilight).</a:t>
            </a:r>
            <a:endParaRPr lang="en-US" dirty="0">
              <a:solidFill>
                <a:srgbClr val="404040"/>
              </a:solidFill>
            </a:endParaRPr>
          </a:p>
          <a:p>
            <a:pPr algn="l">
              <a:buFontTx/>
              <a:buNone/>
            </a:pPr>
            <a:endParaRPr lang="en-US" i="0" dirty="0">
              <a:solidFill>
                <a:srgbClr val="404040"/>
              </a:solidFill>
              <a:effectLst/>
              <a:latin typeface="Inter"/>
            </a:endParaRPr>
          </a:p>
          <a:p>
            <a:pPr>
              <a:spcBef>
                <a:spcPts val="300"/>
              </a:spcBef>
              <a:spcAft>
                <a:spcPts val="300"/>
              </a:spcAft>
              <a:defRPr/>
            </a:pPr>
            <a:endParaRPr lang="en-US" b="1" dirty="0">
              <a:solidFill>
                <a:srgbClr val="404040"/>
              </a:solidFill>
              <a:latin typeface="Inter"/>
            </a:endParaRPr>
          </a:p>
          <a:p>
            <a:pPr>
              <a:spcBef>
                <a:spcPts val="300"/>
              </a:spcBef>
              <a:spcAft>
                <a:spcPts val="300"/>
              </a:spcAft>
              <a:buFont typeface="+mj-lt"/>
              <a:defRPr/>
            </a:pPr>
            <a:r>
              <a:rPr lang="en-US" b="1" dirty="0">
                <a:solidFill>
                  <a:srgbClr val="404040"/>
                </a:solidFill>
                <a:latin typeface="Inter"/>
              </a:rPr>
              <a:t>Angles</a:t>
            </a:r>
            <a:r>
              <a:rPr lang="en-US" dirty="0">
                <a:solidFill>
                  <a:srgbClr val="404040"/>
                </a:solidFill>
                <a:latin typeface="Inter"/>
              </a:rPr>
              <a:t>:</a:t>
            </a:r>
          </a:p>
          <a:p>
            <a:pPr marL="742950" lvl="1" indent="-285750">
              <a:spcBef>
                <a:spcPts val="300"/>
              </a:spcBef>
              <a:buAutoNum type="arabicPeriod"/>
              <a:defRPr/>
            </a:pPr>
            <a:r>
              <a:rPr lang="en-US" b="1" dirty="0">
                <a:solidFill>
                  <a:srgbClr val="404040"/>
                </a:solidFill>
                <a:latin typeface="Inter"/>
              </a:rPr>
              <a:t>High Angle</a:t>
            </a:r>
            <a:r>
              <a:rPr lang="en-US" dirty="0">
                <a:solidFill>
                  <a:srgbClr val="404040"/>
                </a:solidFill>
                <a:latin typeface="Inter"/>
              </a:rPr>
              <a:t>: Vulnerability.</a:t>
            </a:r>
            <a:endParaRPr lang="en-US" dirty="0"/>
          </a:p>
          <a:p>
            <a:pPr marL="742950" lvl="1" indent="-285750">
              <a:spcBef>
                <a:spcPts val="300"/>
              </a:spcBef>
              <a:buAutoNum type="arabicPeriod"/>
              <a:defRPr/>
            </a:pPr>
            <a:r>
              <a:rPr lang="en-US" b="1" dirty="0">
                <a:solidFill>
                  <a:srgbClr val="404040"/>
                </a:solidFill>
                <a:latin typeface="Inter"/>
              </a:rPr>
              <a:t>Low Angle</a:t>
            </a:r>
            <a:r>
              <a:rPr lang="en-US" dirty="0">
                <a:solidFill>
                  <a:srgbClr val="404040"/>
                </a:solidFill>
                <a:latin typeface="Inter"/>
              </a:rPr>
              <a:t>: Power, dominance.</a:t>
            </a:r>
            <a:endParaRPr lang="en-US" dirty="0"/>
          </a:p>
          <a:p>
            <a:pPr marL="742950" lvl="1" indent="-285750">
              <a:spcBef>
                <a:spcPts val="300"/>
              </a:spcBef>
              <a:buAutoNum type="arabicPeriod"/>
              <a:defRPr/>
            </a:pPr>
            <a:r>
              <a:rPr lang="en-US" b="1" dirty="0">
                <a:solidFill>
                  <a:srgbClr val="404040"/>
                </a:solidFill>
                <a:latin typeface="Inter"/>
              </a:rPr>
              <a:t>Eye Level</a:t>
            </a:r>
            <a:r>
              <a:rPr lang="en-US" dirty="0">
                <a:solidFill>
                  <a:srgbClr val="404040"/>
                </a:solidFill>
                <a:latin typeface="Inter"/>
              </a:rPr>
              <a:t>: Connection, relatability.</a:t>
            </a:r>
            <a:endParaRPr lang="en-US" dirty="0"/>
          </a:p>
          <a:p>
            <a:pPr marL="742950" lvl="1" indent="-285750">
              <a:spcBef>
                <a:spcPts val="300"/>
              </a:spcBef>
              <a:buAutoNum type="arabicPeriod"/>
              <a:defRPr/>
            </a:pPr>
            <a:r>
              <a:rPr lang="en-US" b="1" dirty="0">
                <a:solidFill>
                  <a:srgbClr val="404040"/>
                </a:solidFill>
                <a:latin typeface="Inter"/>
              </a:rPr>
              <a:t>Dutch Angle (tilted frame)</a:t>
            </a:r>
            <a:r>
              <a:rPr lang="en-US" dirty="0">
                <a:solidFill>
                  <a:srgbClr val="404040"/>
                </a:solidFill>
                <a:latin typeface="Inter"/>
              </a:rPr>
              <a:t>: Tension, unease. https://www.studiobinder.com/blog/dutch-angle-shot-camera-movement/</a:t>
            </a:r>
            <a:endParaRPr lang="en-US" dirty="0"/>
          </a:p>
          <a:p>
            <a:pPr>
              <a:defRPr/>
            </a:pPr>
            <a:endParaRPr lang="en-US" dirty="0">
              <a:solidFill>
                <a:srgbClr val="404040"/>
              </a:solidFill>
              <a:latin typeface="Inter"/>
            </a:endParaRPr>
          </a:p>
          <a:p>
            <a:pPr>
              <a:defRPr/>
            </a:pPr>
            <a:r>
              <a:rPr lang="en-US" dirty="0">
                <a:solidFill>
                  <a:srgbClr val="404040"/>
                </a:solidFill>
                <a:latin typeface="Inter"/>
              </a:rPr>
              <a:t>Together, lighting and angles can generate emotional responses to storytelling.</a:t>
            </a:r>
            <a:endParaRPr lang="en-US" dirty="0"/>
          </a:p>
          <a:p>
            <a:pPr>
              <a:defRPr/>
            </a:pPr>
            <a:endParaRPr lang="en-US" dirty="0"/>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You can use free online software such as https://www.remove.bg/ to remove the background of a photograph.  This could be used to combine a photograph with a drawn image in Procreate.</a:t>
            </a:r>
          </a:p>
          <a:p>
            <a:endParaRPr lang="en-US" i="1" dirty="0"/>
          </a:p>
          <a:p>
            <a:endParaRPr lang="en-US" i="1" dirty="0"/>
          </a:p>
        </p:txBody>
      </p:sp>
      <p:sp>
        <p:nvSpPr>
          <p:cNvPr id="4" name="Slide Number Placeholder 3"/>
          <p:cNvSpPr>
            <a:spLocks noGrp="1"/>
          </p:cNvSpPr>
          <p:nvPr>
            <p:ph type="sldNum" sz="quarter" idx="5"/>
          </p:nvPr>
        </p:nvSpPr>
        <p:spPr/>
        <p:txBody>
          <a:bodyPr/>
          <a:lstStyle/>
          <a:p>
            <a:fld id="{A259363B-C5AA-4226-A657-A822A1589A1C}" type="slidenum">
              <a:rPr lang="en-US" smtClean="0"/>
              <a:t>16</a:t>
            </a:fld>
            <a:endParaRPr lang="en-US"/>
          </a:p>
        </p:txBody>
      </p:sp>
    </p:spTree>
    <p:extLst>
      <p:ext uri="{BB962C8B-B14F-4D97-AF65-F5344CB8AC3E}">
        <p14:creationId xmlns:p14="http://schemas.microsoft.com/office/powerpoint/2010/main" val="95170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Procreate is a brilliant art app.  It is simple to use and has amazing features to apply to your artwork.  </a:t>
            </a:r>
          </a:p>
          <a:p>
            <a:r>
              <a:rPr lang="en-US" dirty="0"/>
              <a:t>Today we will just cover the very basics.</a:t>
            </a:r>
          </a:p>
          <a:p>
            <a:endParaRPr lang="en-US" dirty="0"/>
          </a:p>
          <a:p>
            <a:pPr>
              <a:lnSpc>
                <a:spcPct val="90000"/>
              </a:lnSpc>
              <a:spcAft>
                <a:spcPts val="600"/>
              </a:spcAft>
            </a:pPr>
            <a:r>
              <a:rPr lang="en-US" sz="1600" i="1" dirty="0"/>
              <a:t>Connect your iPad to the Smart Screen.  Demonstrate opening a new document, a basic drawing and the hand gestures.  Work through the features across the top of the app:</a:t>
            </a:r>
          </a:p>
          <a:p>
            <a:pPr marL="7429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i="1" dirty="0"/>
              <a:t>Brushes (including size and opacity), </a:t>
            </a:r>
            <a:r>
              <a:rPr lang="en-US" sz="1600" i="1" dirty="0" err="1"/>
              <a:t>colour</a:t>
            </a:r>
            <a:r>
              <a:rPr lang="en-US" sz="1600" i="1" dirty="0"/>
              <a:t>, smudge, erase and layers (demonstrate in this order).  </a:t>
            </a:r>
          </a:p>
          <a:p>
            <a:pPr marL="742950"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600" i="1" dirty="0"/>
              <a:t>You can also import a photograph using the spanner tool.</a:t>
            </a:r>
          </a:p>
          <a:p>
            <a:pPr>
              <a:lnSpc>
                <a:spcPct val="90000"/>
              </a:lnSpc>
              <a:spcAft>
                <a:spcPts val="600"/>
              </a:spcAft>
            </a:pPr>
            <a:endParaRPr lang="en-US" sz="1600" i="1" dirty="0"/>
          </a:p>
          <a:p>
            <a:pPr>
              <a:lnSpc>
                <a:spcPct val="90000"/>
              </a:lnSpc>
              <a:spcAft>
                <a:spcPts val="600"/>
              </a:spcAft>
            </a:pPr>
            <a:r>
              <a:rPr lang="en-US" sz="1600" i="1" dirty="0"/>
              <a:t>Participants should experiment with the features while you demonstrate.</a:t>
            </a:r>
          </a:p>
          <a:p>
            <a:pPr>
              <a:lnSpc>
                <a:spcPct val="90000"/>
              </a:lnSpc>
              <a:spcAft>
                <a:spcPts val="600"/>
              </a:spcAft>
            </a:pPr>
            <a:endParaRPr lang="en-US" sz="1600" i="1" dirty="0"/>
          </a:p>
          <a:p>
            <a:pPr>
              <a:lnSpc>
                <a:spcPct val="90000"/>
              </a:lnSpc>
              <a:spcAft>
                <a:spcPts val="600"/>
              </a:spcAft>
            </a:pPr>
            <a:r>
              <a:rPr lang="en-US" sz="1600" i="1" dirty="0"/>
              <a:t>Give participants 15 mins to draw a picture.  Encourage them to experiment with the features.</a:t>
            </a:r>
          </a:p>
          <a:p>
            <a:pPr>
              <a:lnSpc>
                <a:spcPct val="90000"/>
              </a:lnSpc>
              <a:spcAft>
                <a:spcPts val="600"/>
              </a:spcAft>
            </a:pPr>
            <a:endParaRPr lang="en-US" sz="1600" i="1" dirty="0"/>
          </a:p>
          <a:p>
            <a:pPr>
              <a:lnSpc>
                <a:spcPct val="90000"/>
              </a:lnSpc>
              <a:spcAft>
                <a:spcPts val="600"/>
              </a:spcAft>
            </a:pPr>
            <a:r>
              <a:rPr lang="en-US" sz="1600" i="1" dirty="0"/>
              <a:t>Text </a:t>
            </a:r>
          </a:p>
          <a:p>
            <a:pPr>
              <a:lnSpc>
                <a:spcPct val="90000"/>
              </a:lnSpc>
              <a:spcAft>
                <a:spcPts val="600"/>
              </a:spcAft>
            </a:pPr>
            <a:r>
              <a:rPr lang="en-US" sz="1600" i="1" dirty="0"/>
              <a:t>– it is best NOT include text at this stage, just work on the art.  Text gets added in Book Creator, even if it is a comic book.</a:t>
            </a:r>
          </a:p>
          <a:p>
            <a:pPr>
              <a:lnSpc>
                <a:spcPct val="90000"/>
              </a:lnSpc>
              <a:spcAft>
                <a:spcPts val="600"/>
              </a:spcAft>
            </a:pPr>
            <a:r>
              <a:rPr lang="en-US" sz="1600" i="1" u="sng" dirty="0"/>
              <a:t>BUT</a:t>
            </a:r>
            <a:r>
              <a:rPr lang="en-US" sz="1600" i="1" dirty="0"/>
              <a:t> if you want to record your own narration of the story in Book Creator, you can include the text into the artwork in Procreate.</a:t>
            </a:r>
          </a:p>
          <a:p>
            <a:pPr>
              <a:lnSpc>
                <a:spcPct val="90000"/>
              </a:lnSpc>
              <a:spcAft>
                <a:spcPts val="600"/>
              </a:spcAft>
            </a:pPr>
            <a:endParaRPr lang="en-US" sz="1600" i="1" dirty="0"/>
          </a:p>
          <a:p>
            <a:endParaRPr lang="en-US" dirty="0"/>
          </a:p>
          <a:p>
            <a:pPr marL="0" indent="0">
              <a:lnSpc>
                <a:spcPct val="90000"/>
              </a:lnSpc>
              <a:spcAft>
                <a:spcPts val="600"/>
              </a:spcAft>
              <a:buFont typeface="Arial"/>
              <a:buNone/>
            </a:pPr>
            <a:r>
              <a:rPr lang="en-US" sz="1200" i="1" dirty="0"/>
              <a:t>A good Android alternative for Procreate is Sketchbook</a:t>
            </a:r>
          </a:p>
          <a:p>
            <a:pPr marL="171450" indent="-171450">
              <a:lnSpc>
                <a:spcPct val="90000"/>
              </a:lnSpc>
              <a:spcAft>
                <a:spcPts val="600"/>
              </a:spcAft>
              <a:buFont typeface="Arial"/>
              <a:buChar char="•"/>
            </a:pPr>
            <a:endParaRPr lang="en-US" sz="1200" dirty="0"/>
          </a:p>
          <a:p>
            <a:pPr marL="0" indent="0">
              <a:lnSpc>
                <a:spcPct val="90000"/>
              </a:lnSpc>
              <a:spcAft>
                <a:spcPts val="600"/>
              </a:spcAft>
              <a:buFont typeface="Arial"/>
              <a:buNone/>
            </a:pPr>
            <a:r>
              <a:rPr lang="en-US" sz="1200" b="1" i="1" u="sng" dirty="0"/>
              <a:t>Aim for LUNCH after this activity.  Participants can continue to take photo’s or draw during the break if they like.</a:t>
            </a:r>
            <a:endParaRPr lang="en-US" b="1" i="1" u="sng" dirty="0"/>
          </a:p>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17</a:t>
            </a:fld>
            <a:endParaRPr lang="en-US"/>
          </a:p>
        </p:txBody>
      </p:sp>
    </p:spTree>
    <p:extLst>
      <p:ext uri="{BB962C8B-B14F-4D97-AF65-F5344CB8AC3E}">
        <p14:creationId xmlns:p14="http://schemas.microsoft.com/office/powerpoint/2010/main" val="37914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Continue sharing the presenter iPad to the screen.  </a:t>
            </a:r>
            <a:r>
              <a:rPr lang="en-US" i="1" dirty="0"/>
              <a:t>Demonstrate the basic features of the Book Creator app.  Participants to work along on their iPads.</a:t>
            </a:r>
          </a:p>
          <a:p>
            <a:pPr marL="171450" indent="-171450">
              <a:buFont typeface="Arial" panose="020B0604020202020204" pitchFamily="34" charset="0"/>
              <a:buChar char="•"/>
            </a:pPr>
            <a:r>
              <a:rPr lang="en-US" i="1" dirty="0"/>
              <a:t>Open the app</a:t>
            </a:r>
          </a:p>
          <a:p>
            <a:pPr marL="171450" indent="-171450">
              <a:buFont typeface="Arial" panose="020B0604020202020204" pitchFamily="34" charset="0"/>
              <a:buChar char="•"/>
            </a:pPr>
            <a:r>
              <a:rPr lang="en-US" i="1" dirty="0"/>
              <a:t>Select new book </a:t>
            </a:r>
          </a:p>
          <a:p>
            <a:pPr marL="171450" indent="-171450">
              <a:buFont typeface="Arial" panose="020B0604020202020204" pitchFamily="34" charset="0"/>
              <a:buChar char="•"/>
            </a:pPr>
            <a:r>
              <a:rPr lang="en-US" i="1" dirty="0"/>
              <a:t>Select the + (top right) and demonstrate how you can add photos, sound, images, shapes and maps </a:t>
            </a:r>
          </a:p>
          <a:p>
            <a:pPr marL="171450" indent="-171450">
              <a:buFont typeface="Arial" panose="020B0604020202020204" pitchFamily="34" charset="0"/>
              <a:buChar char="•"/>
            </a:pPr>
            <a:r>
              <a:rPr lang="en-US" i="1" dirty="0"/>
              <a:t>Highlight how it is much better to import images from other software (</a:t>
            </a:r>
            <a:r>
              <a:rPr lang="en-US" i="1" dirty="0" err="1"/>
              <a:t>ie</a:t>
            </a:r>
            <a:r>
              <a:rPr lang="en-US" i="1" dirty="0"/>
              <a:t>. Procreate)</a:t>
            </a:r>
          </a:p>
          <a:p>
            <a:endParaRPr lang="en-US" i="1" dirty="0"/>
          </a:p>
          <a:p>
            <a:r>
              <a:rPr lang="en-US" i="1" dirty="0"/>
              <a:t>Demonstrate how to import pictures and sounds from other apps from the option: + , Files/shared</a:t>
            </a:r>
          </a:p>
          <a:p>
            <a:r>
              <a:rPr lang="en-US" i="1" dirty="0"/>
              <a:t>Demonstrate audio narration and CC sound effect archives (e.g. https://commons.wikimedia.org/)</a:t>
            </a:r>
          </a:p>
          <a:p>
            <a:endParaRPr lang="en-US" i="1" dirty="0"/>
          </a:p>
          <a:p>
            <a:r>
              <a:rPr lang="en-US" i="1" dirty="0"/>
              <a:t>People can go back and take photos or continue with Procreate, but not for too long.  Make sure that they are on target to complete by around 2pm.</a:t>
            </a:r>
          </a:p>
          <a:p>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effectLst/>
                <a:latin typeface="Aptos" panose="020B0004020202020204" pitchFamily="34" charset="0"/>
              </a:rPr>
              <a:t>The Book Creator app has many functions - Consider also the opportunity for using the app to create non fiction, instructional eBooks.</a:t>
            </a:r>
            <a:endParaRPr lang="en-US" i="1"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12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example of how the text layout can compliment the story and artwork.</a:t>
            </a:r>
          </a:p>
        </p:txBody>
      </p:sp>
      <p:sp>
        <p:nvSpPr>
          <p:cNvPr id="4" name="Slide Number Placeholder 3"/>
          <p:cNvSpPr>
            <a:spLocks noGrp="1"/>
          </p:cNvSpPr>
          <p:nvPr>
            <p:ph type="sldNum" sz="quarter" idx="5"/>
          </p:nvPr>
        </p:nvSpPr>
        <p:spPr/>
        <p:txBody>
          <a:bodyPr/>
          <a:lstStyle/>
          <a:p>
            <a:fld id="{A259363B-C5AA-4226-A657-A822A1589A1C}" type="slidenum">
              <a:rPr lang="en-US" smtClean="0"/>
              <a:t>19</a:t>
            </a:fld>
            <a:endParaRPr lang="en-US"/>
          </a:p>
        </p:txBody>
      </p:sp>
    </p:spTree>
    <p:extLst>
      <p:ext uri="{BB962C8B-B14F-4D97-AF65-F5344CB8AC3E}">
        <p14:creationId xmlns:p14="http://schemas.microsoft.com/office/powerpoint/2010/main" val="155373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spcAft>
                <a:spcPts val="800"/>
              </a:spcAft>
            </a:pPr>
            <a:r>
              <a:rPr lang="en-AU" sz="1200">
                <a:latin typeface="Arial" panose="020B0604020202020204" pitchFamily="34" charset="0"/>
                <a:cs typeface="Arial" panose="020B0604020202020204" pitchFamily="34" charset="0"/>
              </a:rPr>
              <a:t>read</a:t>
            </a:r>
            <a:br>
              <a:rPr lang="en-AU" sz="1200">
                <a:latin typeface="Arial" panose="020B0604020202020204" pitchFamily="34" charset="0"/>
                <a:cs typeface="Arial" panose="020B0604020202020204" pitchFamily="34" charset="0"/>
              </a:rPr>
            </a:br>
            <a:endParaRPr lang="en-AU" sz="1200">
              <a:latin typeface="Arial" panose="020B0604020202020204" pitchFamily="34" charset="0"/>
              <a:cs typeface="Arial" panose="020B0604020202020204" pitchFamily="34" charset="0"/>
            </a:endParaRPr>
          </a:p>
          <a:p>
            <a:pPr>
              <a:spcAft>
                <a:spcPts val="800"/>
              </a:spcAft>
            </a:pPr>
            <a:endParaRPr lang="en-AU" sz="1200">
              <a:cs typeface="Calibri"/>
            </a:endParaRPr>
          </a:p>
          <a:p>
            <a:endParaRPr lang="en-AU"/>
          </a:p>
        </p:txBody>
      </p:sp>
      <p:sp>
        <p:nvSpPr>
          <p:cNvPr id="4" name="Slide Number Placeholder 3"/>
          <p:cNvSpPr>
            <a:spLocks noGrp="1"/>
          </p:cNvSpPr>
          <p:nvPr>
            <p:ph type="sldNum" sz="quarter" idx="5"/>
          </p:nvPr>
        </p:nvSpPr>
        <p:spPr/>
        <p:txBody>
          <a:bodyPr/>
          <a:lstStyle/>
          <a:p>
            <a:fld id="{5448D4B2-D9A6-4186-98C1-D1105DEA2458}" type="slidenum">
              <a:rPr lang="en-AU" smtClean="0"/>
              <a:t>2</a:t>
            </a:fld>
            <a:endParaRPr lang="en-AU"/>
          </a:p>
        </p:txBody>
      </p:sp>
    </p:spTree>
    <p:extLst>
      <p:ext uri="{BB962C8B-B14F-4D97-AF65-F5344CB8AC3E}">
        <p14:creationId xmlns:p14="http://schemas.microsoft.com/office/powerpoint/2010/main" val="4003460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Formatting: </a:t>
            </a:r>
          </a:p>
          <a:p>
            <a:pPr marL="171450" indent="-171450">
              <a:buFont typeface="Arial" panose="020B0604020202020204" pitchFamily="34" charset="0"/>
              <a:buChar char="•"/>
            </a:pPr>
            <a:r>
              <a:rPr lang="en-US" dirty="0"/>
              <a:t>PDF – digital file, but laid out for a printed format </a:t>
            </a:r>
          </a:p>
          <a:p>
            <a:pPr marL="171450" indent="-171450">
              <a:buFont typeface="Arial" panose="020B0604020202020204" pitchFamily="34" charset="0"/>
              <a:buChar char="•"/>
            </a:pPr>
            <a:r>
              <a:rPr lang="en-US" dirty="0" err="1"/>
              <a:t>ePub</a:t>
            </a:r>
            <a:r>
              <a:rPr lang="en-US" dirty="0"/>
              <a:t> – particularly designed for </a:t>
            </a:r>
            <a:r>
              <a:rPr lang="en-US" dirty="0" err="1"/>
              <a:t>ebooks</a:t>
            </a:r>
            <a:r>
              <a:rPr lang="en-US" dirty="0"/>
              <a:t> adjustable for viewing formats e.g. phone, tablet, PC</a:t>
            </a:r>
          </a:p>
          <a:p>
            <a:endParaRPr lang="en-US" dirty="0"/>
          </a:p>
          <a:p>
            <a:r>
              <a:rPr lang="en-US" dirty="0"/>
              <a:t>You can upload your book to the Books app on the </a:t>
            </a:r>
            <a:r>
              <a:rPr lang="en-US" dirty="0" err="1"/>
              <a:t>ipad</a:t>
            </a:r>
            <a:r>
              <a:rPr lang="en-US" dirty="0"/>
              <a:t> &amp; read immediately.</a:t>
            </a:r>
          </a:p>
          <a:p>
            <a:endParaRPr lang="en-US" dirty="0"/>
          </a:p>
          <a:p>
            <a:r>
              <a:rPr lang="en-US" dirty="0"/>
              <a:t>You can email the completed book from Book Creator:</a:t>
            </a:r>
          </a:p>
          <a:p>
            <a:pPr marL="171450" indent="-171450">
              <a:buFont typeface="Arial"/>
              <a:buChar char="•"/>
            </a:pPr>
            <a:r>
              <a:rPr lang="en-US" dirty="0"/>
              <a:t>export as </a:t>
            </a:r>
            <a:r>
              <a:rPr lang="en-US" dirty="0" err="1"/>
              <a:t>ePub</a:t>
            </a:r>
          </a:p>
          <a:p>
            <a:pPr marL="171450" indent="-171450">
              <a:buFont typeface="Arial"/>
              <a:buChar char="•"/>
            </a:pPr>
            <a:r>
              <a:rPr lang="en-US" dirty="0"/>
              <a:t>Save to files</a:t>
            </a:r>
          </a:p>
          <a:p>
            <a:pPr marL="171450" indent="-171450">
              <a:buFont typeface="Arial"/>
              <a:buChar char="•"/>
            </a:pPr>
            <a:r>
              <a:rPr lang="en-US" dirty="0"/>
              <a:t>Login into your email on the iPad</a:t>
            </a:r>
          </a:p>
          <a:p>
            <a:pPr marL="171450" indent="-171450">
              <a:buFont typeface="Arial"/>
              <a:buChar char="•"/>
            </a:pPr>
            <a:r>
              <a:rPr lang="en-US" dirty="0"/>
              <a:t>Email the </a:t>
            </a:r>
            <a:r>
              <a:rPr lang="en-US" dirty="0" err="1"/>
              <a:t>epub</a:t>
            </a:r>
            <a:r>
              <a:rPr lang="en-US" dirty="0"/>
              <a:t> file to yourself</a:t>
            </a:r>
          </a:p>
          <a:p>
            <a:pPr marL="171450" indent="-171450">
              <a:buFont typeface="Arial"/>
              <a:buChar char="•"/>
            </a:pPr>
            <a:r>
              <a:rPr lang="en-US" dirty="0"/>
              <a:t>Open the file in Windows or Google Play Books on your phone</a:t>
            </a:r>
          </a:p>
          <a:p>
            <a:pPr marL="171450" indent="-171450">
              <a:buFont typeface="Arial" panose="020B0604020202020204" pitchFamily="34" charset="0"/>
              <a:buChar char="•"/>
            </a:pPr>
            <a:endParaRPr lang="en-US" dirty="0"/>
          </a:p>
          <a:p>
            <a:pPr marL="171450" indent="-171450">
              <a:buFont typeface="Arial"/>
              <a:buChar char="•"/>
            </a:pPr>
            <a:endParaRPr lang="en-US" dirty="0"/>
          </a:p>
          <a:p>
            <a:pPr marL="0" indent="0">
              <a:buFont typeface="Arial" panose="020B0604020202020204" pitchFamily="34" charset="0"/>
              <a:buNone/>
            </a:pPr>
            <a:r>
              <a:rPr lang="en-US" dirty="0"/>
              <a:t>Publish your book on Book Creator and see how you are provided a link to share with friends.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7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9148-1130-F430-5F7E-1F1E7CE7B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F270A-C1DF-D90C-54E0-E91D964C5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34664-BFD6-6A88-2A5B-D09D8E22F959}"/>
              </a:ext>
            </a:extLst>
          </p:cNvPr>
          <p:cNvSpPr>
            <a:spLocks noGrp="1"/>
          </p:cNvSpPr>
          <p:nvPr>
            <p:ph type="body" idx="1"/>
          </p:nvPr>
        </p:nvSpPr>
        <p:spPr/>
        <p:txBody>
          <a:bodyPr/>
          <a:lstStyle/>
          <a:p>
            <a:r>
              <a:rPr lang="en-US" dirty="0"/>
              <a:t>The first three awards are organized by SLQ.  Every Black and Write entry gets feedback – even if you don’t win.</a:t>
            </a:r>
          </a:p>
          <a:p>
            <a:endParaRPr lang="en-US" dirty="0"/>
          </a:p>
          <a:p>
            <a:r>
              <a:rPr lang="en-US" dirty="0" err="1"/>
              <a:t>Magabala</a:t>
            </a:r>
            <a:r>
              <a:rPr lang="en-US" dirty="0"/>
              <a:t> is a large publisher of First Nations material.</a:t>
            </a:r>
          </a:p>
          <a:p>
            <a:endParaRPr lang="en-US" dirty="0"/>
          </a:p>
          <a:p>
            <a:endParaRPr lang="en-US" dirty="0"/>
          </a:p>
        </p:txBody>
      </p:sp>
      <p:sp>
        <p:nvSpPr>
          <p:cNvPr id="4" name="Slide Number Placeholder 3">
            <a:extLst>
              <a:ext uri="{FF2B5EF4-FFF2-40B4-BE49-F238E27FC236}">
                <a16:creationId xmlns:a16="http://schemas.microsoft.com/office/drawing/2014/main" id="{9AEF5190-60D3-EBC0-0F82-636677F1EC2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398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22</a:t>
            </a:fld>
            <a:endParaRPr lang="en-US"/>
          </a:p>
        </p:txBody>
      </p:sp>
    </p:spTree>
    <p:extLst>
      <p:ext uri="{BB962C8B-B14F-4D97-AF65-F5344CB8AC3E}">
        <p14:creationId xmlns:p14="http://schemas.microsoft.com/office/powerpoint/2010/main" val="94551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7BF95-582A-7762-E783-19800BA85A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6F51D-4C35-AE99-F400-BD710A033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5D012C-5696-7F0E-97E9-E8352FDF29FE}"/>
              </a:ext>
            </a:extLst>
          </p:cNvPr>
          <p:cNvSpPr>
            <a:spLocks noGrp="1"/>
          </p:cNvSpPr>
          <p:nvPr>
            <p:ph type="body" idx="1"/>
          </p:nvPr>
        </p:nvSpPr>
        <p:spPr/>
        <p:txBody>
          <a:bodyPr/>
          <a:lstStyle/>
          <a:p>
            <a:r>
              <a:rPr lang="en-US" sz="1800" b="0" i="1" dirty="0">
                <a:solidFill>
                  <a:srgbClr val="000000"/>
                </a:solidFill>
                <a:effectLst/>
                <a:latin typeface="Aptos" panose="020B0004020202020204" pitchFamily="34" charset="0"/>
              </a:rPr>
              <a:t>"Two Stars and a Wish" is a feedback method often used in educational settings. It involves providing two positive comments (the "stars") and one area for improvement (the "wish") to help individuals reflect on their performance and identify areas for growth.</a:t>
            </a:r>
            <a:r>
              <a:rPr lang="en-US" sz="1800" b="0" i="0" dirty="0">
                <a:solidFill>
                  <a:srgbClr val="000000"/>
                </a:solidFill>
                <a:effectLst/>
                <a:latin typeface="Aptos" panose="020B0004020202020204" pitchFamily="34" charset="0"/>
              </a:rPr>
              <a:t> </a:t>
            </a:r>
          </a:p>
          <a:p>
            <a:endParaRPr lang="en-US" sz="1800" b="0" i="0" dirty="0">
              <a:solidFill>
                <a:srgbClr val="000000"/>
              </a:solidFill>
              <a:effectLst/>
              <a:latin typeface="Aptos" panose="020B0004020202020204" pitchFamily="34" charset="0"/>
            </a:endParaRPr>
          </a:p>
          <a:p>
            <a:endParaRPr lang="en-US" sz="1800" b="0" i="0" dirty="0">
              <a:solidFill>
                <a:srgbClr val="000000"/>
              </a:solidFill>
              <a:effectLst/>
              <a:latin typeface="Aptos" panose="020B0004020202020204" pitchFamily="34" charset="0"/>
            </a:endParaRPr>
          </a:p>
          <a:p>
            <a:endParaRPr lang="en-US" sz="1800" b="0" i="0" dirty="0">
              <a:solidFill>
                <a:srgbClr val="000000"/>
              </a:solidFill>
              <a:effectLst/>
              <a:latin typeface="Aptos" panose="020B0004020202020204" pitchFamily="34" charset="0"/>
            </a:endParaRPr>
          </a:p>
          <a:p>
            <a:endParaRPr lang="en-US" sz="1800" b="0" i="0" dirty="0">
              <a:solidFill>
                <a:srgbClr val="000000"/>
              </a:solidFill>
              <a:effectLst/>
              <a:latin typeface="Aptos" panose="020B0004020202020204" pitchFamily="34" charset="0"/>
            </a:endParaRPr>
          </a:p>
          <a:p>
            <a:endParaRPr lang="en-US" sz="1800" b="0" i="0" dirty="0">
              <a:solidFill>
                <a:srgbClr val="000000"/>
              </a:solidFill>
              <a:effectLst/>
              <a:latin typeface="Aptos" panose="020B0004020202020204" pitchFamily="34" charset="0"/>
            </a:endParaRPr>
          </a:p>
          <a:p>
            <a:endParaRPr lang="en-US" sz="1800" b="0" i="0" dirty="0">
              <a:solidFill>
                <a:srgbClr val="000000"/>
              </a:solidFill>
              <a:effectLst/>
              <a:latin typeface="Aptos" panose="020B0004020202020204" pitchFamily="34" charset="0"/>
            </a:endParaRPr>
          </a:p>
        </p:txBody>
      </p:sp>
      <p:sp>
        <p:nvSpPr>
          <p:cNvPr id="4" name="Slide Number Placeholder 3">
            <a:extLst>
              <a:ext uri="{FF2B5EF4-FFF2-40B4-BE49-F238E27FC236}">
                <a16:creationId xmlns:a16="http://schemas.microsoft.com/office/drawing/2014/main" id="{E724C9C5-7885-D187-AB6A-0DB3612221F1}"/>
              </a:ext>
            </a:extLst>
          </p:cNvPr>
          <p:cNvSpPr>
            <a:spLocks noGrp="1"/>
          </p:cNvSpPr>
          <p:nvPr>
            <p:ph type="sldNum" sz="quarter" idx="5"/>
          </p:nvPr>
        </p:nvSpPr>
        <p:spPr/>
        <p:txBody>
          <a:bodyPr/>
          <a:lstStyle/>
          <a:p>
            <a:fld id="{1696789F-15A4-48C8-9837-A4FFAAC0177F}" type="slidenum">
              <a:rPr lang="en-AU" smtClean="0"/>
              <a:t>23</a:t>
            </a:fld>
            <a:endParaRPr lang="en-AU"/>
          </a:p>
        </p:txBody>
      </p:sp>
    </p:spTree>
    <p:extLst>
      <p:ext uri="{BB962C8B-B14F-4D97-AF65-F5344CB8AC3E}">
        <p14:creationId xmlns:p14="http://schemas.microsoft.com/office/powerpoint/2010/main" val="3788745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0000"/>
                </a:solidFill>
                <a:effectLst/>
                <a:latin typeface="Aptos" panose="020B0004020202020204" pitchFamily="34" charset="0"/>
              </a:rPr>
              <a:t>Thank everybody for their participation and offer ongoing support for future projects.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a:solidFill>
                <a:srgbClr val="000000"/>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ptos" panose="020B0004020202020204" pitchFamily="34" charset="0"/>
              </a:rPr>
              <a:t>The feedback form will be sent to your contact email.  This session is new, so any suggestions or improvements will be greatly appreciated.</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17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59363B-C5AA-4226-A657-A822A1589A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07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dirty="0"/>
              <a:t>Thankyou for coming to today’s workshop “</a:t>
            </a:r>
            <a:r>
              <a:rPr lang="en-US" sz="1800" dirty="0"/>
              <a:t>Digital Storytelling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AU" sz="1800" b="1" dirty="0">
              <a:latin typeface="Figtree Black" pitchFamily="2" charset="0"/>
              <a:cs typeface="Arial" panose="020B0604020202020204" pitchFamily="34" charset="0"/>
            </a:endParaRPr>
          </a:p>
          <a:p>
            <a:endParaRPr lang="en-US" dirty="0"/>
          </a:p>
          <a:p>
            <a:pPr rtl="0"/>
            <a:r>
              <a:rPr lang="en-US" dirty="0">
                <a:effectLst/>
              </a:rPr>
              <a:t>Digital Storytelling is a program designed to teach the art of storytelling, digital illustration and eBook creation.</a:t>
            </a:r>
            <a:endParaRPr lang="en-US" dirty="0"/>
          </a:p>
          <a:p>
            <a:endParaRPr lang="en-US" b="0" i="0" dirty="0">
              <a:solidFill>
                <a:srgbClr val="444444"/>
              </a:solidFill>
              <a:effectLst/>
              <a:latin typeface="Calibri" panose="020F0502020204030204" pitchFamily="34" charset="0"/>
            </a:endParaRPr>
          </a:p>
          <a:p>
            <a:r>
              <a:rPr lang="en-US" dirty="0"/>
              <a:t>Today will be a very practical workshop and I am sure we will have a lot of fun. </a:t>
            </a:r>
            <a:r>
              <a:rPr lang="en-US" dirty="0">
                <a:effectLst/>
              </a:rPr>
              <a:t>We will learn the basics of storytelling structure and explore photography and digital drawing. We’ll then move on to creating eBook layouts and designs, focusing on integrating text and imagery effectively.</a:t>
            </a:r>
            <a:endParaRPr lang="en-US" dirty="0"/>
          </a:p>
          <a:p>
            <a:endParaRPr lang="en-US" dirty="0"/>
          </a:p>
          <a:p>
            <a:pPr rtl="0"/>
            <a:r>
              <a:rPr lang="en-US" dirty="0">
                <a:effectLst/>
              </a:rPr>
              <a:t>Finally, we will learn how to publish their eBooks online. By the end of the program, participants will have the skills to craft engaging stories, create accompanying visuals, and share their work online with a wider audience.</a:t>
            </a:r>
            <a:endParaRPr lang="en-US" dirty="0"/>
          </a:p>
          <a:p>
            <a:endParaRPr lang="en-US" dirty="0"/>
          </a:p>
          <a:p>
            <a:r>
              <a:rPr lang="en-US" i="1" dirty="0"/>
              <a:t>Participant introductions and ice breaker questions</a:t>
            </a:r>
          </a:p>
        </p:txBody>
      </p:sp>
      <p:sp>
        <p:nvSpPr>
          <p:cNvPr id="4" name="Slide Number Placeholder 3"/>
          <p:cNvSpPr>
            <a:spLocks noGrp="1"/>
          </p:cNvSpPr>
          <p:nvPr>
            <p:ph type="sldNum" sz="quarter" idx="5"/>
          </p:nvPr>
        </p:nvSpPr>
        <p:spPr/>
        <p:txBody>
          <a:bodyPr/>
          <a:lstStyle/>
          <a:p>
            <a:fld id="{1696789F-15A4-48C8-9837-A4FFAAC0177F}" type="slidenum">
              <a:rPr lang="en-AU" smtClean="0"/>
              <a:t>3</a:t>
            </a:fld>
            <a:endParaRPr lang="en-AU"/>
          </a:p>
        </p:txBody>
      </p:sp>
    </p:spTree>
    <p:extLst>
      <p:ext uri="{BB962C8B-B14F-4D97-AF65-F5344CB8AC3E}">
        <p14:creationId xmlns:p14="http://schemas.microsoft.com/office/powerpoint/2010/main" val="70600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Go through the agenda for today.</a:t>
            </a:r>
          </a:p>
          <a:p>
            <a:endParaRPr lang="en-US" i="1" dirty="0"/>
          </a:p>
          <a:p>
            <a:r>
              <a:rPr lang="en-US" dirty="0"/>
              <a:t>It is a very flexible workshop.  If you need a break at ant time, we’ll take one.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1" dirty="0"/>
              <a:t>Each participant should have </a:t>
            </a:r>
            <a:r>
              <a:rPr lang="en-AU" b="0" i="1" dirty="0" err="1"/>
              <a:t>have</a:t>
            </a:r>
            <a:r>
              <a:rPr lang="en-AU" b="0" i="1" dirty="0"/>
              <a:t> their equipment in front of them.  Hold up each item.  If styluses are not available use your finger, or a rubber tip pen</a:t>
            </a:r>
          </a:p>
          <a:p>
            <a:endParaRPr lang="en-AU" b="0" i="1" dirty="0"/>
          </a:p>
          <a:p>
            <a:endParaRPr lang="en-AU" b="0" i="1" dirty="0"/>
          </a:p>
          <a:p>
            <a:endParaRPr lang="en-AU" b="0" i="1" dirty="0"/>
          </a:p>
          <a:p>
            <a:r>
              <a:rPr lang="en-AU" b="0" i="0" dirty="0"/>
              <a:t>How familiar are you with the iPad? Please tell me if you need a hand with any functions.</a:t>
            </a:r>
          </a:p>
          <a:p>
            <a:endParaRPr lang="en-US" dirty="0"/>
          </a:p>
        </p:txBody>
      </p:sp>
      <p:sp>
        <p:nvSpPr>
          <p:cNvPr id="4" name="Slide Number Placeholder 3"/>
          <p:cNvSpPr>
            <a:spLocks noGrp="1"/>
          </p:cNvSpPr>
          <p:nvPr>
            <p:ph type="sldNum" sz="quarter" idx="5"/>
          </p:nvPr>
        </p:nvSpPr>
        <p:spPr/>
        <p:txBody>
          <a:bodyPr/>
          <a:lstStyle/>
          <a:p>
            <a:fld id="{1696789F-15A4-48C8-9837-A4FFAAC0177F}" type="slidenum">
              <a:rPr lang="en-AU" smtClean="0"/>
              <a:t>5</a:t>
            </a:fld>
            <a:endParaRPr lang="en-AU"/>
          </a:p>
        </p:txBody>
      </p:sp>
    </p:spTree>
    <p:extLst>
      <p:ext uri="{BB962C8B-B14F-4D97-AF65-F5344CB8AC3E}">
        <p14:creationId xmlns:p14="http://schemas.microsoft.com/office/powerpoint/2010/main" val="4015417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Work through the document “Protecting your personal information online”  https://beconnected.esafety.gov.au/online-safety-presentations#personal-information</a:t>
            </a:r>
          </a:p>
          <a:p>
            <a:endParaRPr lang="en-US" i="1" dirty="0"/>
          </a:p>
          <a:p>
            <a:r>
              <a:rPr lang="en-US" i="0" dirty="0"/>
              <a:t>Protecting your personal information is very important as scammers and identity thieves can use it to pretend to be you.  E.g. Create fake online accounts; steal money; take out a loan in your name; etc.</a:t>
            </a:r>
          </a:p>
          <a:p>
            <a:endParaRPr lang="en-US" i="1" dirty="0"/>
          </a:p>
          <a:p>
            <a:r>
              <a:rPr lang="en-US" i="1" dirty="0"/>
              <a:t>Work through the handout together, covering the main topics:</a:t>
            </a:r>
          </a:p>
          <a:p>
            <a:endParaRPr lang="en-US" i="1" dirty="0"/>
          </a:p>
          <a:p>
            <a:r>
              <a:rPr lang="en-US" i="1" dirty="0"/>
              <a:t>Social media (e.g. sharing photos while you are away alert people that you are not home)</a:t>
            </a:r>
          </a:p>
          <a:p>
            <a:r>
              <a:rPr lang="en-US" i="1" dirty="0"/>
              <a:t>Apps</a:t>
            </a:r>
          </a:p>
          <a:p>
            <a:r>
              <a:rPr lang="en-US" i="1" dirty="0"/>
              <a:t>Device security</a:t>
            </a:r>
          </a:p>
          <a:p>
            <a:r>
              <a:rPr lang="en-US" i="1" dirty="0"/>
              <a:t>Passphrases (not passwords)</a:t>
            </a:r>
          </a:p>
          <a:p>
            <a:r>
              <a:rPr lang="en-US" i="1" dirty="0"/>
              <a:t>Online shopping – demonstrate a reputable online shopping site (e.g. Amazon) to highlight the security icon “lock” left of the </a:t>
            </a:r>
            <a:r>
              <a:rPr lang="en-US" i="1" dirty="0" err="1"/>
              <a:t>url</a:t>
            </a:r>
            <a:r>
              <a:rPr lang="en-US" i="1" dirty="0"/>
              <a:t>.</a:t>
            </a:r>
          </a:p>
          <a:p>
            <a:r>
              <a:rPr lang="en-US" i="1" dirty="0"/>
              <a:t>Scams and Data Breaches</a:t>
            </a:r>
          </a:p>
          <a:p>
            <a:endParaRPr lang="en-US" i="1" dirty="0"/>
          </a:p>
          <a:p>
            <a:r>
              <a:rPr lang="en-US" i="1" dirty="0"/>
              <a:t>Refer participants to the “Digital and You” app for self paced Online Security courses through Be Connected (demonstrate)</a:t>
            </a:r>
          </a:p>
          <a:p>
            <a:endParaRPr lang="en-US" i="1" dirty="0"/>
          </a:p>
          <a:p>
            <a:endParaRPr lang="en-US" i="1" dirty="0"/>
          </a:p>
        </p:txBody>
      </p:sp>
      <p:sp>
        <p:nvSpPr>
          <p:cNvPr id="4" name="Slide Number Placeholder 3"/>
          <p:cNvSpPr>
            <a:spLocks noGrp="1"/>
          </p:cNvSpPr>
          <p:nvPr>
            <p:ph type="sldNum" sz="quarter" idx="5"/>
          </p:nvPr>
        </p:nvSpPr>
        <p:spPr/>
        <p:txBody>
          <a:bodyPr/>
          <a:lstStyle/>
          <a:p>
            <a:fld id="{A259363B-C5AA-4226-A657-A822A1589A1C}" type="slidenum">
              <a:rPr lang="en-US" smtClean="0"/>
              <a:t>6</a:t>
            </a:fld>
            <a:endParaRPr lang="en-US"/>
          </a:p>
        </p:txBody>
      </p:sp>
    </p:spTree>
    <p:extLst>
      <p:ext uri="{BB962C8B-B14F-4D97-AF65-F5344CB8AC3E}">
        <p14:creationId xmlns:p14="http://schemas.microsoft.com/office/powerpoint/2010/main" val="1520094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above password generator is very easy to use to create a complex password or passphrase. </a:t>
            </a:r>
          </a:p>
          <a:p>
            <a:endParaRPr lang="en-US" dirty="0"/>
          </a:p>
          <a:p>
            <a:r>
              <a:rPr lang="en-US" i="1" dirty="0"/>
              <a:t>Open the website and show how a password becomes more difficult to hack, up until 14 characters.</a:t>
            </a:r>
          </a:p>
        </p:txBody>
      </p:sp>
      <p:sp>
        <p:nvSpPr>
          <p:cNvPr id="4" name="Slide Number Placeholder 3"/>
          <p:cNvSpPr>
            <a:spLocks noGrp="1"/>
          </p:cNvSpPr>
          <p:nvPr>
            <p:ph type="sldNum" sz="quarter" idx="5"/>
          </p:nvPr>
        </p:nvSpPr>
        <p:spPr/>
        <p:txBody>
          <a:bodyPr/>
          <a:lstStyle/>
          <a:p>
            <a:fld id="{A259363B-C5AA-4226-A657-A822A1589A1C}" type="slidenum">
              <a:rPr lang="en-US" smtClean="0"/>
              <a:t>7</a:t>
            </a:fld>
            <a:endParaRPr lang="en-US"/>
          </a:p>
        </p:txBody>
      </p:sp>
    </p:spTree>
    <p:extLst>
      <p:ext uri="{BB962C8B-B14F-4D97-AF65-F5344CB8AC3E}">
        <p14:creationId xmlns:p14="http://schemas.microsoft.com/office/powerpoint/2010/main" val="426147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to the technical side of creating an eBook, we will discuss some common concepts in </a:t>
            </a:r>
            <a:r>
              <a:rPr lang="en-US" dirty="0" err="1"/>
              <a:t>storywriting</a:t>
            </a:r>
            <a:r>
              <a:rPr lang="en-US" dirty="0"/>
              <a:t>.  </a:t>
            </a:r>
          </a:p>
          <a:p>
            <a:endParaRPr lang="en-US" dirty="0"/>
          </a:p>
          <a:p>
            <a:r>
              <a:rPr lang="en-US" i="1" dirty="0"/>
              <a:t>Open it up to the audience – encourage them to think about the elements that make up a story: Can anybody tell me what are important components of a good story?</a:t>
            </a:r>
          </a:p>
          <a:p>
            <a:endParaRPr lang="en-US" i="1" dirty="0"/>
          </a:p>
          <a:p>
            <a:r>
              <a:rPr lang="en-US" i="1" dirty="0"/>
              <a:t>If required, use the examples of their </a:t>
            </a:r>
            <a:r>
              <a:rPr lang="en-US" i="1" dirty="0" err="1"/>
              <a:t>favourite</a:t>
            </a:r>
            <a:r>
              <a:rPr lang="en-US" i="1" dirty="0"/>
              <a:t> books.  </a:t>
            </a:r>
            <a:endParaRPr lang="en-US" dirty="0"/>
          </a:p>
          <a:p>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96789F-15A4-48C8-9837-A4FFAAC0177F}"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8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 Arc helps to plan a story.  It creates a logical progression of the story that keeps the audience engaged. </a:t>
            </a:r>
          </a:p>
          <a:p>
            <a:endParaRPr lang="en-US" dirty="0"/>
          </a:p>
          <a:p>
            <a:pPr>
              <a:spcAft>
                <a:spcPts val="800"/>
              </a:spcAft>
            </a:pPr>
            <a:r>
              <a:rPr lang="en-US" sz="1200" i="0" dirty="0">
                <a:effectLst/>
              </a:rPr>
              <a:t>The story arc provides structure to a story with a beginning, middle and end.</a:t>
            </a:r>
          </a:p>
          <a:p>
            <a:pPr>
              <a:spcAft>
                <a:spcPts val="800"/>
              </a:spcAft>
            </a:pPr>
            <a:r>
              <a:rPr lang="en-US" sz="1200" dirty="0"/>
              <a:t>The </a:t>
            </a:r>
            <a:r>
              <a:rPr lang="en-US" sz="1200" b="1" dirty="0"/>
              <a:t>Beginning </a:t>
            </a:r>
            <a:r>
              <a:rPr lang="en-US" sz="1200" dirty="0"/>
              <a:t>is the setup.</a:t>
            </a:r>
          </a:p>
          <a:p>
            <a:pPr>
              <a:spcAft>
                <a:spcPts val="800"/>
              </a:spcAft>
            </a:pPr>
            <a:r>
              <a:rPr lang="en-US" sz="1200" i="0" dirty="0">
                <a:effectLst/>
              </a:rPr>
              <a:t>The </a:t>
            </a:r>
            <a:r>
              <a:rPr lang="en-US" sz="1200" b="1" i="0" dirty="0">
                <a:effectLst/>
              </a:rPr>
              <a:t>Middle</a:t>
            </a:r>
            <a:r>
              <a:rPr lang="en-US" sz="1200" i="0" dirty="0">
                <a:effectLst/>
              </a:rPr>
              <a:t> is the “</a:t>
            </a:r>
            <a:r>
              <a:rPr lang="en-US" dirty="0"/>
              <a:t>conflict</a:t>
            </a:r>
            <a:r>
              <a:rPr lang="en-US" sz="1200" i="0" dirty="0">
                <a:effectLst/>
              </a:rPr>
              <a:t>”</a:t>
            </a:r>
            <a:r>
              <a:rPr lang="en-US" dirty="0"/>
              <a:t> - the tension that keeps the audience invested.</a:t>
            </a:r>
          </a:p>
          <a:p>
            <a:pPr>
              <a:spcAft>
                <a:spcPts val="800"/>
              </a:spcAft>
            </a:pPr>
            <a:r>
              <a:rPr lang="en-US" sz="1200" i="0" dirty="0">
                <a:effectLst/>
              </a:rPr>
              <a:t>The </a:t>
            </a:r>
            <a:r>
              <a:rPr lang="en-US" sz="1200" b="1" i="0" dirty="0">
                <a:effectLst/>
              </a:rPr>
              <a:t>End</a:t>
            </a:r>
            <a:r>
              <a:rPr lang="en-US" sz="1200" i="0" dirty="0">
                <a:effectLst/>
              </a:rPr>
              <a:t> </a:t>
            </a:r>
            <a:r>
              <a:rPr lang="en-US" sz="1200" dirty="0">
                <a:solidFill>
                  <a:srgbClr val="404040"/>
                </a:solidFill>
                <a:latin typeface="Inter"/>
              </a:rPr>
              <a:t>r</a:t>
            </a:r>
            <a:r>
              <a:rPr lang="en-US" sz="1200" b="0" i="0" dirty="0">
                <a:solidFill>
                  <a:srgbClr val="404040"/>
                </a:solidFill>
                <a:effectLst/>
                <a:latin typeface="Inter"/>
              </a:rPr>
              <a:t>esolves the conflict and brings the story to a satisfying conclusion.</a:t>
            </a:r>
            <a:endParaRPr lang="en-US" sz="1200" i="0" dirty="0">
              <a:effectLst/>
            </a:endParaRPr>
          </a:p>
          <a:p>
            <a:pPr marL="0" indent="0">
              <a:spcAft>
                <a:spcPts val="800"/>
              </a:spcAft>
              <a:buFontTx/>
              <a:buNone/>
            </a:pPr>
            <a:endParaRPr lang="en-US" dirty="0">
              <a:solidFill>
                <a:srgbClr val="404040"/>
              </a:solidFill>
              <a:latin typeface="Inter"/>
            </a:endParaRPr>
          </a:p>
          <a:p>
            <a:pPr>
              <a:lnSpc>
                <a:spcPct val="90000"/>
              </a:lnSpc>
              <a:spcAft>
                <a:spcPts val="600"/>
              </a:spcAft>
            </a:pPr>
            <a:r>
              <a:rPr lang="en-US" dirty="0">
                <a:solidFill>
                  <a:srgbClr val="404040"/>
                </a:solidFill>
              </a:rPr>
              <a:t>The story elements work together:</a:t>
            </a:r>
          </a:p>
          <a:p>
            <a:pPr marL="285750" indent="-228600">
              <a:lnSpc>
                <a:spcPct val="90000"/>
              </a:lnSpc>
              <a:spcAft>
                <a:spcPts val="600"/>
              </a:spcAft>
              <a:buFont typeface="Arial,Sans-Serif"/>
              <a:buChar char="•"/>
            </a:pPr>
            <a:r>
              <a:rPr lang="en-US" b="1" dirty="0">
                <a:solidFill>
                  <a:srgbClr val="404040"/>
                </a:solidFill>
              </a:rPr>
              <a:t>Characters</a:t>
            </a:r>
            <a:r>
              <a:rPr lang="en-US" dirty="0">
                <a:solidFill>
                  <a:srgbClr val="404040"/>
                </a:solidFill>
              </a:rPr>
              <a:t> drive the plot through their actions and decisions.</a:t>
            </a:r>
          </a:p>
          <a:p>
            <a:pPr marL="285750" indent="-228600">
              <a:lnSpc>
                <a:spcPct val="90000"/>
              </a:lnSpc>
              <a:spcAft>
                <a:spcPts val="600"/>
              </a:spcAft>
              <a:buFont typeface="Arial,Sans-Serif"/>
              <a:buChar char="•"/>
            </a:pPr>
            <a:r>
              <a:rPr lang="en-US" dirty="0">
                <a:solidFill>
                  <a:srgbClr val="404040"/>
                </a:solidFill>
              </a:rPr>
              <a:t>The </a:t>
            </a:r>
            <a:r>
              <a:rPr lang="en-US" b="1" dirty="0">
                <a:solidFill>
                  <a:srgbClr val="404040"/>
                </a:solidFill>
              </a:rPr>
              <a:t>setting</a:t>
            </a:r>
            <a:r>
              <a:rPr lang="en-US" dirty="0">
                <a:solidFill>
                  <a:srgbClr val="404040"/>
                </a:solidFill>
              </a:rPr>
              <a:t> provides the backdrop and context for the story.</a:t>
            </a:r>
          </a:p>
          <a:p>
            <a:pPr marL="285750" indent="-228600">
              <a:lnSpc>
                <a:spcPct val="90000"/>
              </a:lnSpc>
              <a:spcAft>
                <a:spcPts val="600"/>
              </a:spcAft>
              <a:buFont typeface="Arial,Sans-Serif"/>
              <a:buChar char="•"/>
            </a:pPr>
            <a:r>
              <a:rPr lang="en-US" dirty="0">
                <a:solidFill>
                  <a:srgbClr val="404040"/>
                </a:solidFill>
              </a:rPr>
              <a:t>The </a:t>
            </a:r>
            <a:r>
              <a:rPr lang="en-US" b="1" dirty="0">
                <a:solidFill>
                  <a:srgbClr val="404040"/>
                </a:solidFill>
              </a:rPr>
              <a:t>Plot</a:t>
            </a:r>
            <a:r>
              <a:rPr lang="en-US" dirty="0">
                <a:solidFill>
                  <a:srgbClr val="404040"/>
                </a:solidFill>
              </a:rPr>
              <a:t> is the events that link the story together</a:t>
            </a:r>
          </a:p>
          <a:p>
            <a:pPr marL="285750" indent="-228600">
              <a:lnSpc>
                <a:spcPct val="90000"/>
              </a:lnSpc>
              <a:spcAft>
                <a:spcPts val="600"/>
              </a:spcAft>
              <a:buFont typeface="Arial,Sans-Serif"/>
              <a:buChar char="•"/>
            </a:pPr>
            <a:r>
              <a:rPr lang="en-US" b="1" dirty="0">
                <a:solidFill>
                  <a:srgbClr val="404040"/>
                </a:solidFill>
              </a:rPr>
              <a:t>Conflict</a:t>
            </a:r>
            <a:r>
              <a:rPr lang="en-US" dirty="0">
                <a:solidFill>
                  <a:srgbClr val="404040"/>
                </a:solidFill>
              </a:rPr>
              <a:t> creates tension and keeps the audience invested.</a:t>
            </a:r>
          </a:p>
          <a:p>
            <a:pPr marL="285750" indent="-228600">
              <a:lnSpc>
                <a:spcPct val="90000"/>
              </a:lnSpc>
              <a:spcAft>
                <a:spcPts val="600"/>
              </a:spcAft>
              <a:buFont typeface="Arial,Sans-Serif"/>
              <a:buChar char="•"/>
            </a:pPr>
            <a:r>
              <a:rPr lang="en-US" dirty="0">
                <a:solidFill>
                  <a:srgbClr val="404040"/>
                </a:solidFill>
              </a:rPr>
              <a:t>The </a:t>
            </a:r>
            <a:r>
              <a:rPr lang="en-US" b="1" dirty="0">
                <a:solidFill>
                  <a:srgbClr val="404040"/>
                </a:solidFill>
              </a:rPr>
              <a:t>resolution</a:t>
            </a:r>
            <a:r>
              <a:rPr lang="en-US" dirty="0">
                <a:solidFill>
                  <a:srgbClr val="404040"/>
                </a:solidFill>
              </a:rPr>
              <a:t> brings the story to a satisfying end, often reflecting the theme or message.</a:t>
            </a:r>
          </a:p>
          <a:p>
            <a:endParaRPr lang="en-AU" dirty="0">
              <a:solidFill>
                <a:srgbClr val="000000"/>
              </a:solidFill>
              <a:latin typeface="Aptos" panose="02110004020202020204"/>
            </a:endParaRPr>
          </a:p>
          <a:p>
            <a:r>
              <a:rPr lang="en-AU" dirty="0"/>
              <a:t>Storytellers can challenge these conventions and try something different, but the above is a traditional storytelling structure.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59363B-C5AA-4226-A657-A822A1589A1C}" type="slidenum">
              <a:rPr lang="en-US" smtClean="0"/>
              <a:t>9</a:t>
            </a:fld>
            <a:endParaRPr lang="en-US"/>
          </a:p>
        </p:txBody>
      </p:sp>
    </p:spTree>
    <p:extLst>
      <p:ext uri="{BB962C8B-B14F-4D97-AF65-F5344CB8AC3E}">
        <p14:creationId xmlns:p14="http://schemas.microsoft.com/office/powerpoint/2010/main" val="64372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FF5D-EE7B-F563-0971-26C4711F00F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4B6F323-E090-6B76-A12F-CFC67517F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A4F68C3-D080-EE9B-4FFD-8132AD1098F6}"/>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0E0343CF-B4D7-DF4A-F520-FDC38E156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146BB-D522-B396-42E0-CD99F39DF2E8}"/>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53673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799-4740-334F-E2E6-288B5CA6832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976D474-5B19-65EA-2DF6-752B5DD374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FD80CE1-2CDB-D351-7F8D-1A5BABEE48DF}"/>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FEDC37A5-B038-E199-8791-DD6468135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EACF-4C9C-C371-E6AF-08C009EF7EE5}"/>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482942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A96635-0ED2-E4D4-2323-A12A44F5D6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1065CE-9CF8-B8C3-BBD0-1392EBFD88A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28D44A-3596-CD7E-FEB7-C7836E4A7D5E}"/>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8392D2BD-E615-5AB9-F3A9-13087A621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EAAB04-5E42-B563-22F3-72FC1A39B81B}"/>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44827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7F2D6-1DA4-402B-B1AA-CF42E00FA4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C4B826FA-CA0E-4973-9769-DC48508A5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C69B1FA6-3EA0-4DA2-BE6D-DB61BF4EDE0C}"/>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8858BF41-B161-4A98-865E-BC1C8A83239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56445A5-309A-4641-A4D1-48DD15EB5BBC}"/>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688556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3441-FF03-4014-91B7-77D2937DA20F}"/>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06638B0A-A2F3-4E7D-ADDA-EE71F557B4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59EA10-7A5F-402F-8A51-58193E154538}"/>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E5CA5C47-2009-447D-80FD-60BE4EA4CB2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C7E151-D640-4585-B567-831AC22B79FD}"/>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422024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F5E4-C348-43D0-A50A-4C5D5DE88EB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F744D8D8-0412-4706-A3A4-BED4EA135F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C24A410-307B-41B1-94E0-59AB998A8ADA}"/>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35F13B88-4AB5-4C1D-BB1A-D082B59300F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A62621-1142-4631-B193-341136BFFC1F}"/>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129247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D5D8C-A2B9-4EAA-9620-0CA4CB1877AC}"/>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A9D6003D-529C-476E-858E-A49A7420F3A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9A7D9BD2-8614-4A39-A7C5-D140E71952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A0B8BA33-621A-408A-855C-ADF57FEBA1CF}"/>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6" name="Footer Placeholder 5">
            <a:extLst>
              <a:ext uri="{FF2B5EF4-FFF2-40B4-BE49-F238E27FC236}">
                <a16:creationId xmlns:a16="http://schemas.microsoft.com/office/drawing/2014/main" id="{BA7D2C55-0A99-40C3-98B7-30FC61A48A4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EF63EED-4496-482D-953B-6C00C1F46232}"/>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64923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5133-FD73-44E7-BF1F-521D4D5B8B31}"/>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9A7FC87-46E6-464D-B41E-9C3407496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B897EF-14E8-4884-B664-B6C850EF48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922A0A-B321-45AC-9707-2C3A0A5E7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39DEBFE-7C45-4D78-B441-9C17C435F2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32678CEA-9861-4D4A-85E5-0601A37DBF4D}"/>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8" name="Footer Placeholder 7">
            <a:extLst>
              <a:ext uri="{FF2B5EF4-FFF2-40B4-BE49-F238E27FC236}">
                <a16:creationId xmlns:a16="http://schemas.microsoft.com/office/drawing/2014/main" id="{57BA4322-DA40-41BB-AD3C-9C098C0708F4}"/>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DDC60B1-47B6-45CB-BF49-DD5714FDE43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344532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56C6-CDC9-4A90-8DAE-21418EB1B31D}"/>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CA1FA47-E210-48A8-8FF8-9CAFC2CBE26D}"/>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4" name="Footer Placeholder 3">
            <a:extLst>
              <a:ext uri="{FF2B5EF4-FFF2-40B4-BE49-F238E27FC236}">
                <a16:creationId xmlns:a16="http://schemas.microsoft.com/office/drawing/2014/main" id="{704E99E5-A935-456A-909B-A10A438C64C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1E8AAB8-25F8-4C6C-8C89-AA1D9A5331B6}"/>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1845112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3C4EDD-DB3B-45A2-B04B-BE7A4896917E}"/>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3" name="Footer Placeholder 2">
            <a:extLst>
              <a:ext uri="{FF2B5EF4-FFF2-40B4-BE49-F238E27FC236}">
                <a16:creationId xmlns:a16="http://schemas.microsoft.com/office/drawing/2014/main" id="{79986E5A-EDE5-4709-832C-A8AF0E6D6DB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683B49C-BD73-4EC4-BA51-C166FBDF5A86}"/>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68882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C4BD-ADA7-434B-8933-08CA58A77E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CE9727F1-94F5-419C-9EC2-40C859CB65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0E7F9391-08BD-49C2-BFAC-92D80DF73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FF67115-22FE-4F93-883F-4D3AC6108144}"/>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6" name="Footer Placeholder 5">
            <a:extLst>
              <a:ext uri="{FF2B5EF4-FFF2-40B4-BE49-F238E27FC236}">
                <a16:creationId xmlns:a16="http://schemas.microsoft.com/office/drawing/2014/main" id="{30DD0D85-6D7B-4C96-AF53-C458BFC35D5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59EE64F-7A0C-4140-881D-4E82732B8DB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257336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63AD-2C9D-0BE7-D0A7-5866562203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B0A91E3-6344-B8EC-4D9F-AE667CA2DC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39D73D-D106-4B1B-C231-F14D4037CE1E}"/>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D0623652-D76E-6ED3-0F68-F4C662C9B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B1CA-7861-238E-D381-12262B2D9D31}"/>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191199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A9E9F-19B1-43F3-8F87-6D2BEA44DD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CE019708-CB76-47E2-95AB-B3FF6686C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a:extLst>
              <a:ext uri="{FF2B5EF4-FFF2-40B4-BE49-F238E27FC236}">
                <a16:creationId xmlns:a16="http://schemas.microsoft.com/office/drawing/2014/main" id="{4B1B3721-6D34-46D0-9FD5-D97BA623A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CB710-B892-4A23-ADC3-EB746391EB49}"/>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6" name="Footer Placeholder 5">
            <a:extLst>
              <a:ext uri="{FF2B5EF4-FFF2-40B4-BE49-F238E27FC236}">
                <a16:creationId xmlns:a16="http://schemas.microsoft.com/office/drawing/2014/main" id="{55A4720A-9A78-458A-98BD-1B1111B1A5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D7FAA0C-2731-4A39-9ED5-C87F729B6121}"/>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330001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5ADF-C490-4915-82E0-999EB771C996}"/>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A6ECE4C6-32D4-417C-BC0C-B4C142AAF2F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5A5C68A-8EFD-432A-9495-D8720EE334ED}"/>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3F571B72-DB9A-4ABF-B22C-DAA12A6C40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890C05-8C74-4FCC-8F02-7FD7C8D14E30}"/>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4219793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D4B560-FBE5-4A3A-8E72-9689F1533E4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0DB888-CA94-44B4-8C4F-EDB5ACE1A7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1292F69-E28C-4FA1-81C6-CE561FB7D760}"/>
              </a:ext>
            </a:extLst>
          </p:cNvPr>
          <p:cNvSpPr>
            <a:spLocks noGrp="1"/>
          </p:cNvSpPr>
          <p:nvPr>
            <p:ph type="dt" sz="half" idx="10"/>
          </p:nvPr>
        </p:nvSpPr>
        <p:spPr/>
        <p:txBody>
          <a:body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1336FDCF-C99B-4AC6-8B36-1F9FDDFA71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C48D9CC-DF1A-401D-AED0-35C113CD21EC}"/>
              </a:ext>
            </a:extLst>
          </p:cNvPr>
          <p:cNvSpPr>
            <a:spLocks noGrp="1"/>
          </p:cNvSpPr>
          <p:nvPr>
            <p:ph type="sldNum" sz="quarter" idx="12"/>
          </p:nvPr>
        </p:nvSpPr>
        <p:spPr/>
        <p:txBody>
          <a:bodyPr/>
          <a:lstStyle/>
          <a:p>
            <a:fld id="{3DC98859-35F1-4C8E-AB2C-96702E6B7076}" type="slidenum">
              <a:rPr lang="en-AU" smtClean="0"/>
              <a:t>‹#›</a:t>
            </a:fld>
            <a:endParaRPr lang="en-AU"/>
          </a:p>
        </p:txBody>
      </p:sp>
    </p:spTree>
    <p:extLst>
      <p:ext uri="{BB962C8B-B14F-4D97-AF65-F5344CB8AC3E}">
        <p14:creationId xmlns:p14="http://schemas.microsoft.com/office/powerpoint/2010/main" val="386972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2BC5-9715-C6ED-D255-71D58C777F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1E5384-9ECA-D5B6-4DE7-98B09275FD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D6D9DD-F1CA-EFC5-B4B7-3924BAD64E47}"/>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0F8C972E-D8C7-A493-3170-2D9D7B97D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48C31-2126-22E3-C267-13BDAF93E691}"/>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384109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4482-5AD4-2DAA-32C9-4A8FC80E024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D3CD3B5-9BE8-F413-C052-AA9CF7D352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EEBE2B-9C06-1A3D-403B-265B3A54DBA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6DE2C9-488C-BF57-86EC-EF0FAD017FDA}"/>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6" name="Footer Placeholder 5">
            <a:extLst>
              <a:ext uri="{FF2B5EF4-FFF2-40B4-BE49-F238E27FC236}">
                <a16:creationId xmlns:a16="http://schemas.microsoft.com/office/drawing/2014/main" id="{A6538F35-9938-CB7A-F43A-DEF5CC9F1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A6E49E-4F1A-9A14-6595-0CE3CE86122C}"/>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219145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8B05-B8FD-72A3-7C7C-1B05EA5E90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4ED9277-8610-050B-D9C4-A8D305415B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118C11-7163-E300-4405-2A5BEEE5B8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5F8A3E-0D3E-BE11-276C-E2642DFDB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8FA2160-4AB9-F992-9424-4C8273BF6B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824C9E0-53CD-BA60-8C8C-90359309CF55}"/>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8" name="Footer Placeholder 7">
            <a:extLst>
              <a:ext uri="{FF2B5EF4-FFF2-40B4-BE49-F238E27FC236}">
                <a16:creationId xmlns:a16="http://schemas.microsoft.com/office/drawing/2014/main" id="{73419428-3805-76E9-5B8E-B83675A5AB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A1EB2A-4D47-F330-7F10-BA7D0D8CF717}"/>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96055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4BF48-1CFD-302C-7DC0-A871E228CE7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18DA11B-B4C1-4807-14C1-4C52E862C35A}"/>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4" name="Footer Placeholder 3">
            <a:extLst>
              <a:ext uri="{FF2B5EF4-FFF2-40B4-BE49-F238E27FC236}">
                <a16:creationId xmlns:a16="http://schemas.microsoft.com/office/drawing/2014/main" id="{5B1F1828-ED3C-E3F5-2936-7F29B3406E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337598-86E6-C382-2BE1-7EA4206BB8F9}"/>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02127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9AA21E-1F4B-EB18-55ED-F4F9EEB7ABBF}"/>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3" name="Footer Placeholder 2">
            <a:extLst>
              <a:ext uri="{FF2B5EF4-FFF2-40B4-BE49-F238E27FC236}">
                <a16:creationId xmlns:a16="http://schemas.microsoft.com/office/drawing/2014/main" id="{BF8405D4-1EC9-A290-901F-2B64C38D55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CE257B-2401-621E-4940-FB3E085F2804}"/>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299655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2C73-7D8C-2FA4-0BA7-830463A0130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90395DC-5CFF-2742-C07A-D7D4170D1D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CEA8F0C-9FF2-444D-C02C-861DE1CB1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5776AA-FE02-CC72-BBE6-0A32CD2F7DD9}"/>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6" name="Footer Placeholder 5">
            <a:extLst>
              <a:ext uri="{FF2B5EF4-FFF2-40B4-BE49-F238E27FC236}">
                <a16:creationId xmlns:a16="http://schemas.microsoft.com/office/drawing/2014/main" id="{8406BEFE-300D-DEF6-4E2B-DA9AB87A35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EDCD20-A9A7-D089-7096-319F670E6663}"/>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1258185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C96CB-B862-7E2B-D23B-B21F612F80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6B46CF-3EE3-104B-614A-F289C5DE8F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FFC8B-EB99-77FC-C4EC-1A46EAA37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3F0A647-0937-337A-B8CC-DD297FD132D1}"/>
              </a:ext>
            </a:extLst>
          </p:cNvPr>
          <p:cNvSpPr>
            <a:spLocks noGrp="1"/>
          </p:cNvSpPr>
          <p:nvPr>
            <p:ph type="dt" sz="half" idx="10"/>
          </p:nvPr>
        </p:nvSpPr>
        <p:spPr/>
        <p:txBody>
          <a:bodyPr/>
          <a:lstStyle/>
          <a:p>
            <a:fld id="{FCFF920D-CC57-499A-A486-BF30DCFA5461}" type="datetimeFigureOut">
              <a:rPr lang="en-US" smtClean="0"/>
              <a:t>3/19/2025</a:t>
            </a:fld>
            <a:endParaRPr lang="en-US"/>
          </a:p>
        </p:txBody>
      </p:sp>
      <p:sp>
        <p:nvSpPr>
          <p:cNvPr id="6" name="Footer Placeholder 5">
            <a:extLst>
              <a:ext uri="{FF2B5EF4-FFF2-40B4-BE49-F238E27FC236}">
                <a16:creationId xmlns:a16="http://schemas.microsoft.com/office/drawing/2014/main" id="{C26E8B05-39FC-AB51-1AA7-B4EEB83CDD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66437-7D4F-F802-2CF4-AB0E308D90D9}"/>
              </a:ext>
            </a:extLst>
          </p:cNvPr>
          <p:cNvSpPr>
            <a:spLocks noGrp="1"/>
          </p:cNvSpPr>
          <p:nvPr>
            <p:ph type="sldNum" sz="quarter" idx="12"/>
          </p:nvPr>
        </p:nvSpPr>
        <p:spPr/>
        <p:txBody>
          <a:bodyPr/>
          <a:lstStyle/>
          <a:p>
            <a:fld id="{205AE47B-DE0A-489E-A911-24AADA7DDBB3}" type="slidenum">
              <a:rPr lang="en-US" smtClean="0"/>
              <a:t>‹#›</a:t>
            </a:fld>
            <a:endParaRPr lang="en-US"/>
          </a:p>
        </p:txBody>
      </p:sp>
    </p:spTree>
    <p:extLst>
      <p:ext uri="{BB962C8B-B14F-4D97-AF65-F5344CB8AC3E}">
        <p14:creationId xmlns:p14="http://schemas.microsoft.com/office/powerpoint/2010/main" val="390513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844D5-F809-47B4-360D-78C95E35C2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A9036A-4211-D775-590F-36D02367E5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A84908-FB34-4BAA-449C-8EC5403C3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FF920D-CC57-499A-A486-BF30DCFA5461}" type="datetimeFigureOut">
              <a:rPr lang="en-US" smtClean="0"/>
              <a:t>3/19/2025</a:t>
            </a:fld>
            <a:endParaRPr lang="en-US"/>
          </a:p>
        </p:txBody>
      </p:sp>
      <p:sp>
        <p:nvSpPr>
          <p:cNvPr id="5" name="Footer Placeholder 4">
            <a:extLst>
              <a:ext uri="{FF2B5EF4-FFF2-40B4-BE49-F238E27FC236}">
                <a16:creationId xmlns:a16="http://schemas.microsoft.com/office/drawing/2014/main" id="{12725FB6-2C84-F461-6FE1-EE21EBEBC1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1A88C7-988D-160A-0700-D02DF13189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5AE47B-DE0A-489E-A911-24AADA7DDBB3}" type="slidenum">
              <a:rPr lang="en-US" smtClean="0"/>
              <a:t>‹#›</a:t>
            </a:fld>
            <a:endParaRPr lang="en-US"/>
          </a:p>
        </p:txBody>
      </p:sp>
    </p:spTree>
    <p:extLst>
      <p:ext uri="{BB962C8B-B14F-4D97-AF65-F5344CB8AC3E}">
        <p14:creationId xmlns:p14="http://schemas.microsoft.com/office/powerpoint/2010/main" val="1387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555A53-AC1C-4D57-9006-9C87D3D3F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BEF78DD9-239B-4EDB-B886-C91178D15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D03D38-B3B3-484B-8F62-BC6C4B7B8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A29FF-179A-4183-BFFB-0801F7D7E699}" type="datetimeFigureOut">
              <a:rPr lang="en-AU" smtClean="0"/>
              <a:t>19/03/2025</a:t>
            </a:fld>
            <a:endParaRPr lang="en-AU"/>
          </a:p>
        </p:txBody>
      </p:sp>
      <p:sp>
        <p:nvSpPr>
          <p:cNvPr id="5" name="Footer Placeholder 4">
            <a:extLst>
              <a:ext uri="{FF2B5EF4-FFF2-40B4-BE49-F238E27FC236}">
                <a16:creationId xmlns:a16="http://schemas.microsoft.com/office/drawing/2014/main" id="{6D393C4B-889D-45A9-AD85-F635E310E3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61AD544-4C15-4B6F-A0DE-CDCBC910F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98859-35F1-4C8E-AB2C-96702E6B7076}" type="slidenum">
              <a:rPr lang="en-AU" smtClean="0"/>
              <a:t>‹#›</a:t>
            </a:fld>
            <a:endParaRPr lang="en-AU"/>
          </a:p>
        </p:txBody>
      </p:sp>
    </p:spTree>
    <p:extLst>
      <p:ext uri="{BB962C8B-B14F-4D97-AF65-F5344CB8AC3E}">
        <p14:creationId xmlns:p14="http://schemas.microsoft.com/office/powerpoint/2010/main" val="64405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hyperlink" Target="https://www.copyright.org.au/"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collections.slq.qld.gov.au/viewer/IE1395302"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hyperlink" Target="https://www.copyright.org.a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hyperlink" Target="https://procreate.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bookcreator.com/"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play.google.com/book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lq.qld.gov.au/get-involved/awards-and-fellowships/indigenous-writing-fellowships-and-editing-internships/blackwrite-writing-fellowships" TargetMode="External"/><Relationship Id="rId7" Type="http://schemas.openxmlformats.org/officeDocument/2006/relationships/hyperlink" Target="https://magabala.com.au/pages/awards-scholarships"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hyperlink" Target="https://magabala.com.au/pages/publishing" TargetMode="External"/><Relationship Id="rId5" Type="http://schemas.openxmlformats.org/officeDocument/2006/relationships/hyperlink" Target="https://www.slq.qld.gov.au/get-involved/awards-and-fellowships/young-writers-award" TargetMode="External"/><Relationship Id="rId4" Type="http://schemas.openxmlformats.org/officeDocument/2006/relationships/hyperlink" Target="https://www.slq.qld.gov.au/get-involved/awards-and-fellowships/queensland-literary-awards/david-unaipon-award-emerg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www.surveymonkey.com/r/Digitalandyou" TargetMode="External"/><Relationship Id="rId4" Type="http://schemas.openxmlformats.org/officeDocument/2006/relationships/hyperlink" Target="mailto:Daniel.guest@slq.qld.gov.a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beconnected.esafety.gov.au/online-safety-presentations#personal-informatio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bitwarden.com/password-generato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flickr.com/photos/mikotolino/3369254663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D898B8EB-E53C-4E72-9817-B4BFCAD73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72" name="Freeform: Shape 2071">
            <a:extLst>
              <a:ext uri="{FF2B5EF4-FFF2-40B4-BE49-F238E27FC236}">
                <a16:creationId xmlns:a16="http://schemas.microsoft.com/office/drawing/2014/main" id="{4E130362-2F35-4AB7-9EA5-DBC0F771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4" name="Freeform: Shape 2073">
            <a:extLst>
              <a:ext uri="{FF2B5EF4-FFF2-40B4-BE49-F238E27FC236}">
                <a16:creationId xmlns:a16="http://schemas.microsoft.com/office/drawing/2014/main" id="{56BE988C-7A5B-41EC-A46C-AEA93D8D3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A6F76F-90D7-9B79-3939-25F2F7AA3FAC}"/>
              </a:ext>
            </a:extLst>
          </p:cNvPr>
          <p:cNvSpPr>
            <a:spLocks noGrp="1"/>
          </p:cNvSpPr>
          <p:nvPr>
            <p:ph type="ctrTitle"/>
          </p:nvPr>
        </p:nvSpPr>
        <p:spPr>
          <a:xfrm>
            <a:off x="475488" y="1124712"/>
            <a:ext cx="4023360" cy="3200400"/>
          </a:xfrm>
        </p:spPr>
        <p:txBody>
          <a:bodyPr>
            <a:normAutofit/>
          </a:bodyPr>
          <a:lstStyle/>
          <a:p>
            <a:pPr algn="l"/>
            <a:r>
              <a:rPr lang="en-US" sz="4800" dirty="0"/>
              <a:t>Digital Story Telling</a:t>
            </a:r>
            <a:endParaRPr lang="en-US" dirty="0"/>
          </a:p>
        </p:txBody>
      </p:sp>
      <p:sp>
        <p:nvSpPr>
          <p:cNvPr id="2076" name="Rectangle 2075">
            <a:extLst>
              <a:ext uri="{FF2B5EF4-FFF2-40B4-BE49-F238E27FC236}">
                <a16:creationId xmlns:a16="http://schemas.microsoft.com/office/drawing/2014/main" id="{E3CB1EC0-40A9-4D5E-B7E2-6E3423CE2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black arrow pointing at something&#10;&#10;Description automatically generated">
            <a:extLst>
              <a:ext uri="{FF2B5EF4-FFF2-40B4-BE49-F238E27FC236}">
                <a16:creationId xmlns:a16="http://schemas.microsoft.com/office/drawing/2014/main" id="{4F0269E2-C185-3C45-63DD-D94DE81FF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88" y="625682"/>
            <a:ext cx="2670048" cy="2670048"/>
          </a:xfrm>
          <a:prstGeom prst="rect">
            <a:avLst/>
          </a:prstGeom>
        </p:spPr>
      </p:pic>
      <p:pic>
        <p:nvPicPr>
          <p:cNvPr id="11" name="Picture 10" descr="A yellow smiley face with black background&#10;&#10;Description automatically generated">
            <a:extLst>
              <a:ext uri="{FF2B5EF4-FFF2-40B4-BE49-F238E27FC236}">
                <a16:creationId xmlns:a16="http://schemas.microsoft.com/office/drawing/2014/main" id="{0CC4CFC4-C909-07F1-E09A-1C953720D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8552" y="625682"/>
            <a:ext cx="2670048" cy="2670048"/>
          </a:xfrm>
          <a:prstGeom prst="rect">
            <a:avLst/>
          </a:prstGeom>
        </p:spPr>
      </p:pic>
      <p:sp>
        <p:nvSpPr>
          <p:cNvPr id="2078" name="Rectangle 2077">
            <a:extLst>
              <a:ext uri="{FF2B5EF4-FFF2-40B4-BE49-F238E27FC236}">
                <a16:creationId xmlns:a16="http://schemas.microsoft.com/office/drawing/2014/main" id="{DCBE52EF-2889-423F-947C-0E44A760D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A black text on an orange background&#10;&#10;Description automatically generated">
            <a:extLst>
              <a:ext uri="{FF2B5EF4-FFF2-40B4-BE49-F238E27FC236}">
                <a16:creationId xmlns:a16="http://schemas.microsoft.com/office/drawing/2014/main" id="{3A0F1E32-A8F9-42BC-4097-C01DE3F3E30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73624" y="3966440"/>
            <a:ext cx="3236976" cy="1513286"/>
          </a:xfrm>
          <a:prstGeom prst="rect">
            <a:avLst/>
          </a:prstGeom>
          <a:solidFill>
            <a:srgbClr val="F15A29"/>
          </a:solidFill>
        </p:spPr>
      </p:pic>
      <p:pic>
        <p:nvPicPr>
          <p:cNvPr id="3" name="Picture 2">
            <a:extLst>
              <a:ext uri="{FF2B5EF4-FFF2-40B4-BE49-F238E27FC236}">
                <a16:creationId xmlns:a16="http://schemas.microsoft.com/office/drawing/2014/main" id="{C6EFCFA3-985D-901F-61E7-54A399F2FAC5}"/>
              </a:ext>
            </a:extLst>
          </p:cNvPr>
          <p:cNvPicPr>
            <a:picLocks noChangeAspect="1"/>
          </p:cNvPicPr>
          <p:nvPr/>
        </p:nvPicPr>
        <p:blipFill>
          <a:blip r:embed="rId6"/>
          <a:stretch>
            <a:fillRect/>
          </a:stretch>
        </p:blipFill>
        <p:spPr>
          <a:xfrm>
            <a:off x="9385393" y="3966440"/>
            <a:ext cx="2440784" cy="1513286"/>
          </a:xfrm>
          <a:prstGeom prst="rect">
            <a:avLst/>
          </a:prstGeom>
        </p:spPr>
      </p:pic>
      <p:sp>
        <p:nvSpPr>
          <p:cNvPr id="5" name="TextBox 4">
            <a:extLst>
              <a:ext uri="{FF2B5EF4-FFF2-40B4-BE49-F238E27FC236}">
                <a16:creationId xmlns:a16="http://schemas.microsoft.com/office/drawing/2014/main" id="{BA5A5406-5D6C-264F-584A-CD8364D1E765}"/>
              </a:ext>
            </a:extLst>
          </p:cNvPr>
          <p:cNvSpPr txBox="1"/>
          <p:nvPr/>
        </p:nvSpPr>
        <p:spPr>
          <a:xfrm>
            <a:off x="10321871" y="6232318"/>
            <a:ext cx="1504306" cy="369332"/>
          </a:xfrm>
          <a:prstGeom prst="rect">
            <a:avLst/>
          </a:prstGeom>
          <a:noFill/>
        </p:spPr>
        <p:txBody>
          <a:bodyPr wrap="square" rtlCol="0">
            <a:spAutoFit/>
          </a:bodyPr>
          <a:lstStyle/>
          <a:p>
            <a:r>
              <a:rPr lang="en-US" dirty="0"/>
              <a:t>Feb 2025</a:t>
            </a:r>
          </a:p>
        </p:txBody>
      </p:sp>
    </p:spTree>
    <p:extLst>
      <p:ext uri="{BB962C8B-B14F-4D97-AF65-F5344CB8AC3E}">
        <p14:creationId xmlns:p14="http://schemas.microsoft.com/office/powerpoint/2010/main" val="1557816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F4C021-8CB8-1C9A-4AE2-88B8E978E3F7}"/>
              </a:ext>
            </a:extLst>
          </p:cNvPr>
          <p:cNvSpPr>
            <a:spLocks noGrp="1"/>
          </p:cNvSpPr>
          <p:nvPr>
            <p:ph type="title"/>
          </p:nvPr>
        </p:nvSpPr>
        <p:spPr/>
        <p:txBody>
          <a:bodyPr/>
          <a:lstStyle/>
          <a:p>
            <a:r>
              <a:rPr lang="en-US" dirty="0"/>
              <a:t>Story format</a:t>
            </a:r>
          </a:p>
        </p:txBody>
      </p:sp>
      <p:sp>
        <p:nvSpPr>
          <p:cNvPr id="4" name="Content Placeholder 3">
            <a:extLst>
              <a:ext uri="{FF2B5EF4-FFF2-40B4-BE49-F238E27FC236}">
                <a16:creationId xmlns:a16="http://schemas.microsoft.com/office/drawing/2014/main" id="{4DA897F4-A727-98C3-D27F-FAEF212D1B55}"/>
              </a:ext>
            </a:extLst>
          </p:cNvPr>
          <p:cNvSpPr>
            <a:spLocks noGrp="1"/>
          </p:cNvSpPr>
          <p:nvPr>
            <p:ph idx="1"/>
          </p:nvPr>
        </p:nvSpPr>
        <p:spPr>
          <a:xfrm>
            <a:off x="838200" y="1484026"/>
            <a:ext cx="10515600" cy="5008849"/>
          </a:xfrm>
        </p:spPr>
        <p:txBody>
          <a:bodyPr>
            <a:normAutofit/>
          </a:bodyPr>
          <a:lstStyle/>
          <a:p>
            <a:endParaRPr lang="en-US" dirty="0"/>
          </a:p>
          <a:p>
            <a:pPr marL="0" indent="0">
              <a:buNone/>
            </a:pPr>
            <a:r>
              <a:rPr lang="en-US" b="1" dirty="0"/>
              <a:t>What is the best way to tell your story?</a:t>
            </a:r>
          </a:p>
          <a:p>
            <a:pPr>
              <a:buFontTx/>
              <a:buChar char="-"/>
            </a:pPr>
            <a:r>
              <a:rPr lang="en-US" dirty="0"/>
              <a:t>novel, </a:t>
            </a:r>
          </a:p>
          <a:p>
            <a:pPr>
              <a:buFontTx/>
              <a:buChar char="-"/>
            </a:pPr>
            <a:r>
              <a:rPr lang="en-US" dirty="0"/>
              <a:t>graphic novel/comic, </a:t>
            </a:r>
          </a:p>
          <a:p>
            <a:pPr>
              <a:buFontTx/>
              <a:buChar char="-"/>
            </a:pPr>
            <a:r>
              <a:rPr lang="en-US" dirty="0"/>
              <a:t>picture book, </a:t>
            </a:r>
          </a:p>
          <a:p>
            <a:pPr>
              <a:buFontTx/>
              <a:buChar char="-"/>
            </a:pPr>
            <a:r>
              <a:rPr lang="en-US" dirty="0"/>
              <a:t>wordless picture book etc.</a:t>
            </a:r>
          </a:p>
          <a:p>
            <a:pPr marL="0" indent="0">
              <a:buNone/>
            </a:pPr>
            <a:endParaRPr lang="en-US" dirty="0"/>
          </a:p>
          <a:p>
            <a:pPr marL="0" indent="0">
              <a:buNone/>
            </a:pPr>
            <a:r>
              <a:rPr lang="en-US" dirty="0"/>
              <a:t>The Book Creator app supports all these formats.  </a:t>
            </a:r>
          </a:p>
          <a:p>
            <a:r>
              <a:rPr lang="en-US" dirty="0"/>
              <a:t>Also consider your own strengths and style as an artist and the most suitable style for your audience </a:t>
            </a:r>
          </a:p>
          <a:p>
            <a:pPr marL="457200" lvl="1" indent="0">
              <a:buNone/>
            </a:pPr>
            <a:endParaRPr lang="en-US" dirty="0"/>
          </a:p>
        </p:txBody>
      </p:sp>
    </p:spTree>
    <p:extLst>
      <p:ext uri="{BB962C8B-B14F-4D97-AF65-F5344CB8AC3E}">
        <p14:creationId xmlns:p14="http://schemas.microsoft.com/office/powerpoint/2010/main" val="214907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A0309FA-1232-7055-2C81-0D5C5DFDB6FF}"/>
              </a:ext>
            </a:extLst>
          </p:cNvPr>
          <p:cNvPicPr>
            <a:picLocks noGrp="1" noChangeAspect="1"/>
          </p:cNvPicPr>
          <p:nvPr>
            <p:ph idx="1"/>
          </p:nvPr>
        </p:nvPicPr>
        <p:blipFill>
          <a:blip r:embed="rId3"/>
          <a:srcRect t="168" b="14605"/>
          <a:stretch/>
        </p:blipFill>
        <p:spPr>
          <a:xfrm>
            <a:off x="20" y="10"/>
            <a:ext cx="12191980" cy="6857990"/>
          </a:xfrm>
          <a:prstGeom prst="rect">
            <a:avLst/>
          </a:prstGeom>
        </p:spPr>
      </p:pic>
      <p:sp>
        <p:nvSpPr>
          <p:cNvPr id="6" name="TextBox 5">
            <a:extLst>
              <a:ext uri="{FF2B5EF4-FFF2-40B4-BE49-F238E27FC236}">
                <a16:creationId xmlns:a16="http://schemas.microsoft.com/office/drawing/2014/main" id="{E48C16E0-0CA7-F49E-28FA-D3802DD8B6BC}"/>
              </a:ext>
            </a:extLst>
          </p:cNvPr>
          <p:cNvSpPr txBox="1"/>
          <p:nvPr/>
        </p:nvSpPr>
        <p:spPr>
          <a:xfrm>
            <a:off x="217800" y="1"/>
            <a:ext cx="7457164" cy="344774"/>
          </a:xfrm>
          <a:prstGeom prst="rect">
            <a:avLst/>
          </a:prstGeom>
          <a:solidFill>
            <a:schemeClr val="bg1">
              <a:alpha val="90000"/>
            </a:schemeClr>
          </a:solidFill>
          <a:ln w="127000" cap="sq" cmpd="thinThick">
            <a:solidFill>
              <a:schemeClr val="bg1"/>
            </a:solidFill>
          </a:ln>
        </p:spPr>
        <p:txBody>
          <a:bodyPr vert="horz" wrap="square" lIns="91440" tIns="45720" rIns="91440" bIns="45720" rtlCol="0" anchor="ctr">
            <a:normAutofit fontScale="85000" lnSpcReduction="10000"/>
          </a:bodyPr>
          <a:lstStyle/>
          <a:p>
            <a:pPr>
              <a:lnSpc>
                <a:spcPct val="90000"/>
              </a:lnSpc>
              <a:spcBef>
                <a:spcPct val="0"/>
              </a:spcBef>
              <a:spcAft>
                <a:spcPts val="600"/>
              </a:spcAft>
            </a:pPr>
            <a:r>
              <a:rPr lang="en-US" sz="2400" dirty="0">
                <a:solidFill>
                  <a:schemeClr val="tx1">
                    <a:lumMod val="75000"/>
                    <a:lumOff val="25000"/>
                  </a:schemeClr>
                </a:solidFill>
                <a:latin typeface="+mj-lt"/>
                <a:ea typeface="+mj-ea"/>
                <a:cs typeface="+mj-cs"/>
              </a:rPr>
              <a:t>Lawson, </a:t>
            </a:r>
            <a:r>
              <a:rPr lang="en-US" sz="2400" dirty="0" err="1">
                <a:solidFill>
                  <a:schemeClr val="tx1">
                    <a:lumMod val="75000"/>
                    <a:lumOff val="25000"/>
                  </a:schemeClr>
                </a:solidFill>
                <a:latin typeface="+mj-lt"/>
                <a:ea typeface="+mj-ea"/>
                <a:cs typeface="+mj-cs"/>
              </a:rPr>
              <a:t>JonArno</a:t>
            </a:r>
            <a:r>
              <a:rPr lang="en-US" sz="2400" dirty="0">
                <a:solidFill>
                  <a:schemeClr val="tx1">
                    <a:lumMod val="75000"/>
                    <a:lumOff val="25000"/>
                  </a:schemeClr>
                </a:solidFill>
                <a:latin typeface="+mj-lt"/>
                <a:ea typeface="+mj-ea"/>
                <a:cs typeface="+mj-cs"/>
              </a:rPr>
              <a:t>. “A day for sandcastles”, 2022</a:t>
            </a:r>
          </a:p>
        </p:txBody>
      </p:sp>
    </p:spTree>
    <p:extLst>
      <p:ext uri="{BB962C8B-B14F-4D97-AF65-F5344CB8AC3E}">
        <p14:creationId xmlns:p14="http://schemas.microsoft.com/office/powerpoint/2010/main" val="3833653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A33202-F5E2-7ECF-17AC-E4244C88F889}"/>
              </a:ext>
            </a:extLst>
          </p:cNvPr>
          <p:cNvSpPr>
            <a:spLocks noGrp="1"/>
          </p:cNvSpPr>
          <p:nvPr>
            <p:ph type="title"/>
          </p:nvPr>
        </p:nvSpPr>
        <p:spPr>
          <a:xfrm>
            <a:off x="686834" y="1153572"/>
            <a:ext cx="3200400" cy="4461163"/>
          </a:xfrm>
        </p:spPr>
        <p:txBody>
          <a:bodyPr>
            <a:normAutofit/>
          </a:bodyPr>
          <a:lstStyle/>
          <a:p>
            <a:r>
              <a:rPr lang="en-AU">
                <a:solidFill>
                  <a:srgbClr val="FFFFFF"/>
                </a:solidFill>
                <a:latin typeface="Segoe UI"/>
                <a:cs typeface="Segoe UI"/>
              </a:rPr>
              <a:t>Exercise</a:t>
            </a: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CDD67C-64DF-7979-C3B7-187C09CAB2B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spcBef>
                <a:spcPts val="0"/>
              </a:spcBef>
              <a:spcAft>
                <a:spcPts val="600"/>
              </a:spcAft>
              <a:buNone/>
            </a:pPr>
            <a:r>
              <a:rPr lang="en-US"/>
              <a:t>Sketch a 3-point outline (intro, conflict, resolution). </a:t>
            </a:r>
            <a:endParaRPr lang="en-US" dirty="0"/>
          </a:p>
          <a:p>
            <a:pPr marL="0" indent="0">
              <a:spcBef>
                <a:spcPts val="0"/>
              </a:spcBef>
              <a:spcAft>
                <a:spcPts val="600"/>
              </a:spcAft>
              <a:buNone/>
            </a:pPr>
            <a:endParaRPr lang="en-US" b="1"/>
          </a:p>
          <a:p>
            <a:pPr marL="0" indent="0">
              <a:spcBef>
                <a:spcPts val="0"/>
              </a:spcBef>
              <a:spcAft>
                <a:spcPts val="600"/>
              </a:spcAft>
              <a:buNone/>
            </a:pPr>
            <a:r>
              <a:rPr lang="en-US" b="1"/>
              <a:t>Discussion:</a:t>
            </a:r>
            <a:r>
              <a:rPr lang="en-US"/>
              <a:t> Share ideas and provide feedback. </a:t>
            </a:r>
          </a:p>
          <a:p>
            <a:pPr marL="0" indent="0">
              <a:spcBef>
                <a:spcPts val="0"/>
              </a:spcBef>
              <a:spcAft>
                <a:spcPts val="600"/>
              </a:spcAft>
              <a:buNone/>
            </a:pPr>
            <a:r>
              <a:rPr lang="en-US" b="1"/>
              <a:t>Questions:</a:t>
            </a:r>
            <a:r>
              <a:rPr lang="en-US"/>
              <a:t> </a:t>
            </a:r>
          </a:p>
          <a:p>
            <a:pPr lvl="1">
              <a:spcBef>
                <a:spcPts val="0"/>
              </a:spcBef>
              <a:spcAft>
                <a:spcPts val="600"/>
              </a:spcAft>
              <a:buFont typeface="Arial,Sans-Serif" panose="020B0604020202020204" pitchFamily="34" charset="0"/>
            </a:pPr>
            <a:r>
              <a:rPr lang="en-US" dirty="0"/>
              <a:t>Who is the main character? </a:t>
            </a:r>
          </a:p>
          <a:p>
            <a:pPr lvl="1">
              <a:spcBef>
                <a:spcPts val="0"/>
              </a:spcBef>
              <a:spcAft>
                <a:spcPts val="600"/>
              </a:spcAft>
              <a:buFont typeface="Arial,Sans-Serif" panose="020B0604020202020204" pitchFamily="34" charset="0"/>
            </a:pPr>
            <a:r>
              <a:rPr lang="en-US" dirty="0"/>
              <a:t>What problem do they face? </a:t>
            </a:r>
          </a:p>
          <a:p>
            <a:pPr lvl="1">
              <a:spcBef>
                <a:spcPts val="0"/>
              </a:spcBef>
              <a:spcAft>
                <a:spcPts val="600"/>
              </a:spcAft>
              <a:buFont typeface="Arial,Sans-Serif" panose="020B0604020202020204" pitchFamily="34" charset="0"/>
            </a:pPr>
            <a:r>
              <a:rPr lang="en-US"/>
              <a:t>How is the problem resolved? </a:t>
            </a:r>
            <a:endParaRPr lang="en-AU">
              <a:latin typeface="Segoe UI"/>
              <a:cs typeface="Segoe UI"/>
            </a:endParaRPr>
          </a:p>
          <a:p>
            <a:pPr lvl="1">
              <a:spcBef>
                <a:spcPts val="0"/>
              </a:spcBef>
              <a:spcAft>
                <a:spcPts val="600"/>
              </a:spcAft>
              <a:buFont typeface="Arial,Sans-Serif" panose="020B0604020202020204" pitchFamily="34" charset="0"/>
            </a:pPr>
            <a:endParaRPr lang="en-US">
              <a:latin typeface="Segoe UI"/>
              <a:cs typeface="Segoe UI"/>
            </a:endParaRPr>
          </a:p>
          <a:p>
            <a:pPr marL="457200" lvl="1" indent="0">
              <a:spcBef>
                <a:spcPts val="0"/>
              </a:spcBef>
              <a:spcAft>
                <a:spcPts val="600"/>
              </a:spcAft>
              <a:buNone/>
            </a:pPr>
            <a:r>
              <a:rPr lang="en-US">
                <a:latin typeface="Segoe UI"/>
                <a:cs typeface="Segoe UI"/>
              </a:rPr>
              <a:t>Let’s get creative! </a:t>
            </a:r>
            <a:endParaRPr lang="en-AU">
              <a:latin typeface="Segoe UI"/>
              <a:cs typeface="Segoe UI"/>
            </a:endParaRPr>
          </a:p>
          <a:p>
            <a:endParaRPr lang="en-GB" dirty="0"/>
          </a:p>
        </p:txBody>
      </p:sp>
    </p:spTree>
    <p:extLst>
      <p:ext uri="{BB962C8B-B14F-4D97-AF65-F5344CB8AC3E}">
        <p14:creationId xmlns:p14="http://schemas.microsoft.com/office/powerpoint/2010/main" val="240689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0E05C8DD-7449-C868-9BA6-6D578F246910}"/>
              </a:ext>
            </a:extLst>
          </p:cNvPr>
          <p:cNvSpPr/>
          <p:nvPr/>
        </p:nvSpPr>
        <p:spPr>
          <a:xfrm rot="-10800000">
            <a:off x="0" y="0"/>
            <a:ext cx="12192000" cy="2083982"/>
          </a:xfrm>
          <a:custGeom>
            <a:avLst/>
            <a:gdLst/>
            <a:ahLst/>
            <a:cxnLst/>
            <a:rect l="l" t="t" r="r" b="b"/>
            <a:pathLst>
              <a:path w="18288000" h="4549140">
                <a:moveTo>
                  <a:pt x="0" y="0"/>
                </a:moveTo>
                <a:lnTo>
                  <a:pt x="18288000" y="0"/>
                </a:lnTo>
                <a:lnTo>
                  <a:pt x="18288000" y="4549140"/>
                </a:lnTo>
                <a:lnTo>
                  <a:pt x="0" y="45491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itle 3">
            <a:extLst>
              <a:ext uri="{FF2B5EF4-FFF2-40B4-BE49-F238E27FC236}">
                <a16:creationId xmlns:a16="http://schemas.microsoft.com/office/drawing/2014/main" id="{320A3605-97CC-CDE6-34B8-FEFA546F84F2}"/>
              </a:ext>
            </a:extLst>
          </p:cNvPr>
          <p:cNvSpPr>
            <a:spLocks noGrp="1"/>
          </p:cNvSpPr>
          <p:nvPr>
            <p:ph type="title"/>
          </p:nvPr>
        </p:nvSpPr>
        <p:spPr>
          <a:xfrm>
            <a:off x="838200" y="1933380"/>
            <a:ext cx="10515600" cy="809819"/>
          </a:xfrm>
        </p:spPr>
        <p:txBody>
          <a:bodyPr>
            <a:normAutofit/>
          </a:bodyPr>
          <a:lstStyle/>
          <a:p>
            <a:r>
              <a:rPr lang="en-US" sz="4800" dirty="0"/>
              <a:t>Visual storytelling</a:t>
            </a:r>
          </a:p>
        </p:txBody>
      </p:sp>
      <p:sp>
        <p:nvSpPr>
          <p:cNvPr id="5" name="Content Placeholder 4">
            <a:extLst>
              <a:ext uri="{FF2B5EF4-FFF2-40B4-BE49-F238E27FC236}">
                <a16:creationId xmlns:a16="http://schemas.microsoft.com/office/drawing/2014/main" id="{F823A84F-53DC-E10C-C9EB-7D3014359FB1}"/>
              </a:ext>
            </a:extLst>
          </p:cNvPr>
          <p:cNvSpPr>
            <a:spLocks noGrp="1"/>
          </p:cNvSpPr>
          <p:nvPr>
            <p:ph idx="1"/>
          </p:nvPr>
        </p:nvSpPr>
        <p:spPr>
          <a:xfrm>
            <a:off x="838200" y="3132944"/>
            <a:ext cx="10515600" cy="3044018"/>
          </a:xfrm>
        </p:spPr>
        <p:txBody>
          <a:bodyPr>
            <a:normAutofit fontScale="92500"/>
          </a:bodyPr>
          <a:lstStyle/>
          <a:p>
            <a:pPr marL="0" indent="0">
              <a:buNone/>
            </a:pPr>
            <a:r>
              <a:rPr lang="en-AU" sz="3600" b="0" i="0" u="none" strike="noStrike" dirty="0">
                <a:solidFill>
                  <a:srgbClr val="000000"/>
                </a:solidFill>
                <a:effectLst/>
                <a:latin typeface="Aptos" panose="020B0004020202020204" pitchFamily="34" charset="0"/>
              </a:rPr>
              <a:t>Using pictures or visual designs to help tell your story.</a:t>
            </a:r>
          </a:p>
          <a:p>
            <a:pPr marL="0" indent="0">
              <a:buNone/>
            </a:pPr>
            <a:endParaRPr lang="en-AU" sz="3600" dirty="0">
              <a:solidFill>
                <a:srgbClr val="000000"/>
              </a:solidFill>
              <a:latin typeface="Aptos" panose="020B0004020202020204" pitchFamily="34" charset="0"/>
            </a:endParaRPr>
          </a:p>
          <a:p>
            <a:r>
              <a:rPr lang="en-AU" sz="3600" dirty="0">
                <a:solidFill>
                  <a:srgbClr val="000000"/>
                </a:solidFill>
                <a:latin typeface="Aptos" panose="020B0004020202020204" pitchFamily="34" charset="0"/>
              </a:rPr>
              <a:t>Using pictures found online (Copyright)</a:t>
            </a:r>
          </a:p>
          <a:p>
            <a:r>
              <a:rPr lang="en-AU" sz="3600" dirty="0">
                <a:solidFill>
                  <a:srgbClr val="000000"/>
                </a:solidFill>
                <a:latin typeface="Aptos" panose="020B0004020202020204" pitchFamily="34" charset="0"/>
              </a:rPr>
              <a:t>Digital Photography</a:t>
            </a:r>
          </a:p>
          <a:p>
            <a:r>
              <a:rPr lang="en-AU" sz="3600" dirty="0">
                <a:solidFill>
                  <a:srgbClr val="000000"/>
                </a:solidFill>
                <a:latin typeface="Aptos" panose="020B0004020202020204" pitchFamily="34" charset="0"/>
              </a:rPr>
              <a:t>Illustrations (Procreate)</a:t>
            </a:r>
          </a:p>
          <a:p>
            <a:endParaRPr lang="en-AU" sz="3600" dirty="0">
              <a:solidFill>
                <a:srgbClr val="000000"/>
              </a:solidFill>
              <a:latin typeface="Aptos" panose="020B0004020202020204" pitchFamily="34" charset="0"/>
            </a:endParaRPr>
          </a:p>
          <a:p>
            <a:endParaRPr lang="en-US" dirty="0"/>
          </a:p>
        </p:txBody>
      </p:sp>
    </p:spTree>
    <p:extLst>
      <p:ext uri="{BB962C8B-B14F-4D97-AF65-F5344CB8AC3E}">
        <p14:creationId xmlns:p14="http://schemas.microsoft.com/office/powerpoint/2010/main" val="187826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5F0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255570"/>
            <a:ext cx="993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4000" dirty="0"/>
              <a:t>Copyright</a:t>
            </a:r>
            <a:endParaRPr kumimoji="0" lang="en-AU" sz="4000" b="1" i="0" u="none" strike="noStrike" kern="1200" cap="none" spc="0" normalizeH="0" baseline="0" noProof="0" dirty="0">
              <a:ln>
                <a:noFill/>
              </a:ln>
              <a:solidFill>
                <a:prstClr val="black"/>
              </a:solidFill>
              <a:effectLst/>
              <a:uLnTx/>
              <a:uFillTx/>
              <a:latin typeface="Figtree Black" pitchFamily="2" charset="0"/>
              <a:cs typeface="Arial" panose="020B0604020202020204" pitchFamily="34" charset="0"/>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1304144"/>
            <a:ext cx="9936000" cy="4814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ptos" panose="02110004020202020204"/>
                <a:ea typeface="+mn-ea"/>
                <a:cs typeface="+mn-cs"/>
              </a:rPr>
              <a:t>If you want to use a picture that you have found online in your story, you will have to consider Copyright.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black"/>
              </a:solidFill>
              <a:latin typeface="Aptos" panose="0211000402020202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Copyright gives creators the right to control how their works are used by others.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This includes the right to control copying and other types of re-use, such as reproduction on a website</a:t>
            </a:r>
            <a:r>
              <a:rPr lang="en-US" sz="2800" dirty="0">
                <a:solidFill>
                  <a:prstClr val="black"/>
                </a:solidFill>
                <a:latin typeface="Aptos" panose="02110004020202020204"/>
              </a:rPr>
              <a:t>.</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hlinkClick r:id="rId3"/>
              </a:rPr>
              <a:t>https://www.copyright.org.au/</a:t>
            </a:r>
            <a:endPar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407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5F0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749508" y="81511"/>
            <a:ext cx="9936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3200" dirty="0"/>
              <a:t>Creative Commons</a:t>
            </a:r>
            <a:endParaRPr kumimoji="0" lang="en-AU" sz="32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749508" y="877543"/>
            <a:ext cx="10702977" cy="562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lvl="0"/>
            <a:r>
              <a:rPr lang="en-US" sz="2400" dirty="0">
                <a:solidFill>
                  <a:prstClr val="black"/>
                </a:solidFill>
                <a:latin typeface="Aptos" panose="020B0004020202020204" pitchFamily="34" charset="0"/>
              </a:rPr>
              <a:t>Creative Commons outlines the terms in which you may be able to reuse an image that you find online.  </a:t>
            </a:r>
          </a:p>
          <a:p>
            <a:pPr lvl="0"/>
            <a:endParaRPr lang="en-US" sz="2400" dirty="0">
              <a:solidFill>
                <a:prstClr val="black"/>
              </a:solidFill>
              <a:latin typeface="Aptos" panose="020B0004020202020204" pitchFamily="34" charset="0"/>
            </a:endParaRPr>
          </a:p>
          <a:p>
            <a:pPr lvl="0"/>
            <a:r>
              <a:rPr lang="en-US" sz="2400" dirty="0">
                <a:solidFill>
                  <a:prstClr val="black"/>
                </a:solidFill>
                <a:latin typeface="Aptos" panose="020B0004020202020204" pitchFamily="34" charset="0"/>
              </a:rPr>
              <a:t>The permissions are sometimes identified on a website by specific codes, e.g.:</a:t>
            </a:r>
          </a:p>
          <a:p>
            <a:pPr lvl="0"/>
            <a:endParaRPr lang="en-US" sz="2400" dirty="0">
              <a:solidFill>
                <a:prstClr val="black"/>
              </a:solidFill>
              <a:latin typeface="Aptos" panose="020B0004020202020204" pitchFamily="34" charset="0"/>
            </a:endParaRPr>
          </a:p>
          <a:p>
            <a:pPr lvl="1"/>
            <a:r>
              <a:rPr lang="en-US" sz="2400" b="1" dirty="0">
                <a:solidFill>
                  <a:srgbClr val="000000"/>
                </a:solidFill>
                <a:latin typeface="Aptos" panose="020B0004020202020204" pitchFamily="34" charset="0"/>
              </a:rPr>
              <a:t>CC0 </a:t>
            </a:r>
            <a:r>
              <a:rPr lang="en-US" sz="2400" dirty="0">
                <a:solidFill>
                  <a:srgbClr val="000000"/>
                </a:solidFill>
                <a:latin typeface="Aptos" panose="020B0004020202020204" pitchFamily="34" charset="0"/>
              </a:rPr>
              <a:t>– Public domain.  CC0 = no conditions.   Use it how you like. </a:t>
            </a:r>
          </a:p>
          <a:p>
            <a:endParaRPr lang="en-US" sz="2400" b="1" dirty="0">
              <a:solidFill>
                <a:srgbClr val="000000"/>
              </a:solidFill>
              <a:latin typeface="Aptos" panose="020B0004020202020204" pitchFamily="34" charset="0"/>
            </a:endParaRPr>
          </a:p>
          <a:p>
            <a:pPr lvl="1"/>
            <a:r>
              <a:rPr lang="en-US" sz="2400" b="1" dirty="0">
                <a:solidFill>
                  <a:srgbClr val="000000"/>
                </a:solidFill>
                <a:latin typeface="Aptos" panose="020B0004020202020204" pitchFamily="34" charset="0"/>
              </a:rPr>
              <a:t>CC BY </a:t>
            </a:r>
            <a:r>
              <a:rPr lang="en-US" sz="2400" dirty="0">
                <a:solidFill>
                  <a:srgbClr val="000000"/>
                </a:solidFill>
                <a:latin typeface="Aptos" panose="020B0004020202020204" pitchFamily="34" charset="0"/>
              </a:rPr>
              <a:t>- </a:t>
            </a:r>
            <a:r>
              <a:rPr lang="en-US" sz="2400" dirty="0">
                <a:solidFill>
                  <a:srgbClr val="464646"/>
                </a:solidFill>
                <a:latin typeface="Aptos" panose="020B0004020202020204" pitchFamily="34" charset="0"/>
              </a:rPr>
              <a:t> allows others to copy, distribute and remix the material, as long as the creator is attributed</a:t>
            </a:r>
            <a:endParaRPr lang="en-US" sz="2400" dirty="0">
              <a:solidFill>
                <a:prstClr val="black"/>
              </a:solidFill>
              <a:latin typeface="Aptos" panose="020B0004020202020204" pitchFamily="34" charset="0"/>
            </a:endParaRPr>
          </a:p>
          <a:p>
            <a:pPr lvl="0"/>
            <a:endParaRPr lang="en-US" sz="2400" dirty="0">
              <a:solidFill>
                <a:prstClr val="black"/>
              </a:solidFill>
              <a:latin typeface="Aptos" panose="020B0004020202020204" pitchFamily="34" charset="0"/>
            </a:endParaRPr>
          </a:p>
          <a:p>
            <a:r>
              <a:rPr lang="en-US" sz="2400" dirty="0">
                <a:solidFill>
                  <a:srgbClr val="000000"/>
                </a:solidFill>
                <a:latin typeface="Aptos" panose="020B0004020202020204" pitchFamily="34" charset="0"/>
              </a:rPr>
              <a:t>e.g. </a:t>
            </a:r>
            <a:r>
              <a:rPr lang="en-US" sz="2400" dirty="0" err="1">
                <a:solidFill>
                  <a:srgbClr val="000000"/>
                </a:solidFill>
                <a:latin typeface="Aptos" panose="020B0004020202020204" pitchFamily="34" charset="0"/>
              </a:rPr>
              <a:t>Pittock</a:t>
            </a:r>
            <a:r>
              <a:rPr lang="en-US" sz="2400" dirty="0">
                <a:solidFill>
                  <a:srgbClr val="000000"/>
                </a:solidFill>
                <a:latin typeface="Aptos" panose="020B0004020202020204" pitchFamily="34" charset="0"/>
              </a:rPr>
              <a:t>, Roy. “</a:t>
            </a:r>
            <a:r>
              <a:rPr lang="en-US" sz="2400" dirty="0">
                <a:solidFill>
                  <a:srgbClr val="000000"/>
                </a:solidFill>
                <a:latin typeface="Aptos" panose="020B0004020202020204" pitchFamily="34" charset="0"/>
                <a:hlinkClick r:id="rId3"/>
              </a:rPr>
              <a:t>Aboriginal Children in Boat Arrive at the Jetty, Cairns</a:t>
            </a:r>
            <a:r>
              <a:rPr lang="en-US" sz="2400" dirty="0">
                <a:solidFill>
                  <a:srgbClr val="000000"/>
                </a:solidFill>
                <a:latin typeface="Aptos" panose="020B0004020202020204" pitchFamily="34" charset="0"/>
              </a:rPr>
              <a:t>” </a:t>
            </a:r>
            <a:r>
              <a:rPr lang="en-US" sz="2400" b="0" i="0" dirty="0">
                <a:solidFill>
                  <a:srgbClr val="3A3A3A"/>
                </a:solidFill>
                <a:effectLst/>
                <a:latin typeface="Aptos" panose="020B0004020202020204" pitchFamily="34" charset="0"/>
              </a:rPr>
              <a:t>CC-BY-NC</a:t>
            </a:r>
            <a:endParaRPr lang="en-US" sz="2400" dirty="0">
              <a:solidFill>
                <a:srgbClr val="000000"/>
              </a:solidFill>
              <a:latin typeface="Aptos" panose="020B0004020202020204" pitchFamily="34" charset="0"/>
            </a:endParaRPr>
          </a:p>
          <a:p>
            <a:pPr lvl="0"/>
            <a:endParaRPr lang="en-US" sz="2400" dirty="0">
              <a:solidFill>
                <a:prstClr val="black"/>
              </a:solidFill>
              <a:latin typeface="Aptos" panose="020B0004020202020204" pitchFamily="34" charset="0"/>
            </a:endParaRPr>
          </a:p>
          <a:p>
            <a:pPr lvl="0"/>
            <a:r>
              <a:rPr lang="en-US" sz="2400" dirty="0">
                <a:solidFill>
                  <a:prstClr val="black"/>
                </a:solidFill>
                <a:latin typeface="Aptos" panose="020B0004020202020204" pitchFamily="34" charset="0"/>
              </a:rPr>
              <a:t>All categories are available on the CC Australia website:</a:t>
            </a:r>
          </a:p>
          <a:p>
            <a:pPr lvl="0"/>
            <a:r>
              <a:rPr lang="en-US" sz="2400" dirty="0">
                <a:solidFill>
                  <a:prstClr val="black"/>
                </a:solidFill>
                <a:latin typeface="Aptos" panose="020B0004020202020204" pitchFamily="34" charset="0"/>
                <a:hlinkClick r:id="rId4"/>
              </a:rPr>
              <a:t>https://www.copyright.org.au/</a:t>
            </a:r>
            <a:r>
              <a:rPr lang="en-US" sz="2400" dirty="0">
                <a:solidFill>
                  <a:prstClr val="black"/>
                </a:solidFill>
                <a:latin typeface="Aptos" panose="020B0004020202020204" pitchFamily="34" charset="0"/>
              </a:rPr>
              <a:t> </a:t>
            </a:r>
          </a:p>
          <a:p>
            <a:pPr lvl="0"/>
            <a:endParaRPr lang="en-US" sz="2000" dirty="0">
              <a:solidFill>
                <a:prstClr val="black"/>
              </a:solidFill>
              <a:latin typeface="Aptos" panose="02110004020202020204"/>
            </a:endParaRPr>
          </a:p>
        </p:txBody>
      </p:sp>
    </p:spTree>
    <p:extLst>
      <p:ext uri="{BB962C8B-B14F-4D97-AF65-F5344CB8AC3E}">
        <p14:creationId xmlns:p14="http://schemas.microsoft.com/office/powerpoint/2010/main" val="16803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46EC4C-D228-3708-758B-24B207091479}"/>
              </a:ext>
            </a:extLst>
          </p:cNvPr>
          <p:cNvSpPr>
            <a:spLocks noGrp="1"/>
          </p:cNvSpPr>
          <p:nvPr>
            <p:ph type="title"/>
          </p:nvPr>
        </p:nvSpPr>
        <p:spPr>
          <a:xfrm>
            <a:off x="804274" y="70004"/>
            <a:ext cx="4977976" cy="727026"/>
          </a:xfrm>
        </p:spPr>
        <p:txBody>
          <a:bodyPr vert="horz" lIns="91440" tIns="45720" rIns="91440" bIns="45720" rtlCol="0" anchor="ctr">
            <a:normAutofit/>
          </a:bodyPr>
          <a:lstStyle/>
          <a:p>
            <a:r>
              <a:rPr lang="en-US" sz="3600" kern="1200" dirty="0">
                <a:solidFill>
                  <a:schemeClr val="tx2"/>
                </a:solidFill>
                <a:latin typeface="+mj-lt"/>
                <a:ea typeface="+mj-ea"/>
                <a:cs typeface="+mj-cs"/>
              </a:rPr>
              <a:t>Basic photography</a:t>
            </a:r>
          </a:p>
        </p:txBody>
      </p:sp>
      <p:sp>
        <p:nvSpPr>
          <p:cNvPr id="3" name="TextBox 2">
            <a:extLst>
              <a:ext uri="{FF2B5EF4-FFF2-40B4-BE49-F238E27FC236}">
                <a16:creationId xmlns:a16="http://schemas.microsoft.com/office/drawing/2014/main" id="{32A7471A-E63D-1DDC-86EE-475E1F4A5CED}"/>
              </a:ext>
            </a:extLst>
          </p:cNvPr>
          <p:cNvSpPr txBox="1"/>
          <p:nvPr/>
        </p:nvSpPr>
        <p:spPr>
          <a:xfrm>
            <a:off x="268183" y="867034"/>
            <a:ext cx="10134991" cy="5818232"/>
          </a:xfrm>
          <a:prstGeom prst="rect">
            <a:avLst/>
          </a:prstGeom>
        </p:spPr>
        <p:txBody>
          <a:bodyPr vert="horz" lIns="91440" tIns="45720" rIns="91440" bIns="45720" rtlCol="0" anchor="ctr">
            <a:noAutofit/>
          </a:bodyPr>
          <a:lstStyle/>
          <a:p>
            <a:pPr>
              <a:lnSpc>
                <a:spcPct val="90000"/>
              </a:lnSpc>
              <a:spcAft>
                <a:spcPts val="600"/>
              </a:spcAft>
            </a:pPr>
            <a:r>
              <a:rPr lang="en-US" sz="2000" b="1" dirty="0">
                <a:solidFill>
                  <a:schemeClr val="tx2"/>
                </a:solidFill>
              </a:rPr>
              <a:t>iPad photography features</a:t>
            </a:r>
          </a:p>
          <a:p>
            <a:pPr marL="285750" indent="-228600">
              <a:lnSpc>
                <a:spcPct val="90000"/>
              </a:lnSpc>
              <a:spcAft>
                <a:spcPts val="600"/>
              </a:spcAft>
              <a:buFont typeface="Arial" panose="020B0604020202020204" pitchFamily="34" charset="0"/>
              <a:buChar char="•"/>
            </a:pPr>
            <a:r>
              <a:rPr lang="en-US" sz="2000" dirty="0">
                <a:solidFill>
                  <a:schemeClr val="tx2"/>
                </a:solidFill>
              </a:rPr>
              <a:t>Timer, flash &amp; zoom</a:t>
            </a:r>
          </a:p>
          <a:p>
            <a:pPr marL="285750" indent="-228600">
              <a:lnSpc>
                <a:spcPct val="90000"/>
              </a:lnSpc>
              <a:spcAft>
                <a:spcPts val="600"/>
              </a:spcAft>
              <a:buFont typeface="Arial" panose="020B0604020202020204" pitchFamily="34" charset="0"/>
              <a:buChar char="•"/>
            </a:pPr>
            <a:r>
              <a:rPr lang="en-US" sz="2000" dirty="0">
                <a:solidFill>
                  <a:schemeClr val="tx2"/>
                </a:solidFill>
              </a:rPr>
              <a:t>Modes – portrait &amp; panorama</a:t>
            </a:r>
          </a:p>
          <a:p>
            <a:pPr indent="-228600">
              <a:lnSpc>
                <a:spcPct val="90000"/>
              </a:lnSpc>
              <a:spcAft>
                <a:spcPts val="600"/>
              </a:spcAft>
              <a:buFont typeface="Arial" panose="020B0604020202020204" pitchFamily="34" charset="0"/>
              <a:buChar char="•"/>
            </a:pPr>
            <a:endParaRPr lang="en-US" sz="2000" dirty="0">
              <a:solidFill>
                <a:schemeClr val="tx2"/>
              </a:solidFill>
            </a:endParaRPr>
          </a:p>
          <a:p>
            <a:pPr>
              <a:lnSpc>
                <a:spcPct val="90000"/>
              </a:lnSpc>
              <a:spcAft>
                <a:spcPts val="600"/>
              </a:spcAft>
            </a:pPr>
            <a:r>
              <a:rPr lang="en-US" sz="2000" b="1" dirty="0">
                <a:solidFill>
                  <a:schemeClr val="tx2"/>
                </a:solidFill>
              </a:rPr>
              <a:t>iPad Photos app</a:t>
            </a:r>
          </a:p>
          <a:p>
            <a:pPr marL="285750" indent="-228600">
              <a:lnSpc>
                <a:spcPct val="90000"/>
              </a:lnSpc>
              <a:spcAft>
                <a:spcPts val="600"/>
              </a:spcAft>
              <a:buFont typeface="Arial" panose="020B0604020202020204" pitchFamily="34" charset="0"/>
              <a:buChar char="•"/>
            </a:pPr>
            <a:r>
              <a:rPr lang="en-US" sz="2000" dirty="0">
                <a:solidFill>
                  <a:schemeClr val="tx2"/>
                </a:solidFill>
              </a:rPr>
              <a:t>Crop and rotate</a:t>
            </a:r>
          </a:p>
          <a:p>
            <a:pPr marL="285750" indent="-228600">
              <a:lnSpc>
                <a:spcPct val="90000"/>
              </a:lnSpc>
              <a:spcAft>
                <a:spcPts val="600"/>
              </a:spcAft>
              <a:buFont typeface="Arial" panose="020B0604020202020204" pitchFamily="34" charset="0"/>
              <a:buChar char="•"/>
            </a:pPr>
            <a:r>
              <a:rPr lang="en-US" sz="2000" dirty="0">
                <a:solidFill>
                  <a:schemeClr val="tx2"/>
                </a:solidFill>
              </a:rPr>
              <a:t>Adjust brightness, contrast, exposure, filters</a:t>
            </a:r>
          </a:p>
          <a:p>
            <a:pPr marL="285750" indent="-228600">
              <a:lnSpc>
                <a:spcPct val="90000"/>
              </a:lnSpc>
              <a:spcAft>
                <a:spcPts val="600"/>
              </a:spcAft>
              <a:buFont typeface="Arial" panose="020B0604020202020204" pitchFamily="34" charset="0"/>
              <a:buChar char="•"/>
            </a:pPr>
            <a:r>
              <a:rPr lang="en-US" sz="2000" dirty="0">
                <a:solidFill>
                  <a:schemeClr val="tx2"/>
                </a:solidFill>
              </a:rPr>
              <a:t>“Clean up” (requires internet access)</a:t>
            </a:r>
          </a:p>
          <a:p>
            <a:pPr marL="285750" indent="-228600">
              <a:lnSpc>
                <a:spcPct val="90000"/>
              </a:lnSpc>
              <a:spcAft>
                <a:spcPts val="600"/>
              </a:spcAft>
              <a:buFont typeface="Arial" panose="020B0604020202020204" pitchFamily="34" charset="0"/>
              <a:buChar char="•"/>
            </a:pPr>
            <a:r>
              <a:rPr lang="en-US" sz="2000" dirty="0">
                <a:solidFill>
                  <a:schemeClr val="tx2"/>
                </a:solidFill>
              </a:rPr>
              <a:t>Save your edits</a:t>
            </a:r>
          </a:p>
          <a:p>
            <a:pPr indent="-228600">
              <a:lnSpc>
                <a:spcPct val="90000"/>
              </a:lnSpc>
              <a:spcAft>
                <a:spcPts val="600"/>
              </a:spcAft>
              <a:buFont typeface="Arial" panose="020B0604020202020204" pitchFamily="34" charset="0"/>
              <a:buChar char="•"/>
            </a:pPr>
            <a:endParaRPr lang="en-US" sz="2000" dirty="0">
              <a:solidFill>
                <a:schemeClr val="tx2"/>
              </a:solidFill>
            </a:endParaRPr>
          </a:p>
          <a:p>
            <a:pPr>
              <a:lnSpc>
                <a:spcPct val="90000"/>
              </a:lnSpc>
              <a:spcAft>
                <a:spcPts val="600"/>
              </a:spcAft>
            </a:pPr>
            <a:r>
              <a:rPr lang="en-US" sz="2000" b="1" dirty="0">
                <a:solidFill>
                  <a:schemeClr val="tx2"/>
                </a:solidFill>
              </a:rPr>
              <a:t>Consider camera lighting and angles</a:t>
            </a:r>
          </a:p>
          <a:p>
            <a:pPr indent="-228600">
              <a:lnSpc>
                <a:spcPct val="90000"/>
              </a:lnSpc>
              <a:spcAft>
                <a:spcPts val="600"/>
              </a:spcAft>
              <a:buFont typeface="Arial" panose="020B0604020202020204" pitchFamily="34" charset="0"/>
              <a:buChar char="•"/>
            </a:pPr>
            <a:r>
              <a:rPr lang="en-US" sz="2000" dirty="0">
                <a:solidFill>
                  <a:schemeClr val="tx2"/>
                </a:solidFill>
              </a:rPr>
              <a:t>How do lighting or angles affect your story’s mood? </a:t>
            </a:r>
          </a:p>
          <a:p>
            <a:pPr indent="-228600">
              <a:lnSpc>
                <a:spcPct val="90000"/>
              </a:lnSpc>
              <a:spcAft>
                <a:spcPts val="600"/>
              </a:spcAft>
              <a:buFont typeface="Arial" panose="020B0604020202020204" pitchFamily="34" charset="0"/>
              <a:buChar char="•"/>
            </a:pPr>
            <a:endParaRPr lang="en-US" sz="2000" dirty="0">
              <a:solidFill>
                <a:schemeClr val="tx2"/>
              </a:solidFill>
            </a:endParaRPr>
          </a:p>
          <a:p>
            <a:pPr>
              <a:lnSpc>
                <a:spcPct val="90000"/>
              </a:lnSpc>
              <a:spcAft>
                <a:spcPts val="600"/>
              </a:spcAft>
            </a:pPr>
            <a:r>
              <a:rPr lang="en-US" sz="2000" dirty="0">
                <a:solidFill>
                  <a:schemeClr val="tx2"/>
                </a:solidFill>
              </a:rPr>
              <a:t>Take 1-2 photos that represent the story’s setting or character. </a:t>
            </a:r>
          </a:p>
          <a:p>
            <a:pPr lvl="1" indent="-228600">
              <a:lnSpc>
                <a:spcPct val="90000"/>
              </a:lnSpc>
              <a:spcAft>
                <a:spcPts val="600"/>
              </a:spcAft>
              <a:buFont typeface="Arial" panose="020B0604020202020204" pitchFamily="34" charset="0"/>
              <a:buChar char="•"/>
            </a:pPr>
            <a:r>
              <a:rPr lang="en-US" sz="2000" dirty="0">
                <a:solidFill>
                  <a:schemeClr val="tx2"/>
                </a:solidFill>
              </a:rPr>
              <a:t>Do you have any iPad photography tips to share?</a:t>
            </a:r>
          </a:p>
          <a:p>
            <a:pPr>
              <a:lnSpc>
                <a:spcPct val="90000"/>
              </a:lnSpc>
              <a:spcAft>
                <a:spcPts val="600"/>
              </a:spcAft>
            </a:pPr>
            <a:endParaRPr lang="en-US" sz="1600" dirty="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amera">
            <a:extLst>
              <a:ext uri="{FF2B5EF4-FFF2-40B4-BE49-F238E27FC236}">
                <a16:creationId xmlns:a16="http://schemas.microsoft.com/office/drawing/2014/main" id="{59F97C39-E99A-F824-222B-0C67F38743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2195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Box 10">
            <a:extLst>
              <a:ext uri="{FF2B5EF4-FFF2-40B4-BE49-F238E27FC236}">
                <a16:creationId xmlns:a16="http://schemas.microsoft.com/office/drawing/2014/main" id="{070CBC90-AE85-86D5-9EFB-066990D8D423}"/>
              </a:ext>
            </a:extLst>
          </p:cNvPr>
          <p:cNvSpPr txBox="1">
            <a:spLocks noChangeArrowheads="1"/>
          </p:cNvSpPr>
          <p:nvPr/>
        </p:nvSpPr>
        <p:spPr bwMode="auto">
          <a:xfrm>
            <a:off x="838200" y="1690688"/>
            <a:ext cx="10440000" cy="41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marR="0" lvl="0" indent="-3429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AU" sz="3000" b="0" i="0" u="none" strike="noStrike" kern="1200" cap="none" spc="0" normalizeH="0" baseline="0" noProof="0" dirty="0">
              <a:ln>
                <a:noFill/>
              </a:ln>
              <a:solidFill>
                <a:prstClr val="black"/>
              </a:solidFill>
              <a:effectLst/>
              <a:uLnTx/>
              <a:uFillTx/>
              <a:latin typeface="Figtree Medium" pitchFamily="2" charset="0"/>
              <a:ea typeface="+mn-ea"/>
              <a:cs typeface="Arial" panose="020B0604020202020204" pitchFamily="34" charset="0"/>
            </a:endParaRPr>
          </a:p>
        </p:txBody>
      </p:sp>
      <p:sp>
        <p:nvSpPr>
          <p:cNvPr id="5" name="Title 4">
            <a:extLst>
              <a:ext uri="{FF2B5EF4-FFF2-40B4-BE49-F238E27FC236}">
                <a16:creationId xmlns:a16="http://schemas.microsoft.com/office/drawing/2014/main" id="{35BF8F11-FE86-1E51-9B5D-11A96D16ED52}"/>
              </a:ext>
            </a:extLst>
          </p:cNvPr>
          <p:cNvSpPr>
            <a:spLocks noGrp="1"/>
          </p:cNvSpPr>
          <p:nvPr>
            <p:ph type="title"/>
          </p:nvPr>
        </p:nvSpPr>
        <p:spPr>
          <a:xfrm>
            <a:off x="838200" y="228601"/>
            <a:ext cx="10515600" cy="575419"/>
          </a:xfrm>
        </p:spPr>
        <p:txBody>
          <a:bodyPr>
            <a:noAutofit/>
          </a:bodyPr>
          <a:lstStyle/>
          <a:p>
            <a:r>
              <a:rPr lang="en-US" sz="3600" kern="1200" dirty="0">
                <a:latin typeface="Aptos" panose="020B0004020202020204" pitchFamily="34" charset="0"/>
              </a:rPr>
              <a:t>Basic Drawing</a:t>
            </a:r>
            <a:r>
              <a:rPr lang="en-US" sz="3600" dirty="0">
                <a:latin typeface="Aptos" panose="020B0004020202020204" pitchFamily="34" charset="0"/>
              </a:rPr>
              <a:t> - iPad and Procreate app</a:t>
            </a:r>
          </a:p>
        </p:txBody>
      </p:sp>
      <p:sp>
        <p:nvSpPr>
          <p:cNvPr id="6" name="Content Placeholder 5">
            <a:extLst>
              <a:ext uri="{FF2B5EF4-FFF2-40B4-BE49-F238E27FC236}">
                <a16:creationId xmlns:a16="http://schemas.microsoft.com/office/drawing/2014/main" id="{F2BEEAF9-434B-786C-4608-3E0BA5594672}"/>
              </a:ext>
            </a:extLst>
          </p:cNvPr>
          <p:cNvSpPr>
            <a:spLocks noGrp="1"/>
          </p:cNvSpPr>
          <p:nvPr>
            <p:ph idx="1"/>
          </p:nvPr>
        </p:nvSpPr>
        <p:spPr>
          <a:xfrm>
            <a:off x="838200" y="1240970"/>
            <a:ext cx="10515600" cy="5099869"/>
          </a:xfrm>
        </p:spPr>
        <p:txBody>
          <a:bodyPr>
            <a:noAutofit/>
          </a:bodyPr>
          <a:lstStyle/>
          <a:p>
            <a:pPr marL="57150" indent="0">
              <a:lnSpc>
                <a:spcPct val="90000"/>
              </a:lnSpc>
              <a:spcAft>
                <a:spcPts val="600"/>
              </a:spcAft>
              <a:buNone/>
            </a:pPr>
            <a:r>
              <a:rPr lang="en-US" sz="2000" b="1" dirty="0"/>
              <a:t>Procreate: </a:t>
            </a:r>
            <a:r>
              <a:rPr lang="en-US" sz="2000" dirty="0"/>
              <a:t>A powerful and intuitive app, made for creative professionals and aspiring artists</a:t>
            </a:r>
          </a:p>
          <a:p>
            <a:pPr marL="57150" indent="0">
              <a:lnSpc>
                <a:spcPct val="90000"/>
              </a:lnSpc>
              <a:spcAft>
                <a:spcPts val="600"/>
              </a:spcAft>
              <a:buNone/>
            </a:pPr>
            <a:r>
              <a:rPr lang="en-US" sz="2000" dirty="0">
                <a:hlinkClick r:id="rId3"/>
              </a:rPr>
              <a:t>https://procreate.com/</a:t>
            </a:r>
            <a:endParaRPr lang="en-US" sz="2000" dirty="0"/>
          </a:p>
          <a:p>
            <a:pPr marL="57150" indent="0">
              <a:lnSpc>
                <a:spcPct val="90000"/>
              </a:lnSpc>
              <a:spcAft>
                <a:spcPts val="600"/>
              </a:spcAft>
              <a:buNone/>
            </a:pPr>
            <a:r>
              <a:rPr lang="en-US" sz="2000" b="1" dirty="0"/>
              <a:t>Basic drawing techniques:</a:t>
            </a:r>
          </a:p>
          <a:p>
            <a:pPr marL="342900" indent="-285750">
              <a:spcAft>
                <a:spcPts val="600"/>
              </a:spcAft>
            </a:pPr>
            <a:r>
              <a:rPr lang="en-US" sz="2000" dirty="0"/>
              <a:t>Brushes, </a:t>
            </a:r>
            <a:r>
              <a:rPr lang="en-US" sz="2000" dirty="0" err="1"/>
              <a:t>colour</a:t>
            </a:r>
            <a:r>
              <a:rPr lang="en-US" sz="2000" dirty="0"/>
              <a:t>, smudge, erase and layers. </a:t>
            </a:r>
          </a:p>
          <a:p>
            <a:pPr marL="342900" indent="-285750">
              <a:spcAft>
                <a:spcPts val="600"/>
              </a:spcAft>
            </a:pPr>
            <a:r>
              <a:rPr lang="en-US" sz="2000" dirty="0"/>
              <a:t>Experiment with a stylus or fingers</a:t>
            </a:r>
          </a:p>
          <a:p>
            <a:pPr marL="342900" indent="-285750">
              <a:spcAft>
                <a:spcPts val="600"/>
              </a:spcAft>
            </a:pPr>
            <a:r>
              <a:rPr lang="en-US" sz="2000" dirty="0"/>
              <a:t>Useful Hand gestures </a:t>
            </a:r>
          </a:p>
          <a:p>
            <a:pPr marL="742950" lvl="1" indent="-228600">
              <a:lnSpc>
                <a:spcPct val="90000"/>
              </a:lnSpc>
              <a:spcAft>
                <a:spcPts val="600"/>
              </a:spcAft>
              <a:buFont typeface="Arial" panose="020B0604020202020204" pitchFamily="34" charset="0"/>
              <a:buChar char="•"/>
            </a:pPr>
            <a:r>
              <a:rPr lang="en-US" sz="2000" dirty="0"/>
              <a:t>tap two fingers = undo last </a:t>
            </a:r>
          </a:p>
          <a:p>
            <a:pPr marL="742950" lvl="1" indent="-228600">
              <a:lnSpc>
                <a:spcPct val="90000"/>
              </a:lnSpc>
              <a:spcAft>
                <a:spcPts val="600"/>
              </a:spcAft>
              <a:buFont typeface="Arial" panose="020B0604020202020204" pitchFamily="34" charset="0"/>
              <a:buChar char="•"/>
            </a:pPr>
            <a:r>
              <a:rPr lang="en-US" sz="2000" dirty="0"/>
              <a:t>Tap three fingers = redo</a:t>
            </a:r>
          </a:p>
          <a:p>
            <a:pPr marL="742950" lvl="1" indent="-228600">
              <a:lnSpc>
                <a:spcPct val="90000"/>
              </a:lnSpc>
              <a:spcAft>
                <a:spcPts val="600"/>
              </a:spcAft>
              <a:buFont typeface="Arial" panose="020B0604020202020204" pitchFamily="34" charset="0"/>
              <a:buChar char="•"/>
            </a:pPr>
            <a:r>
              <a:rPr lang="en-US" sz="2000" dirty="0"/>
              <a:t>Scrub three fingers =  clear screen</a:t>
            </a:r>
          </a:p>
          <a:p>
            <a:pPr marL="0" indent="0">
              <a:lnSpc>
                <a:spcPct val="90000"/>
              </a:lnSpc>
              <a:spcAft>
                <a:spcPts val="600"/>
              </a:spcAft>
              <a:buNone/>
            </a:pPr>
            <a:r>
              <a:rPr lang="en-US" sz="2000" b="1" dirty="0"/>
              <a:t>Activity:</a:t>
            </a:r>
          </a:p>
          <a:p>
            <a:pPr marL="0" indent="0">
              <a:lnSpc>
                <a:spcPct val="90000"/>
              </a:lnSpc>
              <a:spcAft>
                <a:spcPts val="600"/>
              </a:spcAft>
              <a:buNone/>
            </a:pPr>
            <a:r>
              <a:rPr lang="en-US" sz="2000" dirty="0"/>
              <a:t>Participants create a small illustration for their story using Procreate.</a:t>
            </a:r>
          </a:p>
        </p:txBody>
      </p:sp>
    </p:spTree>
    <p:extLst>
      <p:ext uri="{BB962C8B-B14F-4D97-AF65-F5344CB8AC3E}">
        <p14:creationId xmlns:p14="http://schemas.microsoft.com/office/powerpoint/2010/main" val="2266101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5F0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205940"/>
            <a:ext cx="993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3600" dirty="0"/>
              <a:t>Creating an eBook with Book Creator (60mins)</a:t>
            </a:r>
            <a:endParaRPr kumimoji="0" lang="en-AU" sz="38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937570"/>
            <a:ext cx="9936000" cy="512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en-US" sz="2400" dirty="0">
                <a:latin typeface="Aptos"/>
              </a:rPr>
              <a:t>Develop an eBook layout using Book Creator.</a:t>
            </a:r>
            <a:endParaRPr lang="en-US" sz="2400" dirty="0"/>
          </a:p>
          <a:p>
            <a:r>
              <a:rPr lang="en-US" sz="2400" dirty="0">
                <a:latin typeface="Aptos" panose="020B0004020202020204" pitchFamily="34" charset="0"/>
                <a:hlinkClick r:id="rId3"/>
              </a:rPr>
              <a:t>https://bookcreator.com/</a:t>
            </a:r>
            <a:endParaRPr lang="en-US" sz="2400" dirty="0">
              <a:latin typeface="Aptos" panose="020B0004020202020204" pitchFamily="34" charset="0"/>
            </a:endParaRPr>
          </a:p>
          <a:p>
            <a:endParaRPr lang="en-US" sz="2400" dirty="0">
              <a:latin typeface="Aptos" panose="020B0004020202020204" pitchFamily="34" charset="0"/>
            </a:endParaRPr>
          </a:p>
          <a:p>
            <a:r>
              <a:rPr lang="en-US" sz="2400" b="1" dirty="0">
                <a:latin typeface="Aptos"/>
              </a:rPr>
              <a:t>Overview:</a:t>
            </a:r>
            <a:r>
              <a:rPr lang="en-US" sz="2400" dirty="0">
                <a:latin typeface="Aptos"/>
              </a:rPr>
              <a:t> Demonstrate how to create a book, add pages, and insert media and text.</a:t>
            </a:r>
          </a:p>
          <a:p>
            <a:endParaRPr lang="en-US" sz="2400" dirty="0">
              <a:latin typeface="Aptos"/>
            </a:endParaRPr>
          </a:p>
          <a:p>
            <a:r>
              <a:rPr lang="en-US" sz="2400" b="1" dirty="0">
                <a:latin typeface="Aptos"/>
              </a:rPr>
              <a:t>Text layout</a:t>
            </a:r>
            <a:r>
              <a:rPr lang="en-US" sz="2400" dirty="0">
                <a:latin typeface="Aptos"/>
              </a:rPr>
              <a:t>: Font choice and size, contrast from the background, placement on the page, keep empty space (no text) if you want thoughtful exploration of the artwork (even wordless picture books)</a:t>
            </a:r>
          </a:p>
          <a:p>
            <a:endParaRPr lang="en-US" sz="2400" dirty="0">
              <a:latin typeface="Aptos"/>
            </a:endParaRPr>
          </a:p>
          <a:p>
            <a:r>
              <a:rPr lang="en-US" sz="2400" b="1" dirty="0">
                <a:latin typeface="Aptos"/>
              </a:rPr>
              <a:t>Hands-On Practice</a:t>
            </a:r>
            <a:r>
              <a:rPr lang="en-US" sz="2400" dirty="0">
                <a:latin typeface="Aptos"/>
              </a:rPr>
              <a:t>: Participants incorporate their story outline, photos, and drawings.</a:t>
            </a:r>
          </a:p>
          <a:p>
            <a:endParaRPr lang="en-US" sz="2400" b="1" dirty="0">
              <a:latin typeface="Aptos"/>
            </a:endParaRPr>
          </a:p>
          <a:p>
            <a:r>
              <a:rPr lang="en-US" sz="2400" b="1" dirty="0">
                <a:latin typeface="Aptos"/>
              </a:rPr>
              <a:t>Audio Narration: </a:t>
            </a:r>
            <a:r>
              <a:rPr lang="en-US" sz="2400" dirty="0">
                <a:latin typeface="Aptos"/>
              </a:rPr>
              <a:t>Encourage adding voice-over narration where applicable.</a:t>
            </a:r>
            <a:endParaRPr lang="en-US" sz="2400" dirty="0"/>
          </a:p>
        </p:txBody>
      </p:sp>
    </p:spTree>
    <p:extLst>
      <p:ext uri="{BB962C8B-B14F-4D97-AF65-F5344CB8AC3E}">
        <p14:creationId xmlns:p14="http://schemas.microsoft.com/office/powerpoint/2010/main" val="379119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00984D-FD79-1CC2-03D2-32E279E0BE25}"/>
              </a:ext>
            </a:extLst>
          </p:cNvPr>
          <p:cNvPicPr>
            <a:picLocks noChangeAspect="1"/>
          </p:cNvPicPr>
          <p:nvPr/>
        </p:nvPicPr>
        <p:blipFill>
          <a:blip r:embed="rId3"/>
          <a:srcRect t="90"/>
          <a:stretch/>
        </p:blipFill>
        <p:spPr>
          <a:xfrm>
            <a:off x="457200" y="457200"/>
            <a:ext cx="11277600" cy="5943600"/>
          </a:xfrm>
          <a:prstGeom prst="rect">
            <a:avLst/>
          </a:prstGeom>
        </p:spPr>
      </p:pic>
      <p:sp>
        <p:nvSpPr>
          <p:cNvPr id="4" name="TextBox 3">
            <a:extLst>
              <a:ext uri="{FF2B5EF4-FFF2-40B4-BE49-F238E27FC236}">
                <a16:creationId xmlns:a16="http://schemas.microsoft.com/office/drawing/2014/main" id="{E6D20D0F-9F40-16F3-5A02-7F46B74134E9}"/>
              </a:ext>
            </a:extLst>
          </p:cNvPr>
          <p:cNvSpPr txBox="1"/>
          <p:nvPr/>
        </p:nvSpPr>
        <p:spPr>
          <a:xfrm>
            <a:off x="457200" y="6444520"/>
            <a:ext cx="3805272" cy="369332"/>
          </a:xfrm>
          <a:prstGeom prst="rect">
            <a:avLst/>
          </a:prstGeom>
          <a:noFill/>
        </p:spPr>
        <p:txBody>
          <a:bodyPr wrap="none" rtlCol="0">
            <a:spAutoFit/>
          </a:bodyPr>
          <a:lstStyle/>
          <a:p>
            <a:r>
              <a:rPr lang="en-US" dirty="0">
                <a:solidFill>
                  <a:schemeClr val="bg1"/>
                </a:solidFill>
              </a:rPr>
              <a:t>Guest, Patrick. “The Second Sky”, 2019</a:t>
            </a:r>
          </a:p>
        </p:txBody>
      </p:sp>
    </p:spTree>
    <p:extLst>
      <p:ext uri="{BB962C8B-B14F-4D97-AF65-F5344CB8AC3E}">
        <p14:creationId xmlns:p14="http://schemas.microsoft.com/office/powerpoint/2010/main" val="399502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07154" y="396899"/>
            <a:ext cx="11037555" cy="159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82" tIns="60941" rIns="121882" bIns="60941" anchor="t">
            <a:spAutoFit/>
          </a:bodyPr>
          <a:ls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spcBef>
                <a:spcPct val="50000"/>
              </a:spcBef>
            </a:pPr>
            <a:r>
              <a:rPr lang="en-AU" sz="4798" b="1">
                <a:solidFill>
                  <a:schemeClr val="bg1"/>
                </a:solidFill>
                <a:latin typeface="Arial"/>
                <a:cs typeface="Arial"/>
              </a:rPr>
              <a:t>Acknowledgement </a:t>
            </a:r>
            <a:br>
              <a:rPr lang="en-AU" sz="4798" b="1">
                <a:solidFill>
                  <a:schemeClr val="bg1"/>
                </a:solidFill>
                <a:latin typeface="Arial"/>
                <a:cs typeface="Arial"/>
              </a:rPr>
            </a:br>
            <a:r>
              <a:rPr lang="en-AU" sz="4798" b="1">
                <a:solidFill>
                  <a:schemeClr val="bg1"/>
                </a:solidFill>
                <a:latin typeface="Arial"/>
                <a:cs typeface="Arial"/>
              </a:rPr>
              <a:t>of Country</a:t>
            </a:r>
            <a:endParaRPr lang="en-AU" sz="4798" b="1">
              <a:solidFill>
                <a:schemeClr val="bg1"/>
              </a:solidFill>
            </a:endParaRPr>
          </a:p>
        </p:txBody>
      </p:sp>
      <p:sp>
        <p:nvSpPr>
          <p:cNvPr id="8" name="Rectangle 7">
            <a:extLst>
              <a:ext uri="{FF2B5EF4-FFF2-40B4-BE49-F238E27FC236}">
                <a16:creationId xmlns:a16="http://schemas.microsoft.com/office/drawing/2014/main" id="{FE59FE59-FE52-4094-A8FD-89E4A644233F}"/>
              </a:ext>
            </a:extLst>
          </p:cNvPr>
          <p:cNvSpPr/>
          <p:nvPr/>
        </p:nvSpPr>
        <p:spPr>
          <a:xfrm>
            <a:off x="407153" y="2507121"/>
            <a:ext cx="5788054" cy="3333695"/>
          </a:xfrm>
          <a:prstGeom prst="rect">
            <a:avLst/>
          </a:prstGeom>
        </p:spPr>
        <p:txBody>
          <a:bodyPr wrap="square" lIns="121882" tIns="60941" rIns="121882" bIns="60941" anchor="t">
            <a:spAutoFit/>
          </a:bodyPr>
          <a:ls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609493" algn="l" rtl="0" fontAlgn="base">
              <a:spcBef>
                <a:spcPct val="0"/>
              </a:spcBef>
              <a:spcAft>
                <a:spcPct val="0"/>
              </a:spcAft>
              <a:defRPr kern="1200">
                <a:solidFill>
                  <a:schemeClr val="tx1"/>
                </a:solidFill>
                <a:latin typeface="Arial" charset="0"/>
                <a:ea typeface="+mn-ea"/>
                <a:cs typeface="Arial" charset="0"/>
              </a:defRPr>
            </a:lvl2pPr>
            <a:lvl3pPr marL="1218987" algn="l" rtl="0" fontAlgn="base">
              <a:spcBef>
                <a:spcPct val="0"/>
              </a:spcBef>
              <a:spcAft>
                <a:spcPct val="0"/>
              </a:spcAft>
              <a:defRPr kern="1200">
                <a:solidFill>
                  <a:schemeClr val="tx1"/>
                </a:solidFill>
                <a:latin typeface="Arial" charset="0"/>
                <a:ea typeface="+mn-ea"/>
                <a:cs typeface="Arial" charset="0"/>
              </a:defRPr>
            </a:lvl3pPr>
            <a:lvl4pPr marL="1828480" algn="l" rtl="0" fontAlgn="base">
              <a:spcBef>
                <a:spcPct val="0"/>
              </a:spcBef>
              <a:spcAft>
                <a:spcPct val="0"/>
              </a:spcAft>
              <a:defRPr kern="1200">
                <a:solidFill>
                  <a:schemeClr val="tx1"/>
                </a:solidFill>
                <a:latin typeface="Arial" charset="0"/>
                <a:ea typeface="+mn-ea"/>
                <a:cs typeface="Arial" charset="0"/>
              </a:defRPr>
            </a:lvl4pPr>
            <a:lvl5pPr marL="2437973" algn="l" rtl="0" fontAlgn="base">
              <a:spcBef>
                <a:spcPct val="0"/>
              </a:spcBef>
              <a:spcAft>
                <a:spcPct val="0"/>
              </a:spcAft>
              <a:defRPr kern="1200">
                <a:solidFill>
                  <a:schemeClr val="tx1"/>
                </a:solidFill>
                <a:latin typeface="Arial" charset="0"/>
                <a:ea typeface="+mn-ea"/>
                <a:cs typeface="Arial" charset="0"/>
              </a:defRPr>
            </a:lvl5pPr>
            <a:lvl6pPr marL="3047467" algn="l" defTabSz="1218987" rtl="0" eaLnBrk="1" latinLnBrk="0" hangingPunct="1">
              <a:defRPr kern="1200">
                <a:solidFill>
                  <a:schemeClr val="tx1"/>
                </a:solidFill>
                <a:latin typeface="Arial" charset="0"/>
                <a:ea typeface="+mn-ea"/>
                <a:cs typeface="Arial" charset="0"/>
              </a:defRPr>
            </a:lvl6pPr>
            <a:lvl7pPr marL="3656960" algn="l" defTabSz="1218987" rtl="0" eaLnBrk="1" latinLnBrk="0" hangingPunct="1">
              <a:defRPr kern="1200">
                <a:solidFill>
                  <a:schemeClr val="tx1"/>
                </a:solidFill>
                <a:latin typeface="Arial" charset="0"/>
                <a:ea typeface="+mn-ea"/>
                <a:cs typeface="Arial" charset="0"/>
              </a:defRPr>
            </a:lvl7pPr>
            <a:lvl8pPr marL="4266453" algn="l" defTabSz="1218987" rtl="0" eaLnBrk="1" latinLnBrk="0" hangingPunct="1">
              <a:defRPr kern="1200">
                <a:solidFill>
                  <a:schemeClr val="tx1"/>
                </a:solidFill>
                <a:latin typeface="Arial" charset="0"/>
                <a:ea typeface="+mn-ea"/>
                <a:cs typeface="Arial" charset="0"/>
              </a:defRPr>
            </a:lvl8pPr>
            <a:lvl9pPr marL="4875947" algn="l" defTabSz="1218987" rtl="0" eaLnBrk="1" latinLnBrk="0" hangingPunct="1">
              <a:defRPr kern="1200">
                <a:solidFill>
                  <a:schemeClr val="tx1"/>
                </a:solidFill>
                <a:latin typeface="Arial" charset="0"/>
                <a:ea typeface="+mn-ea"/>
                <a:cs typeface="Arial" charset="0"/>
              </a:defRPr>
            </a:lvl9pPr>
          </a:lstStyle>
          <a:p>
            <a:pPr>
              <a:spcAft>
                <a:spcPts val="1066"/>
              </a:spcAft>
            </a:pPr>
            <a:r>
              <a:rPr lang="en-AU" sz="1950" dirty="0">
                <a:solidFill>
                  <a:schemeClr val="bg1"/>
                </a:solidFill>
                <a:latin typeface="Arial"/>
                <a:cs typeface="Arial"/>
              </a:rPr>
              <a:t>I acknowledge the traditional owners of the land upon which we meet today. I pay my respects to Elders past and present.</a:t>
            </a:r>
            <a:br>
              <a:rPr lang="en-AU" sz="1950" dirty="0">
                <a:latin typeface="Arial" panose="020B0604020202020204" pitchFamily="34" charset="0"/>
                <a:cs typeface="Arial" panose="020B0604020202020204" pitchFamily="34" charset="0"/>
              </a:rPr>
            </a:br>
            <a:endParaRPr lang="en-AU" sz="1999">
              <a:solidFill>
                <a:schemeClr val="bg1"/>
              </a:solidFill>
              <a:latin typeface="Arial" panose="020B0604020202020204" pitchFamily="34" charset="0"/>
              <a:cs typeface="Arial" panose="020B0604020202020204" pitchFamily="34" charset="0"/>
            </a:endParaRPr>
          </a:p>
          <a:p>
            <a:r>
              <a:rPr lang="en-AU" sz="2000" dirty="0">
                <a:solidFill>
                  <a:schemeClr val="bg1"/>
                </a:solidFill>
                <a:latin typeface="Arial"/>
                <a:cs typeface="Arial"/>
              </a:rPr>
              <a:t>I also recognise that Aboriginal and Torres Strait Islander people are the custodians of stories for millennia and we are inspired by that tradition in our work at the State Library to share and preserve Queensland’s memory.  </a:t>
            </a:r>
            <a:endParaRPr lang="en-AU" dirty="0">
              <a:solidFill>
                <a:schemeClr val="bg1"/>
              </a:solidFill>
            </a:endParaRPr>
          </a:p>
          <a:p>
            <a:pPr>
              <a:spcAft>
                <a:spcPts val="1066"/>
              </a:spcAft>
            </a:pPr>
            <a:endParaRPr lang="en-AU" sz="1950" dirty="0">
              <a:solidFill>
                <a:schemeClr val="bg1"/>
              </a:solidFill>
              <a:latin typeface="Arial"/>
              <a:cs typeface="Arial"/>
            </a:endParaRPr>
          </a:p>
        </p:txBody>
      </p:sp>
      <p:pic>
        <p:nvPicPr>
          <p:cNvPr id="4" name="Picture 3" descr="A picture containing colorful, graffiti, painted, covered&#10;&#10;Description automatically generated">
            <a:extLst>
              <a:ext uri="{FF2B5EF4-FFF2-40B4-BE49-F238E27FC236}">
                <a16:creationId xmlns:a16="http://schemas.microsoft.com/office/drawing/2014/main" id="{A7342C0A-B722-4F8A-88BA-722C8E0B0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438" y="-1"/>
            <a:ext cx="5606682" cy="6858001"/>
          </a:xfrm>
          <a:prstGeom prst="rect">
            <a:avLst/>
          </a:prstGeom>
        </p:spPr>
      </p:pic>
    </p:spTree>
    <p:extLst>
      <p:ext uri="{BB962C8B-B14F-4D97-AF65-F5344CB8AC3E}">
        <p14:creationId xmlns:p14="http://schemas.microsoft.com/office/powerpoint/2010/main" val="266161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38781"/>
            <a:ext cx="993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3600" b="1" dirty="0"/>
              <a:t>Publishing your book</a:t>
            </a:r>
            <a:endParaRPr kumimoji="0" lang="en-AU" sz="38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894232"/>
            <a:ext cx="9936000" cy="5069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en-US" sz="2400" dirty="0">
                <a:latin typeface="Aptos" panose="020B0004020202020204" pitchFamily="34" charset="0"/>
              </a:rPr>
              <a:t>Finalize, export, and share your eBook.</a:t>
            </a:r>
          </a:p>
          <a:p>
            <a:endParaRPr lang="en-US" sz="2400" dirty="0">
              <a:latin typeface="Aptos" panose="020B0004020202020204" pitchFamily="34" charset="0"/>
            </a:endParaRPr>
          </a:p>
          <a:p>
            <a:r>
              <a:rPr lang="en-US" sz="2400" b="1" dirty="0">
                <a:latin typeface="Aptos" panose="020B0004020202020204" pitchFamily="34" charset="0"/>
              </a:rPr>
              <a:t>Format Options</a:t>
            </a:r>
            <a:r>
              <a:rPr lang="en-US" sz="2400" dirty="0">
                <a:latin typeface="Aptos" panose="020B0004020202020204" pitchFamily="34" charset="0"/>
              </a:rPr>
              <a:t>: </a:t>
            </a:r>
          </a:p>
          <a:p>
            <a:r>
              <a:rPr lang="en-US" sz="2400" dirty="0">
                <a:latin typeface="Aptos" panose="020B0004020202020204" pitchFamily="34" charset="0"/>
              </a:rPr>
              <a:t>Export to PDF/</a:t>
            </a:r>
            <a:r>
              <a:rPr lang="en-US" sz="2400" dirty="0" err="1">
                <a:latin typeface="Aptos" panose="020B0004020202020204" pitchFamily="34" charset="0"/>
              </a:rPr>
              <a:t>ePub</a:t>
            </a:r>
            <a:r>
              <a:rPr lang="en-US" sz="2400" dirty="0">
                <a:latin typeface="Aptos" panose="020B0004020202020204" pitchFamily="34" charset="0"/>
              </a:rPr>
              <a:t> and share online via Book Creator</a:t>
            </a:r>
          </a:p>
          <a:p>
            <a:pPr marL="342900" indent="-342900">
              <a:buFont typeface="Arial" panose="020B0604020202020204" pitchFamily="34" charset="0"/>
              <a:buChar char="•"/>
            </a:pPr>
            <a:r>
              <a:rPr lang="en-US" sz="2400" dirty="0">
                <a:latin typeface="Aptos" panose="020B0004020202020204" pitchFamily="34" charset="0"/>
              </a:rPr>
              <a:t>You will be given a link to the published eBook to share with others.</a:t>
            </a:r>
          </a:p>
          <a:p>
            <a:pPr marL="457200" indent="-457200">
              <a:buFont typeface="Arial" panose="020B0604020202020204" pitchFamily="34" charset="0"/>
              <a:buChar char="•"/>
            </a:pPr>
            <a:endParaRPr lang="en-US" sz="2400" b="1" dirty="0">
              <a:latin typeface="Aptos" panose="020B0004020202020204" pitchFamily="34" charset="0"/>
            </a:endParaRPr>
          </a:p>
          <a:p>
            <a:r>
              <a:rPr lang="en-US" sz="2400" b="1" dirty="0">
                <a:latin typeface="Aptos" panose="020B0004020202020204" pitchFamily="34" charset="0"/>
              </a:rPr>
              <a:t>Marketing: </a:t>
            </a:r>
            <a:r>
              <a:rPr lang="en-US" sz="2400" dirty="0">
                <a:latin typeface="Aptos" panose="020B0004020202020204" pitchFamily="34" charset="0"/>
              </a:rPr>
              <a:t>Promote your </a:t>
            </a:r>
            <a:r>
              <a:rPr lang="en-US" sz="2400" dirty="0" err="1">
                <a:latin typeface="Aptos" panose="020B0004020202020204" pitchFamily="34" charset="0"/>
              </a:rPr>
              <a:t>ebook</a:t>
            </a:r>
            <a:r>
              <a:rPr lang="en-US" sz="2400" dirty="0">
                <a:latin typeface="Aptos" panose="020B0004020202020204" pitchFamily="34" charset="0"/>
              </a:rPr>
              <a:t> through social media, email, newsletters, and author websites.  Community Facebook.</a:t>
            </a:r>
          </a:p>
          <a:p>
            <a:endParaRPr lang="en-US" sz="2400" b="1" dirty="0">
              <a:latin typeface="Aptos" panose="020B0004020202020204" pitchFamily="34" charset="0"/>
            </a:endParaRPr>
          </a:p>
          <a:p>
            <a:endParaRPr lang="en-US" sz="2400" b="1" dirty="0">
              <a:latin typeface="Aptos" panose="020B0004020202020204" pitchFamily="34" charset="0"/>
            </a:endParaRPr>
          </a:p>
          <a:p>
            <a:r>
              <a:rPr lang="en-US" sz="2400" b="1" dirty="0">
                <a:latin typeface="Aptos" panose="020B0004020202020204" pitchFamily="34" charset="0"/>
              </a:rPr>
              <a:t>Free platforms </a:t>
            </a:r>
            <a:r>
              <a:rPr lang="en-US" sz="2400" dirty="0">
                <a:latin typeface="Aptos" panose="020B0004020202020204" pitchFamily="34" charset="0"/>
              </a:rPr>
              <a:t>(reach a wide audience, but consider privacy and creative control): </a:t>
            </a:r>
          </a:p>
          <a:p>
            <a:r>
              <a:rPr lang="en-US" sz="2400" dirty="0">
                <a:latin typeface="Aptos" panose="020B0004020202020204" pitchFamily="34" charset="0"/>
              </a:rPr>
              <a:t>Book Creator or </a:t>
            </a:r>
            <a:r>
              <a:rPr lang="en-US" sz="2400" dirty="0">
                <a:latin typeface="Aptos" panose="020B0004020202020204" pitchFamily="34" charset="0"/>
                <a:hlinkClick r:id="rId3"/>
              </a:rPr>
              <a:t>Google Play Books</a:t>
            </a:r>
            <a:endParaRPr lang="en-US" sz="2400" dirty="0">
              <a:latin typeface="Aptos" panose="020B0004020202020204" pitchFamily="34" charset="0"/>
            </a:endParaRPr>
          </a:p>
          <a:p>
            <a:endParaRPr lang="en-US" sz="2400" dirty="0">
              <a:latin typeface="Aptos" panose="020B0004020202020204" pitchFamily="34" charset="0"/>
            </a:endParaRPr>
          </a:p>
          <a:p>
            <a:endParaRPr lang="en-US" sz="2800" dirty="0"/>
          </a:p>
        </p:txBody>
      </p:sp>
    </p:spTree>
    <p:extLst>
      <p:ext uri="{BB962C8B-B14F-4D97-AF65-F5344CB8AC3E}">
        <p14:creationId xmlns:p14="http://schemas.microsoft.com/office/powerpoint/2010/main" val="3115862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04C2-D5D8-657C-6280-C4FFB2988C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0FFC468-3DD5-760D-8EE1-80A527589666}"/>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C8756864-06C4-AF2E-6B0A-905336E758C9}"/>
              </a:ext>
            </a:extLst>
          </p:cNvPr>
          <p:cNvSpPr txBox="1">
            <a:spLocks noChangeArrowheads="1"/>
          </p:cNvSpPr>
          <p:nvPr/>
        </p:nvSpPr>
        <p:spPr bwMode="auto">
          <a:xfrm>
            <a:off x="1127125" y="38781"/>
            <a:ext cx="9936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3600" b="1" dirty="0"/>
              <a:t>Fellowships</a:t>
            </a:r>
            <a:endParaRPr kumimoji="0" lang="en-AU" sz="38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endParaRPr>
          </a:p>
        </p:txBody>
      </p:sp>
      <p:sp>
        <p:nvSpPr>
          <p:cNvPr id="4" name="Text Box 10">
            <a:extLst>
              <a:ext uri="{FF2B5EF4-FFF2-40B4-BE49-F238E27FC236}">
                <a16:creationId xmlns:a16="http://schemas.microsoft.com/office/drawing/2014/main" id="{A61E1927-007A-DE3D-72A3-DC69F3065FEF}"/>
              </a:ext>
            </a:extLst>
          </p:cNvPr>
          <p:cNvSpPr txBox="1">
            <a:spLocks noChangeArrowheads="1"/>
          </p:cNvSpPr>
          <p:nvPr/>
        </p:nvSpPr>
        <p:spPr bwMode="auto">
          <a:xfrm>
            <a:off x="1127125" y="894232"/>
            <a:ext cx="9936000" cy="549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en-US" sz="2000" dirty="0">
                <a:latin typeface="Aptos" panose="020B0004020202020204" pitchFamily="34" charset="0"/>
              </a:rPr>
              <a:t>Fellowships are available for unpublished manuscripts.</a:t>
            </a:r>
          </a:p>
          <a:p>
            <a:endParaRPr lang="en-US" sz="2000" b="1" dirty="0">
              <a:latin typeface="Aptos" panose="020B0004020202020204" pitchFamily="34" charset="0"/>
            </a:endParaRPr>
          </a:p>
          <a:p>
            <a:r>
              <a:rPr lang="en-US" sz="2000" dirty="0">
                <a:latin typeface="Aptos" panose="020B0004020202020204" pitchFamily="34" charset="0"/>
                <a:hlinkClick r:id="rId3"/>
              </a:rPr>
              <a:t>Black and write </a:t>
            </a:r>
            <a:r>
              <a:rPr lang="en-US" sz="2000" dirty="0">
                <a:latin typeface="Aptos" panose="020B0004020202020204" pitchFamily="34" charset="0"/>
              </a:rPr>
              <a:t>Writing Fellowships (SLQ) </a:t>
            </a:r>
          </a:p>
          <a:p>
            <a:pPr marL="800100" lvl="1" indent="-342900">
              <a:buFont typeface="Arial" panose="020B0604020202020204" pitchFamily="34" charset="0"/>
              <a:buChar char="•"/>
            </a:pPr>
            <a:r>
              <a:rPr lang="en-US" sz="2000" dirty="0">
                <a:latin typeface="Aptos" panose="020B0004020202020204" pitchFamily="34" charset="0"/>
              </a:rPr>
              <a:t>next applications in November 2025</a:t>
            </a:r>
          </a:p>
          <a:p>
            <a:pPr marL="800100" lvl="1" indent="-342900">
              <a:buFont typeface="Arial" panose="020B0604020202020204" pitchFamily="34" charset="0"/>
              <a:buChar char="•"/>
            </a:pPr>
            <a:r>
              <a:rPr lang="en-US" sz="2000" dirty="0">
                <a:latin typeface="Aptos" panose="020B0004020202020204" pitchFamily="34" charset="0"/>
              </a:rPr>
              <a:t>Every eligible submission will get feedback on their writing from team judges.</a:t>
            </a:r>
          </a:p>
          <a:p>
            <a:pPr marL="800100" lvl="1" indent="-342900">
              <a:buFont typeface="Arial" panose="020B0604020202020204" pitchFamily="34" charset="0"/>
              <a:buChar char="•"/>
            </a:pPr>
            <a:r>
              <a:rPr lang="en-US" sz="2000" dirty="0">
                <a:latin typeface="Aptos" panose="020B0004020202020204" pitchFamily="34" charset="0"/>
              </a:rPr>
              <a:t>Creative writing only (Fiction – novel, poetry, children’s books)</a:t>
            </a:r>
          </a:p>
          <a:p>
            <a:endParaRPr lang="en-US" sz="2000" dirty="0">
              <a:latin typeface="Aptos" panose="020B0004020202020204" pitchFamily="34" charset="0"/>
            </a:endParaRPr>
          </a:p>
          <a:p>
            <a:r>
              <a:rPr lang="en-US" sz="2000" dirty="0">
                <a:latin typeface="Aptos" panose="020B0004020202020204" pitchFamily="34" charset="0"/>
                <a:hlinkClick r:id="rId4"/>
              </a:rPr>
              <a:t>David </a:t>
            </a:r>
            <a:r>
              <a:rPr lang="en-US" sz="2000" dirty="0" err="1">
                <a:latin typeface="Aptos" panose="020B0004020202020204" pitchFamily="34" charset="0"/>
                <a:hlinkClick r:id="rId4"/>
              </a:rPr>
              <a:t>Unaipon</a:t>
            </a:r>
            <a:r>
              <a:rPr lang="en-US" sz="2000" dirty="0">
                <a:latin typeface="Aptos" panose="020B0004020202020204" pitchFamily="34" charset="0"/>
                <a:hlinkClick r:id="rId4"/>
              </a:rPr>
              <a:t> Award </a:t>
            </a:r>
            <a:r>
              <a:rPr lang="en-US" sz="2000" dirty="0">
                <a:latin typeface="Aptos" panose="020B0004020202020204" pitchFamily="34" charset="0"/>
              </a:rPr>
              <a:t> (SLQ)</a:t>
            </a:r>
          </a:p>
          <a:p>
            <a:pPr marL="800100" lvl="1" indent="-342900">
              <a:buFont typeface="Arial" panose="020B0604020202020204" pitchFamily="34" charset="0"/>
              <a:buChar char="•"/>
            </a:pPr>
            <a:r>
              <a:rPr lang="en-US" sz="2000" dirty="0">
                <a:latin typeface="Aptos" panose="020B0004020202020204" pitchFamily="34" charset="0"/>
              </a:rPr>
              <a:t>for emerging Aboriginal and Torres Strait Islander writers</a:t>
            </a:r>
          </a:p>
          <a:p>
            <a:pPr marL="800100" lvl="1" indent="-342900">
              <a:buFont typeface="Arial" panose="020B0604020202020204" pitchFamily="34" charset="0"/>
              <a:buChar char="•"/>
            </a:pPr>
            <a:r>
              <a:rPr lang="en-US" sz="2000" dirty="0">
                <a:latin typeface="Aptos" panose="020B0004020202020204" pitchFamily="34" charset="0"/>
              </a:rPr>
              <a:t>Entries in March – April 2025.</a:t>
            </a:r>
            <a:endParaRPr lang="en-US" sz="2000" b="1" dirty="0">
              <a:latin typeface="Aptos" panose="020B0004020202020204" pitchFamily="34" charset="0"/>
            </a:endParaRPr>
          </a:p>
          <a:p>
            <a:endParaRPr lang="en-US" sz="2000" b="1" dirty="0">
              <a:latin typeface="Aptos" panose="020B0004020202020204" pitchFamily="34" charset="0"/>
            </a:endParaRPr>
          </a:p>
          <a:p>
            <a:r>
              <a:rPr lang="en-US" sz="2000" dirty="0">
                <a:latin typeface="Aptos" panose="020B0004020202020204" pitchFamily="34" charset="0"/>
                <a:hlinkClick r:id="rId5"/>
              </a:rPr>
              <a:t>Young Writers Award</a:t>
            </a:r>
            <a:r>
              <a:rPr lang="en-US" sz="2000" dirty="0">
                <a:latin typeface="Aptos" panose="020B0004020202020204" pitchFamily="34" charset="0"/>
              </a:rPr>
              <a:t> (SLQ)</a:t>
            </a:r>
          </a:p>
          <a:p>
            <a:pPr marL="800100" lvl="1" indent="-342900">
              <a:buFont typeface="Arial" panose="020B0604020202020204" pitchFamily="34" charset="0"/>
              <a:buChar char="•"/>
            </a:pPr>
            <a:r>
              <a:rPr lang="en-US" sz="2000" dirty="0">
                <a:latin typeface="Aptos" panose="020B0004020202020204" pitchFamily="34" charset="0"/>
              </a:rPr>
              <a:t>short story award for young people aged 18-25 living in Qld</a:t>
            </a:r>
          </a:p>
          <a:p>
            <a:pPr marL="800100" lvl="1" indent="-342900">
              <a:buFont typeface="Arial" panose="020B0604020202020204" pitchFamily="34" charset="0"/>
              <a:buChar char="•"/>
            </a:pPr>
            <a:r>
              <a:rPr lang="en-US" sz="2000" dirty="0">
                <a:latin typeface="Aptos" panose="020B0004020202020204" pitchFamily="34" charset="0"/>
              </a:rPr>
              <a:t>Entries in April 2025</a:t>
            </a:r>
          </a:p>
          <a:p>
            <a:endParaRPr lang="en-US" sz="2000" b="1" dirty="0">
              <a:latin typeface="Aptos" panose="020B0004020202020204" pitchFamily="34" charset="0"/>
            </a:endParaRPr>
          </a:p>
          <a:p>
            <a:r>
              <a:rPr lang="en-US" sz="2000" b="1" dirty="0">
                <a:latin typeface="Aptos" panose="020B0004020202020204" pitchFamily="34" charset="0"/>
              </a:rPr>
              <a:t>First Nation Publishers</a:t>
            </a:r>
            <a:r>
              <a:rPr lang="en-US" sz="2000" dirty="0">
                <a:latin typeface="Aptos" panose="020B0004020202020204" pitchFamily="34" charset="0"/>
              </a:rPr>
              <a:t>:  </a:t>
            </a:r>
          </a:p>
          <a:p>
            <a:pPr marL="342900" indent="-342900">
              <a:buFont typeface="Arial" panose="020B0604020202020204" pitchFamily="34" charset="0"/>
              <a:buChar char="•"/>
            </a:pPr>
            <a:r>
              <a:rPr lang="en-US" sz="2000" dirty="0" err="1">
                <a:latin typeface="Aptos" panose="020B0004020202020204" pitchFamily="34" charset="0"/>
                <a:hlinkClick r:id="rId6"/>
              </a:rPr>
              <a:t>Magabala</a:t>
            </a:r>
            <a:r>
              <a:rPr lang="en-US" sz="2000" dirty="0">
                <a:latin typeface="Aptos" panose="020B0004020202020204" pitchFamily="34" charset="0"/>
                <a:hlinkClick r:id="rId6"/>
              </a:rPr>
              <a:t> </a:t>
            </a:r>
            <a:r>
              <a:rPr lang="en-US" sz="2000" dirty="0">
                <a:latin typeface="Aptos" panose="020B0004020202020204" pitchFamily="34" charset="0"/>
              </a:rPr>
              <a:t>books – </a:t>
            </a:r>
            <a:r>
              <a:rPr lang="en-US" sz="2000" dirty="0">
                <a:latin typeface="Aptos" panose="020B0004020202020204" pitchFamily="34" charset="0"/>
                <a:hlinkClick r:id="rId7"/>
              </a:rPr>
              <a:t>Awards and scholarships</a:t>
            </a:r>
            <a:endParaRPr lang="en-US" sz="2000" dirty="0">
              <a:latin typeface="Aptos" panose="020B0004020202020204" pitchFamily="34" charset="0"/>
            </a:endParaRPr>
          </a:p>
          <a:p>
            <a:endParaRPr lang="en-US" sz="2000" b="1" dirty="0">
              <a:latin typeface="Aptos" panose="020B0004020202020204" pitchFamily="34" charset="0"/>
            </a:endParaRPr>
          </a:p>
          <a:p>
            <a:endParaRPr lang="en-US" sz="2000" b="1" dirty="0">
              <a:latin typeface="Aptos" panose="020B0004020202020204" pitchFamily="34" charset="0"/>
            </a:endParaRPr>
          </a:p>
          <a:p>
            <a:endParaRPr lang="en-US" sz="2800" dirty="0"/>
          </a:p>
        </p:txBody>
      </p:sp>
    </p:spTree>
    <p:extLst>
      <p:ext uri="{BB962C8B-B14F-4D97-AF65-F5344CB8AC3E}">
        <p14:creationId xmlns:p14="http://schemas.microsoft.com/office/powerpoint/2010/main" val="88600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E0C30-C0BD-0534-CC23-B31D4A8E830C}"/>
              </a:ext>
            </a:extLst>
          </p:cNvPr>
          <p:cNvPicPr>
            <a:picLocks noChangeAspect="1"/>
          </p:cNvPicPr>
          <p:nvPr/>
        </p:nvPicPr>
        <p:blipFill>
          <a:blip r:embed="rId3"/>
          <a:stretch>
            <a:fillRect/>
          </a:stretch>
        </p:blipFill>
        <p:spPr>
          <a:xfrm>
            <a:off x="632178" y="0"/>
            <a:ext cx="4767439" cy="6824964"/>
          </a:xfrm>
          <a:prstGeom prst="rect">
            <a:avLst/>
          </a:prstGeom>
        </p:spPr>
      </p:pic>
      <p:pic>
        <p:nvPicPr>
          <p:cNvPr id="5" name="Picture 4">
            <a:extLst>
              <a:ext uri="{FF2B5EF4-FFF2-40B4-BE49-F238E27FC236}">
                <a16:creationId xmlns:a16="http://schemas.microsoft.com/office/drawing/2014/main" id="{B46D5D49-1F67-7655-6D67-ABA1AE8D366D}"/>
              </a:ext>
            </a:extLst>
          </p:cNvPr>
          <p:cNvPicPr>
            <a:picLocks noChangeAspect="1"/>
          </p:cNvPicPr>
          <p:nvPr/>
        </p:nvPicPr>
        <p:blipFill>
          <a:blip r:embed="rId4"/>
          <a:stretch>
            <a:fillRect/>
          </a:stretch>
        </p:blipFill>
        <p:spPr>
          <a:xfrm>
            <a:off x="6792385" y="0"/>
            <a:ext cx="4660101" cy="6759572"/>
          </a:xfrm>
          <a:prstGeom prst="rect">
            <a:avLst/>
          </a:prstGeom>
        </p:spPr>
      </p:pic>
    </p:spTree>
    <p:extLst>
      <p:ext uri="{BB962C8B-B14F-4D97-AF65-F5344CB8AC3E}">
        <p14:creationId xmlns:p14="http://schemas.microsoft.com/office/powerpoint/2010/main" val="1498924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4AC84-E270-1AFA-C630-4886372ED7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4844DB-BDFF-9A86-B5C7-B764A813CFAB}"/>
              </a:ext>
            </a:extLst>
          </p:cNvPr>
          <p:cNvSpPr/>
          <p:nvPr/>
        </p:nvSpPr>
        <p:spPr>
          <a:xfrm rot="10800000">
            <a:off x="0" y="0"/>
            <a:ext cx="12192000" cy="1021801"/>
          </a:xfrm>
          <a:custGeom>
            <a:avLst/>
            <a:gdLst/>
            <a:ahLst/>
            <a:cxnLst/>
            <a:rect l="l" t="t" r="r" b="b"/>
            <a:pathLst>
              <a:path w="18288000" h="4549140">
                <a:moveTo>
                  <a:pt x="0" y="0"/>
                </a:moveTo>
                <a:lnTo>
                  <a:pt x="18288000" y="0"/>
                </a:lnTo>
                <a:lnTo>
                  <a:pt x="18288000" y="4549140"/>
                </a:lnTo>
                <a:lnTo>
                  <a:pt x="0" y="45491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 Box 10">
            <a:extLst>
              <a:ext uri="{FF2B5EF4-FFF2-40B4-BE49-F238E27FC236}">
                <a16:creationId xmlns:a16="http://schemas.microsoft.com/office/drawing/2014/main" id="{B4E4AF43-906A-575F-C562-9B414F5CE4B0}"/>
              </a:ext>
            </a:extLst>
          </p:cNvPr>
          <p:cNvSpPr txBox="1">
            <a:spLocks noChangeArrowheads="1"/>
          </p:cNvSpPr>
          <p:nvPr/>
        </p:nvSpPr>
        <p:spPr bwMode="auto">
          <a:xfrm>
            <a:off x="732641" y="1239143"/>
            <a:ext cx="10726717"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p>
            <a:pPr marL="0" indent="0">
              <a:buNone/>
            </a:pPr>
            <a:endParaRPr lang="en-GB" sz="2000" dirty="0"/>
          </a:p>
          <a:p>
            <a:pPr marL="0" indent="0" algn="ctr">
              <a:buNone/>
            </a:pPr>
            <a:r>
              <a:rPr lang="en-GB" sz="4400" dirty="0">
                <a:latin typeface="Aptos" panose="020B0004020202020204" pitchFamily="34" charset="0"/>
                <a:ea typeface="Calibri"/>
                <a:cs typeface="Calibri"/>
              </a:rPr>
              <a:t>Exercise </a:t>
            </a:r>
          </a:p>
          <a:p>
            <a:pPr marL="0" indent="0">
              <a:buNone/>
            </a:pPr>
            <a:endParaRPr lang="en-GB" sz="3200" b="1" dirty="0">
              <a:latin typeface="Aptos" panose="020B0004020202020204" pitchFamily="34" charset="0"/>
            </a:endParaRPr>
          </a:p>
          <a:p>
            <a:r>
              <a:rPr lang="en-GB" sz="3200" dirty="0">
                <a:latin typeface="Aptos" panose="020B0004020202020204" pitchFamily="34" charset="0"/>
              </a:rPr>
              <a:t>Volunteers showcase their digital stories</a:t>
            </a:r>
          </a:p>
          <a:p>
            <a:pPr marL="914400" lvl="1" indent="-457200">
              <a:buFont typeface="Wingdings" panose="05000000000000000000" pitchFamily="2" charset="2"/>
              <a:buChar char="Ø"/>
            </a:pPr>
            <a:r>
              <a:rPr lang="en-GB" sz="3200" dirty="0">
                <a:latin typeface="Aptos" panose="020B0004020202020204" pitchFamily="34" charset="0"/>
              </a:rPr>
              <a:t>They don’t need to be finished! </a:t>
            </a:r>
            <a:endParaRPr lang="en-GB" sz="3200" dirty="0">
              <a:latin typeface="Aptos" panose="020B0004020202020204" pitchFamily="34" charset="0"/>
              <a:ea typeface="Calibri"/>
              <a:cs typeface="Calibri"/>
            </a:endParaRPr>
          </a:p>
          <a:p>
            <a:pPr marL="0" indent="0">
              <a:buNone/>
            </a:pPr>
            <a:endParaRPr lang="en-GB" sz="3200" b="1" dirty="0">
              <a:latin typeface="Aptos" panose="020B0004020202020204" pitchFamily="34" charset="0"/>
            </a:endParaRPr>
          </a:p>
          <a:p>
            <a:pPr marL="0" indent="0">
              <a:buNone/>
            </a:pPr>
            <a:r>
              <a:rPr lang="en-GB" sz="3200" b="1" dirty="0">
                <a:latin typeface="Aptos" panose="020B0004020202020204" pitchFamily="34" charset="0"/>
              </a:rPr>
              <a:t>Feedback</a:t>
            </a:r>
            <a:r>
              <a:rPr lang="en-GB" sz="3200" dirty="0">
                <a:latin typeface="Aptos" panose="020B0004020202020204" pitchFamily="34" charset="0"/>
              </a:rPr>
              <a:t>: "Two Stars and a Wish"</a:t>
            </a:r>
            <a:endParaRPr lang="en-GB" sz="2400" b="1" dirty="0">
              <a:ea typeface="Calibri"/>
              <a:cs typeface="Calibri"/>
            </a:endParaRPr>
          </a:p>
          <a:p>
            <a:pPr marL="457200" indent="-457200"/>
            <a:endParaRPr lang="en-GB" sz="2400" dirty="0">
              <a:latin typeface="Calibri"/>
              <a:ea typeface="Calibri"/>
              <a:cs typeface="Calibri"/>
            </a:endParaRPr>
          </a:p>
        </p:txBody>
      </p:sp>
    </p:spTree>
    <p:extLst>
      <p:ext uri="{BB962C8B-B14F-4D97-AF65-F5344CB8AC3E}">
        <p14:creationId xmlns:p14="http://schemas.microsoft.com/office/powerpoint/2010/main" val="7467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6A2F2F4-F188-4E21-CB37-73ECA23DE135}"/>
              </a:ext>
            </a:extLst>
          </p:cNvPr>
          <p:cNvPicPr>
            <a:picLocks noChangeAspect="1"/>
          </p:cNvPicPr>
          <p:nvPr/>
        </p:nvPicPr>
        <p:blipFill>
          <a:blip r:embed="rId3"/>
          <a:stretch>
            <a:fillRect/>
          </a:stretch>
        </p:blipFill>
        <p:spPr>
          <a:xfrm>
            <a:off x="279143" y="818188"/>
            <a:ext cx="5221625" cy="5221625"/>
          </a:xfrm>
          <a:prstGeom prst="rect">
            <a:avLst/>
          </a:prstGeom>
        </p:spPr>
      </p:pic>
      <p:sp>
        <p:nvSpPr>
          <p:cNvPr id="8" name="Text Box 10">
            <a:extLst>
              <a:ext uri="{FF2B5EF4-FFF2-40B4-BE49-F238E27FC236}">
                <a16:creationId xmlns:a16="http://schemas.microsoft.com/office/drawing/2014/main" id="{072FCD46-863F-446D-A7F2-9335AD256C63}"/>
              </a:ext>
            </a:extLst>
          </p:cNvPr>
          <p:cNvSpPr txBox="1">
            <a:spLocks noChangeArrowheads="1"/>
          </p:cNvSpPr>
          <p:nvPr/>
        </p:nvSpPr>
        <p:spPr bwMode="auto">
          <a:xfrm>
            <a:off x="6059054" y="254834"/>
            <a:ext cx="5853802" cy="610151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600" b="1"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Key Learnings</a:t>
            </a:r>
            <a:r>
              <a:rPr kumimoji="0" lang="en-US" sz="36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a:t>
            </a:r>
          </a:p>
          <a:p>
            <a:pPr marL="457200" indent="-228600">
              <a:lnSpc>
                <a:spcPct val="90000"/>
              </a:lnSpc>
              <a:spcAft>
                <a:spcPts val="600"/>
              </a:spcAft>
              <a:buFont typeface="Arial" panose="020B0604020202020204" pitchFamily="34" charset="0"/>
              <a:buChar char="•"/>
            </a:pPr>
            <a:r>
              <a:rPr lang="en-US" sz="2000" dirty="0"/>
              <a:t>Story structure &amp; elements</a:t>
            </a:r>
            <a:endParaRPr lang="en-US" sz="2000" dirty="0">
              <a:ea typeface="Calibri"/>
              <a:cs typeface="Calibri"/>
            </a:endParaRPr>
          </a:p>
          <a:p>
            <a:pPr marL="457200" indent="-228600">
              <a:lnSpc>
                <a:spcPct val="90000"/>
              </a:lnSpc>
              <a:spcAft>
                <a:spcPts val="600"/>
              </a:spcAft>
              <a:buFont typeface="Arial" panose="020B0604020202020204" pitchFamily="34" charset="0"/>
              <a:buChar char="•"/>
            </a:pPr>
            <a:r>
              <a:rPr lang="en-US" sz="2000" dirty="0"/>
              <a:t>Copyright</a:t>
            </a:r>
            <a:endParaRPr lang="en-US" sz="2000" dirty="0">
              <a:ea typeface="Calibri"/>
              <a:cs typeface="Calibri"/>
            </a:endParaRPr>
          </a:p>
          <a:p>
            <a:pPr marL="457200" indent="-228600">
              <a:lnSpc>
                <a:spcPct val="90000"/>
              </a:lnSpc>
              <a:spcAft>
                <a:spcPts val="600"/>
              </a:spcAft>
              <a:buFont typeface="Arial" panose="020B0604020202020204" pitchFamily="34" charset="0"/>
              <a:buChar char="•"/>
            </a:pPr>
            <a:r>
              <a:rPr lang="en-US" sz="2000" dirty="0"/>
              <a:t>Basic photography, Procreate, Book Creator</a:t>
            </a:r>
            <a:endParaRPr lang="en-US" sz="2000" dirty="0">
              <a:ea typeface="Calibri"/>
              <a:cs typeface="Calibri"/>
            </a:endParaRPr>
          </a:p>
          <a:p>
            <a:pPr marL="457200" indent="-228600">
              <a:lnSpc>
                <a:spcPct val="90000"/>
              </a:lnSpc>
              <a:spcAft>
                <a:spcPts val="600"/>
              </a:spcAft>
              <a:buFont typeface="Arial" panose="020B0604020202020204" pitchFamily="34" charset="0"/>
              <a:buChar char="•"/>
            </a:pPr>
            <a:r>
              <a:rPr lang="en-US" sz="2000" dirty="0"/>
              <a:t>Publishing and promotion</a:t>
            </a:r>
          </a:p>
          <a:p>
            <a:pPr marL="457200" indent="-228600">
              <a:lnSpc>
                <a:spcPct val="90000"/>
              </a:lnSpc>
              <a:spcAft>
                <a:spcPts val="600"/>
              </a:spcAft>
              <a:buFont typeface="Arial" panose="020B0604020202020204" pitchFamily="34" charset="0"/>
              <a:buChar char="•"/>
            </a:pPr>
            <a:r>
              <a:rPr lang="en-US" sz="2000" dirty="0">
                <a:ea typeface="Calibri"/>
                <a:cs typeface="Calibri"/>
              </a:rPr>
              <a:t>Useful links in the handout</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Need further support?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Contact me at the Digital Inclusion team: </a:t>
            </a:r>
            <a:r>
              <a:rPr kumimoji="0" lang="en-US" sz="20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hlinkClick r:id="rId4"/>
              </a:rPr>
              <a:t>Daniel.guest@slq.qld.gov.au</a:t>
            </a:r>
            <a:endParaRPr kumimoji="0" lang="en-US" sz="20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Workshop Feedback: </a:t>
            </a:r>
            <a:r>
              <a:rPr kumimoji="0" lang="en-US" sz="2000" b="0" i="0" u="sng"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hlinkClick r:id="rId5"/>
              </a:rPr>
              <a:t>https://www.surveymonkey.com/r/Digitalandyou</a:t>
            </a:r>
            <a:endParaRPr kumimoji="0" lang="en-US" sz="2000" b="0" i="0" u="sng"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endParaRPr kumimoji="0" lang="en-US" sz="2800" b="1"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alpha val="80000"/>
                  </a:prstClr>
                </a:solidFill>
                <a:effectLst/>
                <a:uLnTx/>
                <a:uFillTx/>
                <a:latin typeface="Aptos" panose="020B0004020202020204" pitchFamily="34" charset="0"/>
                <a:ea typeface="+mn-ea"/>
                <a:cs typeface="+mn-cs"/>
              </a:rPr>
              <a:t>Let’s do it now!</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alpha val="80000"/>
                </a:prstClr>
              </a:solidFill>
              <a:effectLst/>
              <a:uLnTx/>
              <a:uFillTx/>
              <a:latin typeface="Calibri" panose="020F0502020204030204"/>
              <a:ea typeface="+mn-ea"/>
              <a:cs typeface="+mn-cs"/>
            </a:endParaRPr>
          </a:p>
        </p:txBody>
      </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996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B73784-5FEF-A459-5B72-5D73AA293B93}"/>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kern="1200">
                <a:solidFill>
                  <a:schemeClr val="tx1"/>
                </a:solidFill>
                <a:latin typeface="+mj-lt"/>
                <a:ea typeface="+mj-ea"/>
                <a:cs typeface="+mj-cs"/>
              </a:rPr>
              <a:t>The Digital and You App</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080E6C44-AD8F-60CB-373A-D030F5213EB1}"/>
              </a:ext>
            </a:extLst>
          </p:cNvPr>
          <p:cNvPicPr>
            <a:picLocks noGrp="1" noChangeAspect="1"/>
          </p:cNvPicPr>
          <p:nvPr>
            <p:ph idx="1"/>
          </p:nvPr>
        </p:nvPicPr>
        <p:blipFill>
          <a:blip r:embed="rId3"/>
          <a:stretch>
            <a:fillRect/>
          </a:stretch>
        </p:blipFill>
        <p:spPr>
          <a:xfrm>
            <a:off x="1087641" y="511293"/>
            <a:ext cx="4008463"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80B9F8F2-D2FF-317D-33F3-1DB5040BCAD5}"/>
              </a:ext>
            </a:extLst>
          </p:cNvPr>
          <p:cNvSpPr txBox="1"/>
          <p:nvPr/>
        </p:nvSpPr>
        <p:spPr>
          <a:xfrm>
            <a:off x="5894962" y="1984443"/>
            <a:ext cx="5458838" cy="4192520"/>
          </a:xfrm>
          <a:prstGeom prst="rect">
            <a:avLst/>
          </a:prstGeom>
        </p:spPr>
        <p:txBody>
          <a:bodyPr vert="horz" lIns="91440" tIns="45720" rIns="91440" bIns="45720" rtlCol="0">
            <a:norm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Find out when workshops are on</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Download Your Certificate</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Access FREE Online Learning through:</a:t>
            </a:r>
          </a:p>
          <a:p>
            <a:pPr marL="9144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LinkedIn Learning</a:t>
            </a:r>
          </a:p>
          <a:p>
            <a:pPr marL="9144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Google</a:t>
            </a:r>
          </a:p>
          <a:p>
            <a:pPr marL="914400" marR="0" lvl="1"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BeConnected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23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2B1D91CD-4A8C-D5DC-DDE9-6745FB2BDC47}"/>
              </a:ext>
            </a:extLst>
          </p:cNvPr>
          <p:cNvSpPr txBox="1">
            <a:spLocks noChangeArrowheads="1"/>
          </p:cNvSpPr>
          <p:nvPr/>
        </p:nvSpPr>
        <p:spPr bwMode="auto">
          <a:xfrm>
            <a:off x="964162" y="175914"/>
            <a:ext cx="993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dirty="0"/>
              <a:t>Digital Storytelling</a:t>
            </a:r>
          </a:p>
          <a:p>
            <a:pPr marL="342900" indent="-342900">
              <a:spcBef>
                <a:spcPct val="50000"/>
              </a:spcBef>
              <a:buFont typeface="Wingdings" panose="05000000000000000000" pitchFamily="2" charset="2"/>
              <a:buChar char="Ø"/>
            </a:pPr>
            <a:r>
              <a:rPr lang="en-US" sz="2400" dirty="0">
                <a:effectLst/>
              </a:rPr>
              <a:t>the art of storytelling, digital illustration and eBook creation.</a:t>
            </a:r>
            <a:endParaRPr lang="en-US" sz="2400" dirty="0"/>
          </a:p>
        </p:txBody>
      </p:sp>
      <p:sp>
        <p:nvSpPr>
          <p:cNvPr id="3" name="Text Box 10">
            <a:extLst>
              <a:ext uri="{FF2B5EF4-FFF2-40B4-BE49-F238E27FC236}">
                <a16:creationId xmlns:a16="http://schemas.microsoft.com/office/drawing/2014/main" id="{78E67764-D2A8-0A76-3FA4-BCC012027A40}"/>
              </a:ext>
            </a:extLst>
          </p:cNvPr>
          <p:cNvSpPr txBox="1">
            <a:spLocks noChangeArrowheads="1"/>
          </p:cNvSpPr>
          <p:nvPr/>
        </p:nvSpPr>
        <p:spPr bwMode="auto">
          <a:xfrm>
            <a:off x="964162" y="2207239"/>
            <a:ext cx="9936000" cy="447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l" rtl="0" fontAlgn="base">
              <a:lnSpc>
                <a:spcPts val="4200"/>
              </a:lnSpc>
            </a:pPr>
            <a:r>
              <a:rPr lang="en-US" sz="2400" b="0" i="0" u="none" strike="noStrike" dirty="0">
                <a:solidFill>
                  <a:srgbClr val="000000"/>
                </a:solidFill>
                <a:effectLst/>
              </a:rPr>
              <a:t>……..</a:t>
            </a:r>
            <a:endParaRPr lang="en-US" sz="2400" b="0" i="0" dirty="0">
              <a:solidFill>
                <a:srgbClr val="000000"/>
              </a:solidFill>
              <a:effectLst/>
            </a:endParaRPr>
          </a:p>
          <a:p>
            <a:pPr algn="l" rtl="0" fontAlgn="base">
              <a:lnSpc>
                <a:spcPts val="3900"/>
              </a:lnSpc>
            </a:pPr>
            <a:r>
              <a:rPr lang="en-US" sz="2400" b="0" i="0" u="none" strike="noStrike" dirty="0">
                <a:solidFill>
                  <a:srgbClr val="000000"/>
                </a:solidFill>
                <a:effectLst/>
              </a:rPr>
              <a:t>State Library of Queensland</a:t>
            </a:r>
            <a:r>
              <a:rPr lang="en-AU" sz="2400" b="0" i="0" dirty="0">
                <a:solidFill>
                  <a:srgbClr val="000000"/>
                </a:solidFill>
                <a:effectLst/>
              </a:rPr>
              <a:t>​</a:t>
            </a:r>
          </a:p>
          <a:p>
            <a:pPr algn="l" rtl="0" fontAlgn="base">
              <a:lnSpc>
                <a:spcPts val="2925"/>
              </a:lnSpc>
            </a:pPr>
            <a:r>
              <a:rPr lang="en-AU" sz="2400" b="0" i="0" dirty="0">
                <a:solidFill>
                  <a:srgbClr val="000000"/>
                </a:solidFill>
                <a:effectLst/>
              </a:rPr>
              <a:t>​</a:t>
            </a:r>
          </a:p>
          <a:p>
            <a:pPr algn="l" rtl="0" fontAlgn="base">
              <a:lnSpc>
                <a:spcPts val="2925"/>
              </a:lnSpc>
            </a:pPr>
            <a:endParaRPr lang="en-AU" sz="2400" b="0" i="0" dirty="0">
              <a:solidFill>
                <a:srgbClr val="000000"/>
              </a:solidFill>
              <a:effectLst/>
            </a:endParaRPr>
          </a:p>
          <a:p>
            <a:pPr algn="l" rtl="0" fontAlgn="base">
              <a:lnSpc>
                <a:spcPts val="2925"/>
              </a:lnSpc>
            </a:pPr>
            <a:endParaRPr lang="en-AU" sz="2400" b="0" i="0" dirty="0">
              <a:solidFill>
                <a:srgbClr val="000000"/>
              </a:solidFill>
              <a:effectLst/>
            </a:endParaRPr>
          </a:p>
          <a:p>
            <a:pPr>
              <a:spcAft>
                <a:spcPts val="800"/>
              </a:spcAft>
            </a:pPr>
            <a:r>
              <a:rPr lang="en-US" sz="2400" dirty="0">
                <a:cs typeface="Arial" panose="020B0604020202020204" pitchFamily="34" charset="0"/>
              </a:rPr>
              <a:t>Participant introductions and please answer:</a:t>
            </a:r>
          </a:p>
          <a:p>
            <a:pPr marL="342900" indent="-342900">
              <a:spcAft>
                <a:spcPts val="800"/>
              </a:spcAft>
              <a:buFont typeface="Arial" panose="020B0604020202020204" pitchFamily="34" charset="0"/>
              <a:buChar char="•"/>
            </a:pPr>
            <a:r>
              <a:rPr lang="en-US" sz="2400" dirty="0">
                <a:cs typeface="Arial" panose="020B0604020202020204" pitchFamily="34" charset="0"/>
              </a:rPr>
              <a:t>What is your </a:t>
            </a:r>
            <a:r>
              <a:rPr lang="en-US" sz="2400" dirty="0" err="1">
                <a:cs typeface="Arial" panose="020B0604020202020204" pitchFamily="34" charset="0"/>
              </a:rPr>
              <a:t>favourite</a:t>
            </a:r>
            <a:r>
              <a:rPr lang="en-US" sz="2400" dirty="0">
                <a:cs typeface="Arial" panose="020B0604020202020204" pitchFamily="34" charset="0"/>
              </a:rPr>
              <a:t> book and why?</a:t>
            </a:r>
          </a:p>
          <a:p>
            <a:pPr marL="342900" indent="-342900">
              <a:spcAft>
                <a:spcPts val="800"/>
              </a:spcAft>
              <a:buFont typeface="Arial" panose="020B0604020202020204" pitchFamily="34" charset="0"/>
              <a:buChar char="•"/>
            </a:pPr>
            <a:r>
              <a:rPr lang="en-US" sz="2400" dirty="0">
                <a:cs typeface="Arial" panose="020B0604020202020204" pitchFamily="34" charset="0"/>
              </a:rPr>
              <a:t>What makes a story memorable?</a:t>
            </a:r>
            <a:endParaRPr lang="en-AU" sz="2400" dirty="0">
              <a:cs typeface="Arial" panose="020B0604020202020204" pitchFamily="34" charset="0"/>
            </a:endParaRPr>
          </a:p>
        </p:txBody>
      </p:sp>
      <p:sp>
        <p:nvSpPr>
          <p:cNvPr id="4" name="Rectangle 3">
            <a:extLst>
              <a:ext uri="{FF2B5EF4-FFF2-40B4-BE49-F238E27FC236}">
                <a16:creationId xmlns:a16="http://schemas.microsoft.com/office/drawing/2014/main" id="{C780005F-BDD4-2E48-85A1-6AC67A7F04B1}"/>
              </a:ext>
            </a:extLst>
          </p:cNvPr>
          <p:cNvSpPr/>
          <p:nvPr/>
        </p:nvSpPr>
        <p:spPr>
          <a:xfrm>
            <a:off x="11759609" y="0"/>
            <a:ext cx="432391" cy="6858000"/>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1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4">
            <a:extLst>
              <a:ext uri="{FF2B5EF4-FFF2-40B4-BE49-F238E27FC236}">
                <a16:creationId xmlns:a16="http://schemas.microsoft.com/office/drawing/2014/main" id="{E6985BC5-24A3-3FFA-D602-BBB15A886358}"/>
              </a:ext>
            </a:extLst>
          </p:cNvPr>
          <p:cNvSpPr txBox="1">
            <a:spLocks noChangeArrowheads="1"/>
          </p:cNvSpPr>
          <p:nvPr/>
        </p:nvSpPr>
        <p:spPr bwMode="auto">
          <a:xfrm>
            <a:off x="1127125" y="707339"/>
            <a:ext cx="99360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AU" sz="3800" b="1" i="0" u="none" strike="noStrike" kern="1200" cap="none" spc="0" normalizeH="0" baseline="0" noProof="0" dirty="0">
                <a:ln>
                  <a:noFill/>
                </a:ln>
                <a:solidFill>
                  <a:prstClr val="black"/>
                </a:solidFill>
                <a:effectLst/>
                <a:uLnTx/>
                <a:uFillTx/>
                <a:latin typeface="Figtree Black" pitchFamily="2" charset="0"/>
                <a:ea typeface="+mn-ea"/>
                <a:cs typeface="Arial" panose="020B0604020202020204" pitchFamily="34" charset="0"/>
              </a:rPr>
              <a:t>Overview</a:t>
            </a: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1127125" y="1384448"/>
            <a:ext cx="9936000" cy="476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0" indent="0">
              <a:buNone/>
            </a:pPr>
            <a:r>
              <a:rPr lang="en-AU" sz="2800" b="0" i="0" dirty="0">
                <a:solidFill>
                  <a:srgbClr val="0F4761"/>
                </a:solidFill>
                <a:effectLst/>
                <a:latin typeface="Aptos" panose="020B0004020202020204" pitchFamily="34" charset="0"/>
                <a:cs typeface="Arial" panose="020B0604020202020204" pitchFamily="34" charset="0"/>
              </a:rPr>
              <a:t>10:00 – 10:15 | Introduction (15 min) </a:t>
            </a:r>
          </a:p>
          <a:p>
            <a:pPr marL="0" indent="0">
              <a:buNone/>
            </a:pPr>
            <a:r>
              <a:rPr lang="en-US" sz="2800" b="0" i="0" dirty="0">
                <a:solidFill>
                  <a:srgbClr val="0F4761"/>
                </a:solidFill>
                <a:effectLst/>
                <a:latin typeface="Aptos" panose="020B0004020202020204" pitchFamily="34" charset="0"/>
                <a:cs typeface="Arial" panose="020B0604020202020204" pitchFamily="34" charset="0"/>
              </a:rPr>
              <a:t>10:15 – 10:30 | Online Security and Privacy Essentials (15 min) </a:t>
            </a:r>
            <a:endParaRPr lang="en-AU" sz="2800" b="0" i="0" dirty="0">
              <a:solidFill>
                <a:srgbClr val="0F4761"/>
              </a:solidFill>
              <a:effectLst/>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10:30 – 10:</a:t>
            </a:r>
            <a:r>
              <a:rPr lang="en-AU" sz="2800" dirty="0">
                <a:solidFill>
                  <a:srgbClr val="0F4761"/>
                </a:solidFill>
                <a:latin typeface="Aptos" panose="020B0004020202020204" pitchFamily="34" charset="0"/>
                <a:cs typeface="Arial" panose="020B0604020202020204" pitchFamily="34" charset="0"/>
              </a:rPr>
              <a:t>5</a:t>
            </a:r>
            <a:r>
              <a:rPr lang="en-AU" sz="2800" b="0" i="0" dirty="0">
                <a:solidFill>
                  <a:srgbClr val="0F4761"/>
                </a:solidFill>
                <a:effectLst/>
                <a:latin typeface="Aptos" panose="020B0004020202020204" pitchFamily="34" charset="0"/>
                <a:cs typeface="Arial" panose="020B0604020202020204" pitchFamily="34" charset="0"/>
              </a:rPr>
              <a:t>0 | Storytelling (</a:t>
            </a:r>
            <a:r>
              <a:rPr lang="en-AU" sz="2800" dirty="0">
                <a:solidFill>
                  <a:srgbClr val="0F4761"/>
                </a:solidFill>
                <a:latin typeface="Aptos" panose="020B0004020202020204" pitchFamily="34" charset="0"/>
                <a:cs typeface="Arial" panose="020B0604020202020204" pitchFamily="34" charset="0"/>
              </a:rPr>
              <a:t>2</a:t>
            </a:r>
            <a:r>
              <a:rPr lang="en-AU" sz="2800" b="0" i="0" dirty="0">
                <a:solidFill>
                  <a:srgbClr val="0F4761"/>
                </a:solidFill>
                <a:effectLst/>
                <a:latin typeface="Aptos" panose="020B0004020202020204" pitchFamily="34" charset="0"/>
                <a:cs typeface="Arial" panose="020B0604020202020204" pitchFamily="34" charset="0"/>
              </a:rPr>
              <a:t>0 min) </a:t>
            </a:r>
            <a:endParaRPr lang="en-AU" sz="2800" dirty="0">
              <a:solidFill>
                <a:srgbClr val="0F4761"/>
              </a:solidFill>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10:</a:t>
            </a:r>
            <a:r>
              <a:rPr lang="en-AU" sz="2800" dirty="0">
                <a:solidFill>
                  <a:srgbClr val="0F4761"/>
                </a:solidFill>
                <a:latin typeface="Aptos" panose="020B0004020202020204" pitchFamily="34" charset="0"/>
                <a:cs typeface="Arial" panose="020B0604020202020204" pitchFamily="34" charset="0"/>
              </a:rPr>
              <a:t>5</a:t>
            </a:r>
            <a:r>
              <a:rPr lang="en-AU" sz="2800" b="0" i="0" dirty="0">
                <a:solidFill>
                  <a:srgbClr val="0F4761"/>
                </a:solidFill>
                <a:effectLst/>
                <a:latin typeface="Aptos" panose="020B0004020202020204" pitchFamily="34" charset="0"/>
                <a:cs typeface="Arial" panose="020B0604020202020204" pitchFamily="34" charset="0"/>
              </a:rPr>
              <a:t>0 – </a:t>
            </a:r>
            <a:r>
              <a:rPr lang="en-AU" sz="2800" dirty="0">
                <a:solidFill>
                  <a:srgbClr val="0F4761"/>
                </a:solidFill>
                <a:latin typeface="Aptos" panose="020B0004020202020204" pitchFamily="34" charset="0"/>
                <a:cs typeface="Arial" panose="020B0604020202020204" pitchFamily="34" charset="0"/>
              </a:rPr>
              <a:t>11:00</a:t>
            </a:r>
            <a:r>
              <a:rPr lang="en-AU" sz="2800" b="0" i="0" dirty="0">
                <a:solidFill>
                  <a:srgbClr val="0F4761"/>
                </a:solidFill>
                <a:effectLst/>
                <a:latin typeface="Aptos" panose="020B0004020202020204" pitchFamily="34" charset="0"/>
                <a:cs typeface="Arial" panose="020B0604020202020204" pitchFamily="34" charset="0"/>
              </a:rPr>
              <a:t> | Copyright (10 min) </a:t>
            </a:r>
          </a:p>
          <a:p>
            <a:pPr marL="0" indent="0">
              <a:buNone/>
            </a:pPr>
            <a:r>
              <a:rPr lang="en-US" sz="2800" b="0" i="0" dirty="0">
                <a:solidFill>
                  <a:srgbClr val="0F4761"/>
                </a:solidFill>
                <a:effectLst/>
                <a:latin typeface="Aptos" panose="020B0004020202020204" pitchFamily="34" charset="0"/>
                <a:cs typeface="Arial" panose="020B0604020202020204" pitchFamily="34" charset="0"/>
              </a:rPr>
              <a:t>11:00 – 11:20 | Basic Photography (30 min) </a:t>
            </a:r>
            <a:endParaRPr lang="en-AU" sz="2800" dirty="0">
              <a:solidFill>
                <a:srgbClr val="0F4761"/>
              </a:solidFill>
              <a:latin typeface="Aptos" panose="020B0004020202020204" pitchFamily="34" charset="0"/>
              <a:cs typeface="Arial" panose="020B0604020202020204" pitchFamily="34" charset="0"/>
            </a:endParaRPr>
          </a:p>
          <a:p>
            <a:pPr marL="0" indent="0">
              <a:buNone/>
            </a:pPr>
            <a:r>
              <a:rPr lang="en-US" sz="2800" b="0" i="0" dirty="0">
                <a:solidFill>
                  <a:srgbClr val="0F4761"/>
                </a:solidFill>
                <a:effectLst/>
                <a:latin typeface="Aptos" panose="020B0004020202020204" pitchFamily="34" charset="0"/>
                <a:cs typeface="Arial" panose="020B0604020202020204" pitchFamily="34" charset="0"/>
              </a:rPr>
              <a:t>11:20 – 12:00 | Basic Drawing (Procreate or Similar) (40 min) </a:t>
            </a:r>
            <a:endParaRPr lang="en-AU" sz="2800" b="0" i="0" dirty="0">
              <a:solidFill>
                <a:srgbClr val="0F4761"/>
              </a:solidFill>
              <a:effectLst/>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12:00 – 13:00 | Break (Lunch) (60 min)</a:t>
            </a:r>
          </a:p>
          <a:p>
            <a:pPr marL="0" indent="0">
              <a:buNone/>
            </a:pPr>
            <a:r>
              <a:rPr lang="en-AU" sz="2800" b="0" i="0" dirty="0">
                <a:solidFill>
                  <a:srgbClr val="0F4761"/>
                </a:solidFill>
                <a:effectLst/>
                <a:latin typeface="Aptos" panose="020B0004020202020204" pitchFamily="34" charset="0"/>
                <a:cs typeface="Arial" panose="020B0604020202020204" pitchFamily="34" charset="0"/>
              </a:rPr>
              <a:t>13:00 – 14:00 | Book Creation (60 min)</a:t>
            </a:r>
            <a:endParaRPr lang="en-AU" sz="2800" dirty="0">
              <a:solidFill>
                <a:srgbClr val="0F4761"/>
              </a:solidFill>
              <a:latin typeface="Aptos" panose="020B0004020202020204" pitchFamily="34" charset="0"/>
              <a:cs typeface="Arial" panose="020B0604020202020204" pitchFamily="34" charset="0"/>
            </a:endParaRPr>
          </a:p>
          <a:p>
            <a:pPr marL="0" indent="0">
              <a:buNone/>
            </a:pPr>
            <a:r>
              <a:rPr lang="en-US" sz="2800" b="0" i="0" dirty="0">
                <a:solidFill>
                  <a:srgbClr val="0F4761"/>
                </a:solidFill>
                <a:effectLst/>
                <a:latin typeface="Aptos" panose="020B0004020202020204" pitchFamily="34" charset="0"/>
                <a:cs typeface="Arial" panose="020B0604020202020204" pitchFamily="34" charset="0"/>
              </a:rPr>
              <a:t>14:00 – 14:15 | Publishing Your Book (15 min) </a:t>
            </a:r>
            <a:endParaRPr lang="en-AU" sz="2800" b="0" i="0" dirty="0">
              <a:solidFill>
                <a:srgbClr val="0F4761"/>
              </a:solidFill>
              <a:effectLst/>
              <a:latin typeface="Aptos" panose="020B0004020202020204" pitchFamily="34" charset="0"/>
              <a:cs typeface="Arial" panose="020B0604020202020204" pitchFamily="34" charset="0"/>
            </a:endParaRPr>
          </a:p>
          <a:p>
            <a:pPr marL="0" indent="0">
              <a:buNone/>
            </a:pPr>
            <a:r>
              <a:rPr lang="en-AU" sz="2800" b="0" i="0" dirty="0">
                <a:solidFill>
                  <a:srgbClr val="0F4761"/>
                </a:solidFill>
                <a:effectLst/>
                <a:latin typeface="Aptos" panose="020B0004020202020204" pitchFamily="34" charset="0"/>
                <a:cs typeface="Arial" panose="020B0604020202020204" pitchFamily="34" charset="0"/>
              </a:rPr>
              <a:t>14:15 – 14:45 | Conclusion / Questions (30 min)</a:t>
            </a:r>
            <a:endParaRPr lang="en-US" sz="2800" dirty="0">
              <a:latin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AU"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7621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363A1F3-4E70-EDA2-67CE-E8DF3F1B3D1D}"/>
              </a:ext>
            </a:extLst>
          </p:cNvPr>
          <p:cNvSpPr>
            <a:spLocks noGrp="1"/>
          </p:cNvSpPr>
          <p:nvPr>
            <p:ph type="title"/>
          </p:nvPr>
        </p:nvSpPr>
        <p:spPr>
          <a:xfrm>
            <a:off x="686834" y="1153572"/>
            <a:ext cx="3200400" cy="4461163"/>
          </a:xfrm>
        </p:spPr>
        <p:txBody>
          <a:bodyPr vert="horz" lIns="91440" tIns="45720" rIns="91440" bIns="45720" rtlCol="0">
            <a:normAutofit/>
          </a:bodyPr>
          <a:lstStyle/>
          <a:p>
            <a:r>
              <a:rPr lang="en-US" b="1" kern="1200">
                <a:solidFill>
                  <a:srgbClr val="FFFFFF"/>
                </a:solidFill>
                <a:latin typeface="+mj-lt"/>
                <a:ea typeface="+mj-ea"/>
                <a:cs typeface="+mj-cs"/>
              </a:rPr>
              <a:t>Digital Storytelling - Materials</a:t>
            </a:r>
          </a:p>
        </p:txBody>
      </p:sp>
      <p:sp>
        <p:nvSpPr>
          <p:cNvPr id="32" name="Arc 3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Content Placeholder 10">
            <a:extLst>
              <a:ext uri="{FF2B5EF4-FFF2-40B4-BE49-F238E27FC236}">
                <a16:creationId xmlns:a16="http://schemas.microsoft.com/office/drawing/2014/main" id="{947B4480-A4D0-A1B6-CCDC-D77CBB4B6F2F}"/>
              </a:ext>
            </a:extLst>
          </p:cNvPr>
          <p:cNvSpPr>
            <a:spLocks noGrp="1"/>
          </p:cNvSpPr>
          <p:nvPr>
            <p:ph idx="1"/>
          </p:nvPr>
        </p:nvSpPr>
        <p:spPr>
          <a:xfrm>
            <a:off x="4447308" y="591344"/>
            <a:ext cx="6906491" cy="5585619"/>
          </a:xfrm>
        </p:spPr>
        <p:txBody>
          <a:bodyPr vert="horz" lIns="91440" tIns="45720" rIns="91440" bIns="45720" rtlCol="0" anchor="ctr">
            <a:normAutofit/>
          </a:bodyPr>
          <a:lstStyle/>
          <a:p>
            <a:pPr fontAlgn="base">
              <a:spcAft>
                <a:spcPts val="600"/>
              </a:spcAft>
            </a:pPr>
            <a:r>
              <a:rPr lang="en-US" b="0" i="0">
                <a:effectLst/>
              </a:rPr>
              <a:t>iPad - </a:t>
            </a:r>
            <a:r>
              <a:rPr lang="en-US" b="0" i="1">
                <a:effectLst/>
              </a:rPr>
              <a:t>with Book Creator + Procreate or similar</a:t>
            </a:r>
            <a:r>
              <a:rPr lang="en-US" b="0" i="0">
                <a:effectLst/>
              </a:rPr>
              <a:t> </a:t>
            </a:r>
          </a:p>
          <a:p>
            <a:pPr fontAlgn="base">
              <a:spcAft>
                <a:spcPts val="600"/>
              </a:spcAft>
            </a:pPr>
            <a:r>
              <a:rPr lang="en-US" b="0" i="0">
                <a:effectLst/>
              </a:rPr>
              <a:t>Stylus - </a:t>
            </a:r>
            <a:r>
              <a:rPr lang="en-US" b="0" i="1">
                <a:effectLst/>
              </a:rPr>
              <a:t>optional but recommended</a:t>
            </a:r>
            <a:r>
              <a:rPr lang="en-US" b="0" i="0">
                <a:effectLst/>
              </a:rPr>
              <a:t> </a:t>
            </a:r>
          </a:p>
          <a:p>
            <a:pPr fontAlgn="base">
              <a:spcAft>
                <a:spcPts val="600"/>
              </a:spcAft>
            </a:pPr>
            <a:r>
              <a:rPr lang="en-US" b="0" i="0">
                <a:effectLst/>
              </a:rPr>
              <a:t> Interactive screen for demonstrations  </a:t>
            </a:r>
          </a:p>
          <a:p>
            <a:pPr fontAlgn="base">
              <a:spcAft>
                <a:spcPts val="600"/>
              </a:spcAft>
            </a:pPr>
            <a:r>
              <a:rPr lang="en-US"/>
              <a:t>Blank paper and pencils</a:t>
            </a:r>
            <a:endParaRPr lang="en-US" b="0" i="0">
              <a:effectLst/>
            </a:endParaRPr>
          </a:p>
          <a:p>
            <a:pPr fontAlgn="base">
              <a:spcAft>
                <a:spcPts val="600"/>
              </a:spcAft>
            </a:pPr>
            <a:r>
              <a:rPr lang="en-US" b="0" i="0">
                <a:effectLst/>
              </a:rPr>
              <a:t>Notes and Links handout</a:t>
            </a:r>
          </a:p>
          <a:p>
            <a:pPr fontAlgn="base">
              <a:spcAft>
                <a:spcPts val="600"/>
              </a:spcAft>
            </a:pPr>
            <a:r>
              <a:rPr lang="en-US"/>
              <a:t>“Protecting your personal information online” document</a:t>
            </a:r>
          </a:p>
        </p:txBody>
      </p:sp>
      <p:sp>
        <p:nvSpPr>
          <p:cNvPr id="4" name="Rectangle 3">
            <a:extLst>
              <a:ext uri="{FF2B5EF4-FFF2-40B4-BE49-F238E27FC236}">
                <a16:creationId xmlns:a16="http://schemas.microsoft.com/office/drawing/2014/main" id="{C780005F-BDD4-2E48-85A1-6AC67A7F04B1}"/>
              </a:ext>
            </a:extLst>
          </p:cNvPr>
          <p:cNvSpPr/>
          <p:nvPr/>
        </p:nvSpPr>
        <p:spPr>
          <a:xfrm>
            <a:off x="11759609" y="0"/>
            <a:ext cx="432391" cy="6858000"/>
          </a:xfrm>
          <a:prstGeom prst="rect">
            <a:avLst/>
          </a:prstGeom>
          <a:solidFill>
            <a:srgbClr val="FFC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046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23858C0-CCC5-49A8-8FDA-82BAEEE41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E73C386-7D31-4D0F-9EEC-BC2A67FC9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7020B6-744B-1FBD-395A-CE700014CF2C}"/>
              </a:ext>
            </a:extLst>
          </p:cNvPr>
          <p:cNvSpPr>
            <a:spLocks noGrp="1"/>
          </p:cNvSpPr>
          <p:nvPr>
            <p:ph type="title"/>
          </p:nvPr>
        </p:nvSpPr>
        <p:spPr>
          <a:xfrm>
            <a:off x="6536763" y="576263"/>
            <a:ext cx="4609177" cy="2967606"/>
          </a:xfrm>
        </p:spPr>
        <p:txBody>
          <a:bodyPr vert="horz" lIns="91440" tIns="45720" rIns="91440" bIns="45720" rtlCol="0" anchor="b">
            <a:normAutofit/>
          </a:bodyPr>
          <a:lstStyle/>
          <a:p>
            <a:r>
              <a:rPr lang="en-US" sz="4800" dirty="0"/>
              <a:t>Online Security and Privacy essentials</a:t>
            </a:r>
          </a:p>
        </p:txBody>
      </p:sp>
      <p:sp>
        <p:nvSpPr>
          <p:cNvPr id="4" name="TextBox 3">
            <a:extLst>
              <a:ext uri="{FF2B5EF4-FFF2-40B4-BE49-F238E27FC236}">
                <a16:creationId xmlns:a16="http://schemas.microsoft.com/office/drawing/2014/main" id="{BB8EDEBD-E758-C345-61F7-F5854DC7483C}"/>
              </a:ext>
            </a:extLst>
          </p:cNvPr>
          <p:cNvSpPr txBox="1"/>
          <p:nvPr/>
        </p:nvSpPr>
        <p:spPr>
          <a:xfrm>
            <a:off x="6536763" y="3764975"/>
            <a:ext cx="4609177" cy="2192683"/>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Bef>
                <a:spcPts val="1000"/>
              </a:spcBef>
            </a:pPr>
            <a:r>
              <a:rPr lang="en-US" sz="2400" dirty="0">
                <a:hlinkClick r:id="rId3"/>
              </a:rPr>
              <a:t>Free online safety presentations | Be Connected</a:t>
            </a:r>
            <a:endParaRPr lang="en-US" sz="2400" dirty="0"/>
          </a:p>
        </p:txBody>
      </p:sp>
      <p:sp>
        <p:nvSpPr>
          <p:cNvPr id="56" name="Rectangle 55">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713"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8" name="Graphic 7" descr="Laptop Secure">
            <a:extLst>
              <a:ext uri="{FF2B5EF4-FFF2-40B4-BE49-F238E27FC236}">
                <a16:creationId xmlns:a16="http://schemas.microsoft.com/office/drawing/2014/main" id="{6BC0C737-BF3A-FA3F-B827-3C45867727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4" y="687444"/>
            <a:ext cx="3051857" cy="3051857"/>
          </a:xfrm>
          <a:prstGeom prst="rect">
            <a:avLst/>
          </a:prstGeom>
        </p:spPr>
      </p:pic>
      <p:pic>
        <p:nvPicPr>
          <p:cNvPr id="5" name="Picture 4">
            <a:extLst>
              <a:ext uri="{FF2B5EF4-FFF2-40B4-BE49-F238E27FC236}">
                <a16:creationId xmlns:a16="http://schemas.microsoft.com/office/drawing/2014/main" id="{F9D942C8-5DD0-0E9F-B5DF-AFC9915110B5}"/>
              </a:ext>
            </a:extLst>
          </p:cNvPr>
          <p:cNvPicPr>
            <a:picLocks noChangeAspect="1"/>
          </p:cNvPicPr>
          <p:nvPr/>
        </p:nvPicPr>
        <p:blipFill>
          <a:blip r:embed="rId6"/>
          <a:stretch>
            <a:fillRect/>
          </a:stretch>
        </p:blipFill>
        <p:spPr>
          <a:xfrm>
            <a:off x="3322691" y="701465"/>
            <a:ext cx="2759866" cy="5411503"/>
          </a:xfrm>
          <a:prstGeom prst="rect">
            <a:avLst/>
          </a:prstGeom>
        </p:spPr>
      </p:pic>
      <p:cxnSp>
        <p:nvCxnSpPr>
          <p:cNvPr id="58" name="Straight Connector 5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D3983C6A-56A5-4E61-A5AF-EEA9556C1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80640" y="6142997"/>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019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7E11-F849-0D9D-CCD1-AE42459B0DD7}"/>
              </a:ext>
            </a:extLst>
          </p:cNvPr>
          <p:cNvSpPr>
            <a:spLocks noGrp="1"/>
          </p:cNvSpPr>
          <p:nvPr>
            <p:ph type="title"/>
          </p:nvPr>
        </p:nvSpPr>
        <p:spPr/>
        <p:txBody>
          <a:bodyPr/>
          <a:lstStyle/>
          <a:p>
            <a:r>
              <a:rPr lang="en-US" dirty="0"/>
              <a:t>Password generator/Passphrase</a:t>
            </a:r>
          </a:p>
        </p:txBody>
      </p:sp>
      <p:sp>
        <p:nvSpPr>
          <p:cNvPr id="3" name="Content Placeholder 2">
            <a:extLst>
              <a:ext uri="{FF2B5EF4-FFF2-40B4-BE49-F238E27FC236}">
                <a16:creationId xmlns:a16="http://schemas.microsoft.com/office/drawing/2014/main" id="{F4E59FE4-BF05-924C-EAB2-498E598E5D91}"/>
              </a:ext>
            </a:extLst>
          </p:cNvPr>
          <p:cNvSpPr>
            <a:spLocks noGrp="1"/>
          </p:cNvSpPr>
          <p:nvPr>
            <p:ph idx="1"/>
          </p:nvPr>
        </p:nvSpPr>
        <p:spPr>
          <a:xfrm>
            <a:off x="838200" y="1454046"/>
            <a:ext cx="10515600" cy="4722917"/>
          </a:xfrm>
        </p:spPr>
        <p:txBody>
          <a:bodyPr vert="horz" lIns="91440" tIns="45720" rIns="91440" bIns="45720" rtlCol="0" anchor="t">
            <a:normAutofit/>
          </a:bodyPr>
          <a:lstStyle/>
          <a:p>
            <a:pPr marL="0" indent="0">
              <a:buNone/>
            </a:pPr>
            <a:r>
              <a:rPr lang="en-US" dirty="0"/>
              <a:t>You can find complex password generators online:</a:t>
            </a:r>
          </a:p>
          <a:p>
            <a:pPr marL="0" indent="0">
              <a:buNone/>
            </a:pPr>
            <a:r>
              <a:rPr lang="en-US" dirty="0">
                <a:hlinkClick r:id="rId3"/>
              </a:rPr>
              <a:t>https://bitwarden.com/password-generator/</a:t>
            </a:r>
            <a:endParaRPr lang="en-US" dirty="0"/>
          </a:p>
          <a:p>
            <a:pPr marL="0" indent="0">
              <a:buNone/>
            </a:pPr>
            <a:endParaRPr lang="en-US" dirty="0"/>
          </a:p>
          <a:p>
            <a:pPr marL="0" indent="0">
              <a:buNone/>
            </a:pPr>
            <a:r>
              <a:rPr lang="en-US" dirty="0"/>
              <a:t>Or consider the “Passphrase”</a:t>
            </a:r>
          </a:p>
          <a:p>
            <a:r>
              <a:rPr lang="en-US" dirty="0"/>
              <a:t>Long – 14 characters</a:t>
            </a:r>
          </a:p>
          <a:p>
            <a:r>
              <a:rPr lang="en-US" dirty="0"/>
              <a:t>Nonsense – not a common phrase, link 3 unrelated words </a:t>
            </a:r>
            <a:r>
              <a:rPr lang="en-US"/>
              <a:t>with punctuation.</a:t>
            </a:r>
            <a:endParaRPr lang="en-US" dirty="0"/>
          </a:p>
          <a:p>
            <a:pPr marL="0" indent="0">
              <a:buNone/>
            </a:pPr>
            <a:endParaRPr lang="en-US" dirty="0"/>
          </a:p>
          <a:p>
            <a:pPr marL="0" indent="0">
              <a:buNone/>
            </a:pPr>
            <a:r>
              <a:rPr lang="en-US" dirty="0"/>
              <a:t>E.g. Camera-wall-plant22</a:t>
            </a:r>
          </a:p>
        </p:txBody>
      </p:sp>
    </p:spTree>
    <p:extLst>
      <p:ext uri="{BB962C8B-B14F-4D97-AF65-F5344CB8AC3E}">
        <p14:creationId xmlns:p14="http://schemas.microsoft.com/office/powerpoint/2010/main" val="165084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77AE9C-12A0-9150-D6BC-EB662EA79848}"/>
              </a:ext>
            </a:extLst>
          </p:cNvPr>
          <p:cNvPicPr>
            <a:picLocks noChangeAspect="1"/>
          </p:cNvPicPr>
          <p:nvPr/>
        </p:nvPicPr>
        <p:blipFill>
          <a:blip r:embed="rId3">
            <a:alphaModFix amt="50000"/>
          </a:blip>
          <a:srcRect b="14773"/>
          <a:stretch/>
        </p:blipFill>
        <p:spPr>
          <a:xfrm>
            <a:off x="20" y="1"/>
            <a:ext cx="12191980" cy="6857999"/>
          </a:xfrm>
          <a:prstGeom prst="rect">
            <a:avLst/>
          </a:prstGeom>
        </p:spPr>
      </p:pic>
      <p:sp>
        <p:nvSpPr>
          <p:cNvPr id="5" name="Title 4">
            <a:extLst>
              <a:ext uri="{FF2B5EF4-FFF2-40B4-BE49-F238E27FC236}">
                <a16:creationId xmlns:a16="http://schemas.microsoft.com/office/drawing/2014/main" id="{6835D167-CD8F-4ADB-B625-3D3980807C5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b="1" dirty="0">
                <a:solidFill>
                  <a:srgbClr val="FFFFFF"/>
                </a:solidFill>
              </a:rPr>
              <a:t>Storytelling basics</a:t>
            </a:r>
            <a:br>
              <a:rPr lang="en-US" sz="6000" b="1" dirty="0">
                <a:solidFill>
                  <a:srgbClr val="FFFFFF"/>
                </a:solidFill>
              </a:rPr>
            </a:br>
            <a:endParaRPr lang="en-US" sz="6000" b="1" dirty="0">
              <a:solidFill>
                <a:srgbClr val="FFFFFF"/>
              </a:solidFill>
            </a:endParaRPr>
          </a:p>
        </p:txBody>
      </p:sp>
      <p:sp>
        <p:nvSpPr>
          <p:cNvPr id="2" name="Rectangle 1">
            <a:extLst>
              <a:ext uri="{FF2B5EF4-FFF2-40B4-BE49-F238E27FC236}">
                <a16:creationId xmlns:a16="http://schemas.microsoft.com/office/drawing/2014/main" id="{B97A4050-8AFC-3948-BC3A-8DD313A807FC}"/>
              </a:ext>
            </a:extLst>
          </p:cNvPr>
          <p:cNvSpPr/>
          <p:nvPr/>
        </p:nvSpPr>
        <p:spPr>
          <a:xfrm>
            <a:off x="0" y="6507126"/>
            <a:ext cx="12192000" cy="350874"/>
          </a:xfrm>
          <a:prstGeom prst="rect">
            <a:avLst/>
          </a:prstGeom>
          <a:solidFill>
            <a:srgbClr val="F15A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lnSpc>
                <a:spcPts val="1800"/>
              </a:lnSpc>
              <a:spcAft>
                <a:spcPts val="750"/>
              </a:spcAft>
            </a:pPr>
            <a:r>
              <a:rPr lang="en-US" i="0" dirty="0">
                <a:solidFill>
                  <a:srgbClr val="212124"/>
                </a:solidFill>
                <a:effectLst/>
                <a:latin typeface="Proxima Nova"/>
              </a:rPr>
              <a:t>Toiler, Mirko, “</a:t>
            </a:r>
            <a:r>
              <a:rPr lang="en-US" i="0" dirty="0">
                <a:solidFill>
                  <a:srgbClr val="212124"/>
                </a:solidFill>
                <a:effectLst/>
                <a:latin typeface="Proxima Nova"/>
                <a:hlinkClick r:id="rId4"/>
              </a:rPr>
              <a:t>Jedi - Star Wars</a:t>
            </a:r>
            <a:r>
              <a:rPr lang="en-US" i="0" dirty="0">
                <a:solidFill>
                  <a:srgbClr val="212124"/>
                </a:solidFill>
                <a:effectLst/>
                <a:latin typeface="Proxima Nova"/>
              </a:rPr>
              <a:t>”, licensed under CC BY </a:t>
            </a:r>
            <a:endParaRPr lang="en-US" b="1" i="0" dirty="0">
              <a:solidFill>
                <a:srgbClr val="212124"/>
              </a:solidFill>
              <a:effectLst/>
              <a:latin typeface="Proxima Nova"/>
            </a:endParaRPr>
          </a:p>
        </p:txBody>
      </p:sp>
      <p:sp>
        <p:nvSpPr>
          <p:cNvPr id="4" name="Text Box 10">
            <a:extLst>
              <a:ext uri="{FF2B5EF4-FFF2-40B4-BE49-F238E27FC236}">
                <a16:creationId xmlns:a16="http://schemas.microsoft.com/office/drawing/2014/main" id="{CEAC5691-2F46-D93B-BBB0-BF12DFABA8CF}"/>
              </a:ext>
            </a:extLst>
          </p:cNvPr>
          <p:cNvSpPr txBox="1">
            <a:spLocks noChangeArrowheads="1"/>
          </p:cNvSpPr>
          <p:nvPr/>
        </p:nvSpPr>
        <p:spPr bwMode="auto">
          <a:xfrm>
            <a:off x="838200" y="3100136"/>
            <a:ext cx="7443452" cy="2756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noAutofit/>
          </a:bodyPr>
          <a:lstStyle/>
          <a:p>
            <a:pPr fontAlgn="base">
              <a:lnSpc>
                <a:spcPct val="90000"/>
              </a:lnSpc>
              <a:spcAft>
                <a:spcPts val="600"/>
              </a:spcAft>
            </a:pPr>
            <a:endParaRPr lang="en-US" sz="2400" b="0" i="0" dirty="0">
              <a:solidFill>
                <a:srgbClr val="404040"/>
              </a:solidFill>
              <a:effectLst/>
              <a:latin typeface="Aptos Display"/>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lang="en-AU" sz="2400" b="0" i="0" u="none" strike="noStrike" kern="1200" cap="none" spc="0" normalizeH="0" baseline="0" noProof="0" dirty="0">
              <a:ln>
                <a:noFill/>
              </a:ln>
              <a:solidFill>
                <a:prstClr val="black"/>
              </a:solidFill>
              <a:effectLst/>
              <a:uLnTx/>
              <a:uFillTx/>
              <a:latin typeface="Aptos Display"/>
              <a:cs typeface="Arial" panose="020B0604020202020204" pitchFamily="34" charset="0"/>
            </a:endParaRPr>
          </a:p>
        </p:txBody>
      </p:sp>
    </p:spTree>
    <p:extLst>
      <p:ext uri="{BB962C8B-B14F-4D97-AF65-F5344CB8AC3E}">
        <p14:creationId xmlns:p14="http://schemas.microsoft.com/office/powerpoint/2010/main" val="10311565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0166-E527-365A-1455-541C38D9C1DB}"/>
              </a:ext>
            </a:extLst>
          </p:cNvPr>
          <p:cNvSpPr>
            <a:spLocks noGrp="1"/>
          </p:cNvSpPr>
          <p:nvPr>
            <p:ph type="title"/>
          </p:nvPr>
        </p:nvSpPr>
        <p:spPr>
          <a:xfrm>
            <a:off x="838200" y="365126"/>
            <a:ext cx="10515600" cy="768350"/>
          </a:xfrm>
        </p:spPr>
        <p:txBody>
          <a:bodyPr/>
          <a:lstStyle/>
          <a:p>
            <a:r>
              <a:rPr lang="en-US" dirty="0"/>
              <a:t>Story Arc</a:t>
            </a:r>
          </a:p>
        </p:txBody>
      </p:sp>
      <p:pic>
        <p:nvPicPr>
          <p:cNvPr id="4" name="Picture 3">
            <a:extLst>
              <a:ext uri="{FF2B5EF4-FFF2-40B4-BE49-F238E27FC236}">
                <a16:creationId xmlns:a16="http://schemas.microsoft.com/office/drawing/2014/main" id="{1DB158C9-B3E8-22DB-9CD4-B25273ABC35C}"/>
              </a:ext>
            </a:extLst>
          </p:cNvPr>
          <p:cNvPicPr>
            <a:picLocks noChangeAspect="1"/>
          </p:cNvPicPr>
          <p:nvPr/>
        </p:nvPicPr>
        <p:blipFill>
          <a:blip r:embed="rId3"/>
          <a:stretch>
            <a:fillRect/>
          </a:stretch>
        </p:blipFill>
        <p:spPr>
          <a:xfrm>
            <a:off x="2181225" y="1247776"/>
            <a:ext cx="7829550" cy="5372666"/>
          </a:xfrm>
          <a:prstGeom prst="rect">
            <a:avLst/>
          </a:prstGeom>
        </p:spPr>
      </p:pic>
    </p:spTree>
    <p:extLst>
      <p:ext uri="{BB962C8B-B14F-4D97-AF65-F5344CB8AC3E}">
        <p14:creationId xmlns:p14="http://schemas.microsoft.com/office/powerpoint/2010/main" val="274063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Library of Queensland PowerPoint template 2021 FINAL v2" id="{E9E6E6BF-6447-480B-84CC-56CA0FB101AC}" vid="{8E426768-5E3A-4C31-A0A7-119CD9C5130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leaseseeAlexforchanged xmlns="0f6ad198-7fd2-4677-910c-da11a55a0b7c" xsi:nil="true"/>
    <TaxCatchAll xmlns="1ee88c58-bf48-4917-ad2e-d2dd85d23203" xsi:nil="true"/>
    <lcf76f155ced4ddcb4097134ff3c332f xmlns="0f6ad198-7fd2-4677-910c-da11a55a0b7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B6E91BB1A15F48AAA1DD17631284B3" ma:contentTypeVersion="19" ma:contentTypeDescription="Create a new document." ma:contentTypeScope="" ma:versionID="b7a3621259170de1eaed0179b1b377cf">
  <xsd:schema xmlns:xsd="http://www.w3.org/2001/XMLSchema" xmlns:xs="http://www.w3.org/2001/XMLSchema" xmlns:p="http://schemas.microsoft.com/office/2006/metadata/properties" xmlns:ns2="0f6ad198-7fd2-4677-910c-da11a55a0b7c" xmlns:ns3="1ee88c58-bf48-4917-ad2e-d2dd85d23203" targetNamespace="http://schemas.microsoft.com/office/2006/metadata/properties" ma:root="true" ma:fieldsID="7695745b18a6b1ee3753a4152bbfff5c" ns2:_="" ns3:_="">
    <xsd:import namespace="0f6ad198-7fd2-4677-910c-da11a55a0b7c"/>
    <xsd:import namespace="1ee88c58-bf48-4917-ad2e-d2dd85d232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3:SharedWithUsers" minOccurs="0"/>
                <xsd:element ref="ns3:SharedWithDetails" minOccurs="0"/>
                <xsd:element ref="ns2:MediaServiceSearchProperties" minOccurs="0"/>
                <xsd:element ref="ns2:MediaLengthInSeconds" minOccurs="0"/>
                <xsd:element ref="ns2:PleaseseeAlexforchang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ad198-7fd2-4677-910c-da11a55a0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887afb6-b740-45b6-9c28-fce5107743b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PleaseseeAlexforchanged" ma:index="25" nillable="true" ma:displayName="Editing" ma:format="Dropdown" ma:internalName="PleaseseeAlexforchanged">
      <xsd:simpleType>
        <xsd:restriction base="dms:Text">
          <xsd:maxLength value="255"/>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e88c58-bf48-4917-ad2e-d2dd85d232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4328a31-50ab-4ef0-b6ac-b9a547012153}" ma:internalName="TaxCatchAll" ma:showField="CatchAllData" ma:web="1ee88c58-bf48-4917-ad2e-d2dd85d2320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82DE77-20DA-4853-844C-3C1D60F19EE6}">
  <ds:schemaRefs>
    <ds:schemaRef ds:uri="0f6ad198-7fd2-4677-910c-da11a55a0b7c"/>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1ee88c58-bf48-4917-ad2e-d2dd85d23203"/>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1CE8216-C527-411E-B574-6EE9D41C6EFE}">
  <ds:schemaRefs>
    <ds:schemaRef ds:uri="http://schemas.microsoft.com/sharepoint/v3/contenttype/forms"/>
  </ds:schemaRefs>
</ds:datastoreItem>
</file>

<file path=customXml/itemProps3.xml><?xml version="1.0" encoding="utf-8"?>
<ds:datastoreItem xmlns:ds="http://schemas.openxmlformats.org/officeDocument/2006/customXml" ds:itemID="{23CCFDA1-C933-4671-AFB9-E4818BC0F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ad198-7fd2-4677-910c-da11a55a0b7c"/>
    <ds:schemaRef ds:uri="1ee88c58-bf48-4917-ad2e-d2dd85d232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2440</TotalTime>
  <Words>3524</Words>
  <Application>Microsoft Office PowerPoint</Application>
  <PresentationFormat>Widescreen</PresentationFormat>
  <Paragraphs>419</Paragraphs>
  <Slides>25</Slides>
  <Notes>25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25</vt:i4>
      </vt:variant>
    </vt:vector>
  </HeadingPairs>
  <TitlesOfParts>
    <vt:vector size="41" baseType="lpstr">
      <vt:lpstr>Aptos</vt:lpstr>
      <vt:lpstr>Aptos Display</vt:lpstr>
      <vt:lpstr>Arial</vt:lpstr>
      <vt:lpstr>Arial,Sans-Serif</vt:lpstr>
      <vt:lpstr>Calibri</vt:lpstr>
      <vt:lpstr>Calibri Light</vt:lpstr>
      <vt:lpstr>Calibri,Sans-Serif</vt:lpstr>
      <vt:lpstr>Figtree Black</vt:lpstr>
      <vt:lpstr>Figtree Medium</vt:lpstr>
      <vt:lpstr>Helvetica Neue Medium</vt:lpstr>
      <vt:lpstr>Inter</vt:lpstr>
      <vt:lpstr>Proxima Nova</vt:lpstr>
      <vt:lpstr>Segoe UI</vt:lpstr>
      <vt:lpstr>Wingdings</vt:lpstr>
      <vt:lpstr>Office Theme</vt:lpstr>
      <vt:lpstr>1_Office Theme</vt:lpstr>
      <vt:lpstr>Digital Story Telling</vt:lpstr>
      <vt:lpstr>PowerPoint Presentation</vt:lpstr>
      <vt:lpstr>PowerPoint Presentation</vt:lpstr>
      <vt:lpstr>PowerPoint Presentation</vt:lpstr>
      <vt:lpstr>Digital Storytelling - Materials</vt:lpstr>
      <vt:lpstr>Online Security and Privacy essentials</vt:lpstr>
      <vt:lpstr>Password generator/Passphrase</vt:lpstr>
      <vt:lpstr>Storytelling basics </vt:lpstr>
      <vt:lpstr>Story Arc</vt:lpstr>
      <vt:lpstr>Story format</vt:lpstr>
      <vt:lpstr>PowerPoint Presentation</vt:lpstr>
      <vt:lpstr>Exercise</vt:lpstr>
      <vt:lpstr>Visual storytelling</vt:lpstr>
      <vt:lpstr>PowerPoint Presentation</vt:lpstr>
      <vt:lpstr>PowerPoint Presentation</vt:lpstr>
      <vt:lpstr>Basic photography</vt:lpstr>
      <vt:lpstr>Basic Drawing - iPad and Procreate app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Digital and You App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Guest</dc:creator>
  <cp:lastModifiedBy>Daniel Guest</cp:lastModifiedBy>
  <cp:revision>48</cp:revision>
  <dcterms:created xsi:type="dcterms:W3CDTF">2025-01-19T22:50:28Z</dcterms:created>
  <dcterms:modified xsi:type="dcterms:W3CDTF">2025-03-19T05:24:02Z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0x0101003EB6E91BB1A15F48AAA1DD17631284B3</vt:lpwstr>
  </property>
  <property fmtid="{D5CDD505-2E9C-101B-9397-08002B2CF9AE}" pid="3" name="MediaServiceImageTags">
    <vt:lpwstr/>
  </property>
</Properties>
</file>