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7" r:id="rId2"/>
    <p:sldId id="262" r:id="rId3"/>
    <p:sldId id="264" r:id="rId4"/>
    <p:sldId id="265" r:id="rId5"/>
    <p:sldId id="263" r:id="rId6"/>
    <p:sldId id="273" r:id="rId7"/>
    <p:sldId id="274" r:id="rId8"/>
    <p:sldId id="275" r:id="rId9"/>
    <p:sldId id="276" r:id="rId10"/>
    <p:sldId id="277" r:id="rId11"/>
    <p:sldId id="278" r:id="rId12"/>
    <p:sldId id="279" r:id="rId13"/>
    <p:sldId id="280" r:id="rId14"/>
    <p:sldId id="266" r:id="rId15"/>
    <p:sldId id="287" r:id="rId16"/>
    <p:sldId id="286" r:id="rId17"/>
    <p:sldId id="282" r:id="rId18"/>
    <p:sldId id="283" r:id="rId19"/>
    <p:sldId id="284" r:id="rId20"/>
    <p:sldId id="285" r:id="rId21"/>
    <p:sldId id="261" r:id="rId22"/>
    <p:sldId id="271" r:id="rId23"/>
    <p:sldId id="272" r:id="rId24"/>
    <p:sldId id="259" r:id="rId25"/>
    <p:sldId id="260" r:id="rId26"/>
    <p:sldId id="268" r:id="rId27"/>
    <p:sldId id="270" r:id="rId28"/>
    <p:sldId id="269" r:id="rId29"/>
    <p:sldId id="288" r:id="rId30"/>
  </p:sldIdLst>
  <p:sldSz cx="12192000" cy="6858000"/>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7770" autoAdjust="0"/>
  </p:normalViewPr>
  <p:slideViewPr>
    <p:cSldViewPr snapToGrid="0">
      <p:cViewPr varScale="1">
        <p:scale>
          <a:sx n="76" d="100"/>
          <a:sy n="76" d="100"/>
        </p:scale>
        <p:origin x="12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09EEACE4-2DF8-434D-A8ED-59809D881EE6}" type="datetimeFigureOut">
              <a:rPr lang="en-AU" smtClean="0"/>
              <a:t>20/05/2019</a:t>
            </a:fld>
            <a:endParaRPr lang="en-AU"/>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358E6772-210C-4B6A-A9DE-25531E9395EA}" type="slidenum">
              <a:rPr lang="en-AU" smtClean="0"/>
              <a:t>‹#›</a:t>
            </a:fld>
            <a:endParaRPr lang="en-AU"/>
          </a:p>
        </p:txBody>
      </p:sp>
    </p:spTree>
    <p:extLst>
      <p:ext uri="{BB962C8B-B14F-4D97-AF65-F5344CB8AC3E}">
        <p14:creationId xmlns:p14="http://schemas.microsoft.com/office/powerpoint/2010/main" val="330869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Whatever you do, do not update the EV3 or the Mindstorms software during a session, it can take for ever.</a:t>
            </a:r>
          </a:p>
        </p:txBody>
      </p:sp>
      <p:sp>
        <p:nvSpPr>
          <p:cNvPr id="4" name="Slide Number Placeholder 3"/>
          <p:cNvSpPr>
            <a:spLocks noGrp="1"/>
          </p:cNvSpPr>
          <p:nvPr>
            <p:ph type="sldNum" sz="quarter" idx="5"/>
          </p:nvPr>
        </p:nvSpPr>
        <p:spPr/>
        <p:txBody>
          <a:bodyPr/>
          <a:lstStyle/>
          <a:p>
            <a:fld id="{358E6772-210C-4B6A-A9DE-25531E9395EA}" type="slidenum">
              <a:rPr lang="en-AU" smtClean="0"/>
              <a:t>1</a:t>
            </a:fld>
            <a:endParaRPr lang="en-AU"/>
          </a:p>
        </p:txBody>
      </p:sp>
    </p:spTree>
    <p:extLst>
      <p:ext uri="{BB962C8B-B14F-4D97-AF65-F5344CB8AC3E}">
        <p14:creationId xmlns:p14="http://schemas.microsoft.com/office/powerpoint/2010/main" val="375094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Establish small working groups that can be swapped regularly to encourage your team members to help and work with each other. Follow the core values and establish an atmosphere where the team members first consult with each other on a problem before asking an adult. Also make sure that problems are tackled and resolved as a team and not as an answer from an adult.</a:t>
            </a:r>
          </a:p>
          <a:p>
            <a:endParaRPr lang="en-AU" dirty="0"/>
          </a:p>
        </p:txBody>
      </p:sp>
      <p:sp>
        <p:nvSpPr>
          <p:cNvPr id="4" name="Slide Number Placeholder 3"/>
          <p:cNvSpPr>
            <a:spLocks noGrp="1"/>
          </p:cNvSpPr>
          <p:nvPr>
            <p:ph type="sldNum" sz="quarter" idx="5"/>
          </p:nvPr>
        </p:nvSpPr>
        <p:spPr/>
        <p:txBody>
          <a:bodyPr/>
          <a:lstStyle/>
          <a:p>
            <a:fld id="{358E6772-210C-4B6A-A9DE-25531E9395EA}" type="slidenum">
              <a:rPr lang="en-AU" smtClean="0"/>
              <a:t>27</a:t>
            </a:fld>
            <a:endParaRPr lang="en-AU"/>
          </a:p>
        </p:txBody>
      </p:sp>
    </p:spTree>
    <p:extLst>
      <p:ext uri="{BB962C8B-B14F-4D97-AF65-F5344CB8AC3E}">
        <p14:creationId xmlns:p14="http://schemas.microsoft.com/office/powerpoint/2010/main" val="42221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Establish small working groups that can be swapped regularly to encourage your team members to help and work with each other. Follow the core values and establish an atmosphere where the team members first consult with each other on a problem before asking an adult. Also make sure that problems are tackled and resolved as a team and not as an answer from an adult.</a:t>
            </a:r>
          </a:p>
          <a:p>
            <a:endParaRPr lang="en-AU" dirty="0"/>
          </a:p>
        </p:txBody>
      </p:sp>
      <p:sp>
        <p:nvSpPr>
          <p:cNvPr id="4" name="Slide Number Placeholder 3"/>
          <p:cNvSpPr>
            <a:spLocks noGrp="1"/>
          </p:cNvSpPr>
          <p:nvPr>
            <p:ph type="sldNum" sz="quarter" idx="5"/>
          </p:nvPr>
        </p:nvSpPr>
        <p:spPr/>
        <p:txBody>
          <a:bodyPr/>
          <a:lstStyle/>
          <a:p>
            <a:fld id="{358E6772-210C-4B6A-A9DE-25531E9395EA}" type="slidenum">
              <a:rPr lang="en-AU" smtClean="0"/>
              <a:t>28</a:t>
            </a:fld>
            <a:endParaRPr lang="en-AU"/>
          </a:p>
        </p:txBody>
      </p:sp>
    </p:spTree>
    <p:extLst>
      <p:ext uri="{BB962C8B-B14F-4D97-AF65-F5344CB8AC3E}">
        <p14:creationId xmlns:p14="http://schemas.microsoft.com/office/powerpoint/2010/main" val="2277049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A1AAC0-3B12-4127-A077-ABA55B4F14AF}" type="datetimeFigureOut">
              <a:rPr lang="en-AU" smtClean="0"/>
              <a:t>20/05/2019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3D26EF-9323-4B62-B606-5BE01976DA0B}" type="slidenum">
              <a:rPr lang="en-AU" smtClean="0"/>
              <a:t>‹#›</a:t>
            </a:fld>
            <a:endParaRPr lang="en-AU"/>
          </a:p>
        </p:txBody>
      </p:sp>
    </p:spTree>
    <p:extLst>
      <p:ext uri="{BB962C8B-B14F-4D97-AF65-F5344CB8AC3E}">
        <p14:creationId xmlns:p14="http://schemas.microsoft.com/office/powerpoint/2010/main" val="428800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1AAC0-3B12-4127-A077-ABA55B4F14AF}" type="datetimeFigureOut">
              <a:rPr lang="en-AU" smtClean="0"/>
              <a:t>20/05/2019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3D26EF-9323-4B62-B606-5BE01976DA0B}" type="slidenum">
              <a:rPr lang="en-AU" smtClean="0"/>
              <a:t>‹#›</a:t>
            </a:fld>
            <a:endParaRPr lang="en-AU"/>
          </a:p>
        </p:txBody>
      </p:sp>
    </p:spTree>
    <p:extLst>
      <p:ext uri="{BB962C8B-B14F-4D97-AF65-F5344CB8AC3E}">
        <p14:creationId xmlns:p14="http://schemas.microsoft.com/office/powerpoint/2010/main" val="987752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1AAC0-3B12-4127-A077-ABA55B4F14AF}" type="datetimeFigureOut">
              <a:rPr lang="en-AU" smtClean="0"/>
              <a:t>20/05/2019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3D26EF-9323-4B62-B606-5BE01976DA0B}" type="slidenum">
              <a:rPr lang="en-AU" smtClean="0"/>
              <a:t>‹#›</a:t>
            </a:fld>
            <a:endParaRPr lang="en-AU"/>
          </a:p>
        </p:txBody>
      </p:sp>
    </p:spTree>
    <p:extLst>
      <p:ext uri="{BB962C8B-B14F-4D97-AF65-F5344CB8AC3E}">
        <p14:creationId xmlns:p14="http://schemas.microsoft.com/office/powerpoint/2010/main" val="365256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1AAC0-3B12-4127-A077-ABA55B4F14AF}" type="datetimeFigureOut">
              <a:rPr lang="en-AU" smtClean="0"/>
              <a:t>20/05/2019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3D26EF-9323-4B62-B606-5BE01976DA0B}" type="slidenum">
              <a:rPr lang="en-AU" smtClean="0"/>
              <a:t>‹#›</a:t>
            </a:fld>
            <a:endParaRPr lang="en-AU"/>
          </a:p>
        </p:txBody>
      </p:sp>
    </p:spTree>
    <p:extLst>
      <p:ext uri="{BB962C8B-B14F-4D97-AF65-F5344CB8AC3E}">
        <p14:creationId xmlns:p14="http://schemas.microsoft.com/office/powerpoint/2010/main" val="345956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A1AAC0-3B12-4127-A077-ABA55B4F14AF}" type="datetimeFigureOut">
              <a:rPr lang="en-AU" smtClean="0"/>
              <a:t>20/05/2019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3D26EF-9323-4B62-B606-5BE01976DA0B}" type="slidenum">
              <a:rPr lang="en-AU" smtClean="0"/>
              <a:t>‹#›</a:t>
            </a:fld>
            <a:endParaRPr lang="en-AU"/>
          </a:p>
        </p:txBody>
      </p:sp>
    </p:spTree>
    <p:extLst>
      <p:ext uri="{BB962C8B-B14F-4D97-AF65-F5344CB8AC3E}">
        <p14:creationId xmlns:p14="http://schemas.microsoft.com/office/powerpoint/2010/main" val="73723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A1AAC0-3B12-4127-A077-ABA55B4F14AF}" type="datetimeFigureOut">
              <a:rPr lang="en-AU" smtClean="0"/>
              <a:t>20/05/2019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3D26EF-9323-4B62-B606-5BE01976DA0B}" type="slidenum">
              <a:rPr lang="en-AU" smtClean="0"/>
              <a:t>‹#›</a:t>
            </a:fld>
            <a:endParaRPr lang="en-AU"/>
          </a:p>
        </p:txBody>
      </p:sp>
    </p:spTree>
    <p:extLst>
      <p:ext uri="{BB962C8B-B14F-4D97-AF65-F5344CB8AC3E}">
        <p14:creationId xmlns:p14="http://schemas.microsoft.com/office/powerpoint/2010/main" val="276701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A1AAC0-3B12-4127-A077-ABA55B4F14AF}" type="datetimeFigureOut">
              <a:rPr lang="en-AU" smtClean="0"/>
              <a:t>20/05/2019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3D26EF-9323-4B62-B606-5BE01976DA0B}" type="slidenum">
              <a:rPr lang="en-AU" smtClean="0"/>
              <a:t>‹#›</a:t>
            </a:fld>
            <a:endParaRPr lang="en-AU"/>
          </a:p>
        </p:txBody>
      </p:sp>
    </p:spTree>
    <p:extLst>
      <p:ext uri="{BB962C8B-B14F-4D97-AF65-F5344CB8AC3E}">
        <p14:creationId xmlns:p14="http://schemas.microsoft.com/office/powerpoint/2010/main" val="345907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A1AAC0-3B12-4127-A077-ABA55B4F14AF}" type="datetimeFigureOut">
              <a:rPr lang="en-AU" smtClean="0"/>
              <a:t>20/05/2019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3D26EF-9323-4B62-B606-5BE01976DA0B}" type="slidenum">
              <a:rPr lang="en-AU" smtClean="0"/>
              <a:t>‹#›</a:t>
            </a:fld>
            <a:endParaRPr lang="en-AU"/>
          </a:p>
        </p:txBody>
      </p:sp>
    </p:spTree>
    <p:extLst>
      <p:ext uri="{BB962C8B-B14F-4D97-AF65-F5344CB8AC3E}">
        <p14:creationId xmlns:p14="http://schemas.microsoft.com/office/powerpoint/2010/main" val="428695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1AAC0-3B12-4127-A077-ABA55B4F14AF}" type="datetimeFigureOut">
              <a:rPr lang="en-AU" smtClean="0"/>
              <a:t>20/05/2019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3D26EF-9323-4B62-B606-5BE01976DA0B}" type="slidenum">
              <a:rPr lang="en-AU" smtClean="0"/>
              <a:t>‹#›</a:t>
            </a:fld>
            <a:endParaRPr lang="en-AU"/>
          </a:p>
        </p:txBody>
      </p:sp>
    </p:spTree>
    <p:extLst>
      <p:ext uri="{BB962C8B-B14F-4D97-AF65-F5344CB8AC3E}">
        <p14:creationId xmlns:p14="http://schemas.microsoft.com/office/powerpoint/2010/main" val="388554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A1AAC0-3B12-4127-A077-ABA55B4F14AF}" type="datetimeFigureOut">
              <a:rPr lang="en-AU" smtClean="0"/>
              <a:t>20/05/2019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3D26EF-9323-4B62-B606-5BE01976DA0B}" type="slidenum">
              <a:rPr lang="en-AU" smtClean="0"/>
              <a:t>‹#›</a:t>
            </a:fld>
            <a:endParaRPr lang="en-AU"/>
          </a:p>
        </p:txBody>
      </p:sp>
    </p:spTree>
    <p:extLst>
      <p:ext uri="{BB962C8B-B14F-4D97-AF65-F5344CB8AC3E}">
        <p14:creationId xmlns:p14="http://schemas.microsoft.com/office/powerpoint/2010/main" val="156775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A1AAC0-3B12-4127-A077-ABA55B4F14AF}" type="datetimeFigureOut">
              <a:rPr lang="en-AU" smtClean="0"/>
              <a:t>20/05/2019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3D26EF-9323-4B62-B606-5BE01976DA0B}" type="slidenum">
              <a:rPr lang="en-AU" smtClean="0"/>
              <a:t>‹#›</a:t>
            </a:fld>
            <a:endParaRPr lang="en-AU"/>
          </a:p>
        </p:txBody>
      </p:sp>
    </p:spTree>
    <p:extLst>
      <p:ext uri="{BB962C8B-B14F-4D97-AF65-F5344CB8AC3E}">
        <p14:creationId xmlns:p14="http://schemas.microsoft.com/office/powerpoint/2010/main" val="284467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1AAC0-3B12-4127-A077-ABA55B4F14AF}" type="datetimeFigureOut">
              <a:rPr lang="en-AU" smtClean="0"/>
              <a:t>20/05/2019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D26EF-9323-4B62-B606-5BE01976DA0B}" type="slidenum">
              <a:rPr lang="en-AU" smtClean="0"/>
              <a:t>‹#›</a:t>
            </a:fld>
            <a:endParaRPr lang="en-AU"/>
          </a:p>
        </p:txBody>
      </p:sp>
    </p:spTree>
    <p:extLst>
      <p:ext uri="{BB962C8B-B14F-4D97-AF65-F5344CB8AC3E}">
        <p14:creationId xmlns:p14="http://schemas.microsoft.com/office/powerpoint/2010/main" val="949968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hyperlink" Target="https://www.lego.com/en-us/mindstorms/downloads/download-software" TargetMode="External"/><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hyperlink" Target="https://education.lego.com/en-au/downloads/mindstorms-ev3/softwa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4612A-8CF3-47ED-B008-6D19E3FD9C6B}"/>
              </a:ext>
            </a:extLst>
          </p:cNvPr>
          <p:cNvSpPr>
            <a:spLocks noGrp="1"/>
          </p:cNvSpPr>
          <p:nvPr>
            <p:ph idx="1"/>
          </p:nvPr>
        </p:nvSpPr>
        <p:spPr/>
        <p:txBody>
          <a:bodyPr/>
          <a:lstStyle/>
          <a:p>
            <a:pPr marL="514350" indent="-514350">
              <a:buFont typeface="+mj-lt"/>
              <a:buAutoNum type="arabicPeriod"/>
            </a:pPr>
            <a:r>
              <a:rPr lang="en-AU" dirty="0"/>
              <a:t>Naming conventions and folder structures in Mindstorms</a:t>
            </a:r>
          </a:p>
          <a:p>
            <a:pPr marL="514350" indent="-514350">
              <a:buFont typeface="+mj-lt"/>
              <a:buAutoNum type="arabicPeriod"/>
            </a:pPr>
            <a:r>
              <a:rPr lang="en-AU" dirty="0"/>
              <a:t>Introduction to the coding blocks</a:t>
            </a:r>
          </a:p>
          <a:p>
            <a:pPr marL="514350" indent="-514350">
              <a:buFont typeface="+mj-lt"/>
              <a:buAutoNum type="arabicPeriod"/>
            </a:pPr>
            <a:r>
              <a:rPr lang="en-AU" dirty="0"/>
              <a:t>Connection panel</a:t>
            </a:r>
          </a:p>
          <a:p>
            <a:pPr marL="514350" indent="-514350">
              <a:buFont typeface="+mj-lt"/>
              <a:buAutoNum type="arabicPeriod"/>
            </a:pPr>
            <a:r>
              <a:rPr lang="en-AU" dirty="0"/>
              <a:t>How to program the robot</a:t>
            </a:r>
          </a:p>
          <a:p>
            <a:pPr marL="514350" indent="-514350">
              <a:buFont typeface="+mj-lt"/>
              <a:buAutoNum type="arabicPeriod"/>
            </a:pPr>
            <a:r>
              <a:rPr lang="en-AU" dirty="0"/>
              <a:t>Lego mat set-up</a:t>
            </a:r>
          </a:p>
          <a:p>
            <a:pPr marL="514350" indent="-514350">
              <a:buFont typeface="+mj-lt"/>
              <a:buAutoNum type="arabicPeriod"/>
            </a:pPr>
            <a:r>
              <a:rPr lang="en-AU" dirty="0"/>
              <a:t>Homework options</a:t>
            </a:r>
          </a:p>
          <a:p>
            <a:pPr marL="514350" indent="-514350">
              <a:buFont typeface="+mj-lt"/>
              <a:buAutoNum type="arabicPeriod"/>
            </a:pPr>
            <a:r>
              <a:rPr lang="en-AU" dirty="0"/>
              <a:t>Core values and how to find solutions together</a:t>
            </a:r>
          </a:p>
        </p:txBody>
      </p:sp>
      <p:sp>
        <p:nvSpPr>
          <p:cNvPr id="4" name="TextBox 3">
            <a:extLst>
              <a:ext uri="{FF2B5EF4-FFF2-40B4-BE49-F238E27FC236}">
                <a16:creationId xmlns:a16="http://schemas.microsoft.com/office/drawing/2014/main" id="{ECAEE5C8-8C96-45E2-8946-CB65DA47B859}"/>
              </a:ext>
            </a:extLst>
          </p:cNvPr>
          <p:cNvSpPr txBox="1"/>
          <p:nvPr/>
        </p:nvSpPr>
        <p:spPr>
          <a:xfrm>
            <a:off x="838200" y="260658"/>
            <a:ext cx="10515600" cy="92333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spcBef>
                <a:spcPts val="1000"/>
              </a:spcBef>
              <a:spcAft>
                <a:spcPts val="1000"/>
              </a:spcAft>
            </a:pPr>
            <a:r>
              <a:rPr lang="en-AU" sz="5400" b="1" dirty="0">
                <a:solidFill>
                  <a:srgbClr val="0070C0"/>
                </a:solidFill>
              </a:rPr>
              <a:t>Lego Robotics Mentor Training</a:t>
            </a:r>
            <a:endParaRPr lang="en-AU" sz="3600" dirty="0"/>
          </a:p>
        </p:txBody>
      </p:sp>
    </p:spTree>
    <p:extLst>
      <p:ext uri="{BB962C8B-B14F-4D97-AF65-F5344CB8AC3E}">
        <p14:creationId xmlns:p14="http://schemas.microsoft.com/office/powerpoint/2010/main" val="1841117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AIT compare colour menu.JPG"/>
          <p:cNvPicPr>
            <a:picLocks noChangeAspect="1"/>
          </p:cNvPicPr>
          <p:nvPr/>
        </p:nvPicPr>
        <p:blipFill>
          <a:blip r:embed="rId2" cstate="print"/>
          <a:stretch>
            <a:fillRect/>
          </a:stretch>
        </p:blipFill>
        <p:spPr>
          <a:xfrm>
            <a:off x="4295801" y="2996953"/>
            <a:ext cx="4038997" cy="3431295"/>
          </a:xfrm>
          <a:prstGeom prst="rect">
            <a:avLst/>
          </a:prstGeom>
        </p:spPr>
      </p:pic>
      <p:sp>
        <p:nvSpPr>
          <p:cNvPr id="33" name="TextBox 32"/>
          <p:cNvSpPr txBox="1"/>
          <p:nvPr/>
        </p:nvSpPr>
        <p:spPr>
          <a:xfrm>
            <a:off x="1415480" y="1484785"/>
            <a:ext cx="9361040" cy="83099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b="1" dirty="0"/>
              <a:t>The WAIT block can also be used to pause a program while it “waits” for a sensor value to be reached.  </a:t>
            </a:r>
          </a:p>
          <a:p>
            <a:endParaRPr lang="en-AU" sz="1200" b="1" dirty="0"/>
          </a:p>
          <a:p>
            <a:r>
              <a:rPr lang="en-AU" sz="1200" b="1" dirty="0"/>
              <a:t>This is done by  clicking on the “mode” button , selecting the desired sensor to be monitored (Colour in this case) &amp; then selecting the type of change  you’d like the  WAIT block to look for.</a:t>
            </a:r>
            <a:endParaRPr lang="en-AU" sz="1400" b="1" dirty="0"/>
          </a:p>
        </p:txBody>
      </p:sp>
      <p:sp>
        <p:nvSpPr>
          <p:cNvPr id="5" name="TextBox 4"/>
          <p:cNvSpPr txBox="1"/>
          <p:nvPr/>
        </p:nvSpPr>
        <p:spPr>
          <a:xfrm>
            <a:off x="1415480" y="260649"/>
            <a:ext cx="7776864" cy="101566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WAIT Block (Colour Sensor)</a:t>
            </a:r>
            <a:endParaRPr lang="en-AU" sz="3200" dirty="0"/>
          </a:p>
          <a:p>
            <a:r>
              <a:rPr lang="en-AU" dirty="0"/>
              <a:t>Using WAIT block to read a colour sensor (PART 1)</a:t>
            </a:r>
            <a:endParaRPr lang="en-AU" sz="2400" dirty="0"/>
          </a:p>
        </p:txBody>
      </p:sp>
      <p:cxnSp>
        <p:nvCxnSpPr>
          <p:cNvPr id="86" name="Straight Arrow Connector 85"/>
          <p:cNvCxnSpPr/>
          <p:nvPr/>
        </p:nvCxnSpPr>
        <p:spPr>
          <a:xfrm>
            <a:off x="6312024" y="3573016"/>
            <a:ext cx="0"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3" name="Picture 22" descr="Wait time block.JPG"/>
          <p:cNvPicPr>
            <a:picLocks noChangeAspect="1"/>
          </p:cNvPicPr>
          <p:nvPr/>
        </p:nvPicPr>
        <p:blipFill>
          <a:blip r:embed="rId3" cstate="print"/>
          <a:stretch>
            <a:fillRect/>
          </a:stretch>
        </p:blipFill>
        <p:spPr>
          <a:xfrm>
            <a:off x="8112225" y="332656"/>
            <a:ext cx="989459" cy="873052"/>
          </a:xfrm>
          <a:prstGeom prst="rect">
            <a:avLst/>
          </a:prstGeom>
        </p:spPr>
      </p:pic>
      <p:cxnSp>
        <p:nvCxnSpPr>
          <p:cNvPr id="40" name="Straight Arrow Connector 39"/>
          <p:cNvCxnSpPr>
            <a:stCxn id="13" idx="3"/>
          </p:cNvCxnSpPr>
          <p:nvPr/>
        </p:nvCxnSpPr>
        <p:spPr>
          <a:xfrm flipV="1">
            <a:off x="3935760" y="3578533"/>
            <a:ext cx="360040" cy="435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1415480" y="3429001"/>
            <a:ext cx="2520280" cy="30777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1. Click on the “mode” button.</a:t>
            </a:r>
            <a:endParaRPr lang="en-AU" sz="1600" b="1" dirty="0"/>
          </a:p>
        </p:txBody>
      </p:sp>
      <p:sp>
        <p:nvSpPr>
          <p:cNvPr id="16" name="TextBox 15"/>
          <p:cNvSpPr txBox="1"/>
          <p:nvPr/>
        </p:nvSpPr>
        <p:spPr>
          <a:xfrm>
            <a:off x="1415480" y="3861048"/>
            <a:ext cx="2448272" cy="1107996"/>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2. Select the sensor to be monitored.</a:t>
            </a:r>
          </a:p>
          <a:p>
            <a:endParaRPr lang="en-AU" sz="1400" b="1" dirty="0"/>
          </a:p>
          <a:p>
            <a:r>
              <a:rPr lang="en-AU" sz="1200" b="1" dirty="0"/>
              <a:t>In this case, “colour sensor” has been selected.</a:t>
            </a:r>
            <a:endParaRPr lang="en-AU" sz="1400" b="1" dirty="0"/>
          </a:p>
        </p:txBody>
      </p:sp>
      <p:cxnSp>
        <p:nvCxnSpPr>
          <p:cNvPr id="17" name="Straight Arrow Connector 16"/>
          <p:cNvCxnSpPr/>
          <p:nvPr/>
        </p:nvCxnSpPr>
        <p:spPr>
          <a:xfrm>
            <a:off x="3863752" y="4005064"/>
            <a:ext cx="432048" cy="55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6096000" y="2420889"/>
            <a:ext cx="4752528" cy="1169551"/>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3. Select what change you wish the sensor to detect.</a:t>
            </a:r>
          </a:p>
          <a:p>
            <a:endParaRPr lang="en-AU" sz="1200" b="1" dirty="0"/>
          </a:p>
          <a:p>
            <a:r>
              <a:rPr lang="en-AU" sz="1100" b="1" dirty="0"/>
              <a:t>Compare =  compare what the sensor detects against a value that you select or nominate.</a:t>
            </a:r>
          </a:p>
          <a:p>
            <a:endParaRPr lang="en-AU" sz="1100" b="1" dirty="0"/>
          </a:p>
          <a:p>
            <a:r>
              <a:rPr lang="en-AU" sz="1100" b="1" dirty="0"/>
              <a:t>Change =  “WAIT” until any change in sensor value has been detected.</a:t>
            </a:r>
          </a:p>
        </p:txBody>
      </p:sp>
      <p:sp>
        <p:nvSpPr>
          <p:cNvPr id="29" name="TextBox 28"/>
          <p:cNvSpPr txBox="1"/>
          <p:nvPr/>
        </p:nvSpPr>
        <p:spPr>
          <a:xfrm>
            <a:off x="6023992" y="4725144"/>
            <a:ext cx="4752528" cy="1892826"/>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4. Select what “function” of the sensor you wish the sensor to monitor.</a:t>
            </a:r>
            <a:endParaRPr lang="en-AU" sz="1050" b="1" dirty="0"/>
          </a:p>
          <a:p>
            <a:endParaRPr lang="en-AU" sz="1400" b="1" dirty="0"/>
          </a:p>
          <a:p>
            <a:r>
              <a:rPr lang="en-AU" sz="1050" b="1" dirty="0"/>
              <a:t>Some sensors are able to detect more than one thing (function).</a:t>
            </a:r>
          </a:p>
          <a:p>
            <a:r>
              <a:rPr lang="en-AU" sz="1050" b="1" dirty="0"/>
              <a:t>The colour sensor can detect three things:</a:t>
            </a:r>
          </a:p>
          <a:p>
            <a:endParaRPr lang="en-AU" sz="1050" b="1" dirty="0"/>
          </a:p>
          <a:p>
            <a:pPr>
              <a:buFont typeface="Arial" pitchFamily="34" charset="0"/>
              <a:buChar char="•"/>
            </a:pPr>
            <a:r>
              <a:rPr lang="en-AU" sz="1050" b="1" dirty="0"/>
              <a:t> Colour – Detects a specific colour (red, blue, green, etc.)</a:t>
            </a:r>
          </a:p>
          <a:p>
            <a:pPr>
              <a:buFont typeface="Arial" pitchFamily="34" charset="0"/>
              <a:buChar char="•"/>
            </a:pPr>
            <a:r>
              <a:rPr lang="en-AU" sz="1050" b="1" dirty="0"/>
              <a:t> Reflected light intensity – Detects the amount of light reflected back off the mat.</a:t>
            </a:r>
          </a:p>
          <a:p>
            <a:pPr>
              <a:buFont typeface="Arial" pitchFamily="34" charset="0"/>
              <a:buChar char="•"/>
            </a:pPr>
            <a:r>
              <a:rPr lang="en-AU" sz="1050" b="1" dirty="0"/>
              <a:t> Ambient light intensity – Detects the level of ambient light in front of the sensor.</a:t>
            </a:r>
          </a:p>
          <a:p>
            <a:endParaRPr lang="en-AU" sz="1200" b="1" dirty="0"/>
          </a:p>
        </p:txBody>
      </p:sp>
      <p:cxnSp>
        <p:nvCxnSpPr>
          <p:cNvPr id="35" name="Straight Arrow Connector 34"/>
          <p:cNvCxnSpPr/>
          <p:nvPr/>
        </p:nvCxnSpPr>
        <p:spPr>
          <a:xfrm flipH="1">
            <a:off x="8328248" y="4077072"/>
            <a:ext cx="50405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a:xfrm flipH="1">
            <a:off x="8328248" y="4293096"/>
            <a:ext cx="50405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p:nvPr/>
        </p:nvCxnSpPr>
        <p:spPr>
          <a:xfrm flipH="1">
            <a:off x="8328248" y="4509120"/>
            <a:ext cx="50405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4" name="Straight Connector 43"/>
          <p:cNvCxnSpPr/>
          <p:nvPr/>
        </p:nvCxnSpPr>
        <p:spPr>
          <a:xfrm>
            <a:off x="8832304" y="4077072"/>
            <a:ext cx="0" cy="648072"/>
          </a:xfrm>
          <a:prstGeom prst="line">
            <a:avLst/>
          </a:prstGeom>
          <a:ln w="381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Wait Colour Compare 2.JPG"/>
          <p:cNvPicPr>
            <a:picLocks noChangeAspect="1"/>
          </p:cNvPicPr>
          <p:nvPr/>
        </p:nvPicPr>
        <p:blipFill>
          <a:blip r:embed="rId2" cstate="print"/>
          <a:stretch>
            <a:fillRect/>
          </a:stretch>
        </p:blipFill>
        <p:spPr>
          <a:xfrm>
            <a:off x="4511825" y="3636516"/>
            <a:ext cx="4439545" cy="3168352"/>
          </a:xfrm>
          <a:prstGeom prst="rect">
            <a:avLst/>
          </a:prstGeom>
        </p:spPr>
      </p:pic>
      <p:sp>
        <p:nvSpPr>
          <p:cNvPr id="33" name="TextBox 32"/>
          <p:cNvSpPr txBox="1"/>
          <p:nvPr/>
        </p:nvSpPr>
        <p:spPr>
          <a:xfrm>
            <a:off x="1487488" y="1404268"/>
            <a:ext cx="9289032" cy="1754326"/>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100" b="1" dirty="0"/>
              <a:t>In the sequence below, the “wait” block has been set to “colour compare”.  It will “compare” the colour the sensor sees with the colour you’ve selected.</a:t>
            </a:r>
          </a:p>
          <a:p>
            <a:r>
              <a:rPr lang="en-AU" sz="1100" b="1" dirty="0"/>
              <a:t>When the sensor “sees” a colour that matches the one you’ve selected, it will allow the sequence to move to the next block.</a:t>
            </a:r>
          </a:p>
          <a:p>
            <a:endParaRPr lang="en-AU" sz="1100" b="1" dirty="0"/>
          </a:p>
          <a:p>
            <a:r>
              <a:rPr lang="en-AU" sz="1100" b="1" dirty="0"/>
              <a:t>The colour selection drop down box has been opened by clicking on the second selection box .</a:t>
            </a:r>
          </a:p>
          <a:p>
            <a:r>
              <a:rPr lang="en-AU" sz="1100" b="1" dirty="0"/>
              <a:t>Only the number will be shown once a colour has been selected. </a:t>
            </a:r>
          </a:p>
          <a:p>
            <a:endParaRPr lang="en-AU" sz="1100" b="1" dirty="0"/>
          </a:p>
          <a:p>
            <a:r>
              <a:rPr lang="en-AU" sz="1050" b="1" dirty="0"/>
              <a:t>In this sequence, the robot will move forward (TANK block simply turned ON) &amp; the WAIT block will pause the sequence until the colour sensor sees RED (5).</a:t>
            </a:r>
          </a:p>
          <a:p>
            <a:r>
              <a:rPr lang="en-AU" sz="1050" b="1" dirty="0"/>
              <a:t>The robot then stops because the next block is a TANK motor block with the STOP function.</a:t>
            </a:r>
          </a:p>
          <a:p>
            <a:endParaRPr lang="en-AU" sz="1050" b="1" dirty="0"/>
          </a:p>
          <a:p>
            <a:r>
              <a:rPr lang="en-AU" sz="1050" b="1" dirty="0"/>
              <a:t>NOTE:  When using the WAIT block like this, </a:t>
            </a:r>
            <a:r>
              <a:rPr lang="en-AU" sz="1050" b="1" i="1" dirty="0"/>
              <a:t>ensure a block is used after the WAIT block to stop whatever function was turned on before it.</a:t>
            </a:r>
            <a:endParaRPr lang="en-AU" sz="1100" b="1" i="1" dirty="0"/>
          </a:p>
        </p:txBody>
      </p:sp>
      <p:sp>
        <p:nvSpPr>
          <p:cNvPr id="5" name="TextBox 4"/>
          <p:cNvSpPr txBox="1"/>
          <p:nvPr/>
        </p:nvSpPr>
        <p:spPr>
          <a:xfrm>
            <a:off x="1487488" y="260649"/>
            <a:ext cx="7704856" cy="101566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WAIT Block (Colour Sensor)</a:t>
            </a:r>
            <a:endParaRPr lang="en-AU" sz="3200" dirty="0"/>
          </a:p>
          <a:p>
            <a:r>
              <a:rPr lang="en-AU" dirty="0"/>
              <a:t>Using WAIT block to read a colour sensor (PART 2)</a:t>
            </a:r>
            <a:endParaRPr lang="en-AU" sz="2400" dirty="0"/>
          </a:p>
        </p:txBody>
      </p:sp>
      <p:pic>
        <p:nvPicPr>
          <p:cNvPr id="23" name="Picture 22" descr="Wait time block.JPG"/>
          <p:cNvPicPr>
            <a:picLocks noChangeAspect="1"/>
          </p:cNvPicPr>
          <p:nvPr/>
        </p:nvPicPr>
        <p:blipFill>
          <a:blip r:embed="rId3" cstate="print"/>
          <a:stretch>
            <a:fillRect/>
          </a:stretch>
        </p:blipFill>
        <p:spPr>
          <a:xfrm>
            <a:off x="8112225" y="332656"/>
            <a:ext cx="989459" cy="873052"/>
          </a:xfrm>
          <a:prstGeom prst="rect">
            <a:avLst/>
          </a:prstGeom>
        </p:spPr>
      </p:pic>
      <p:cxnSp>
        <p:nvCxnSpPr>
          <p:cNvPr id="40" name="Straight Arrow Connector 39"/>
          <p:cNvCxnSpPr/>
          <p:nvPr/>
        </p:nvCxnSpPr>
        <p:spPr>
          <a:xfrm flipV="1">
            <a:off x="5531283" y="4572620"/>
            <a:ext cx="0" cy="4265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3215681" y="5652740"/>
            <a:ext cx="2675643" cy="66172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Select the colour to be detected.</a:t>
            </a:r>
          </a:p>
          <a:p>
            <a:endParaRPr lang="en-AU" sz="1200" b="1" dirty="0"/>
          </a:p>
          <a:p>
            <a:r>
              <a:rPr lang="en-AU" sz="1100" b="1" dirty="0"/>
              <a:t>In this case, RED(5)has been selected.</a:t>
            </a:r>
            <a:endParaRPr lang="en-AU" sz="1200" b="1" dirty="0"/>
          </a:p>
        </p:txBody>
      </p:sp>
      <p:cxnSp>
        <p:nvCxnSpPr>
          <p:cNvPr id="17" name="Straight Arrow Connector 16"/>
          <p:cNvCxnSpPr/>
          <p:nvPr/>
        </p:nvCxnSpPr>
        <p:spPr>
          <a:xfrm>
            <a:off x="5891323" y="6084788"/>
            <a:ext cx="7920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5" name="TextBox 24"/>
          <p:cNvSpPr txBox="1"/>
          <p:nvPr/>
        </p:nvSpPr>
        <p:spPr>
          <a:xfrm>
            <a:off x="1415480" y="4284589"/>
            <a:ext cx="2664296" cy="938719"/>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100" b="1" dirty="0"/>
              <a:t>Note that TANK block has been set to ON.</a:t>
            </a:r>
          </a:p>
          <a:p>
            <a:endParaRPr lang="en-AU" sz="1100" b="1" i="1" dirty="0"/>
          </a:p>
          <a:p>
            <a:r>
              <a:rPr lang="en-AU" sz="1100" b="1" i="1" dirty="0"/>
              <a:t>This makes both motors turn continuously &amp; they won’t turn off until another TANK  block with motor function OFF is used.</a:t>
            </a:r>
          </a:p>
        </p:txBody>
      </p:sp>
      <p:cxnSp>
        <p:nvCxnSpPr>
          <p:cNvPr id="28" name="Straight Connector 27"/>
          <p:cNvCxnSpPr/>
          <p:nvPr/>
        </p:nvCxnSpPr>
        <p:spPr>
          <a:xfrm>
            <a:off x="4091123" y="5004668"/>
            <a:ext cx="1440160"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040216" y="5004668"/>
            <a:ext cx="2664296" cy="144655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100" b="1" dirty="0"/>
              <a:t>Note that this TANK block has been set to OFF.</a:t>
            </a:r>
          </a:p>
          <a:p>
            <a:endParaRPr lang="en-AU" sz="1100" b="1" dirty="0"/>
          </a:p>
          <a:p>
            <a:r>
              <a:rPr lang="en-AU" sz="1100" b="1" i="1" dirty="0"/>
              <a:t>This stops the motors after the WAIT block sees the colour RED(5).</a:t>
            </a:r>
          </a:p>
          <a:p>
            <a:endParaRPr lang="en-AU" sz="1100" b="1" i="1" dirty="0"/>
          </a:p>
          <a:p>
            <a:r>
              <a:rPr lang="en-AU" sz="1100" b="1" i="1" dirty="0"/>
              <a:t>If this block wasn’t used, the motors would keep turning.</a:t>
            </a:r>
          </a:p>
        </p:txBody>
      </p:sp>
      <p:cxnSp>
        <p:nvCxnSpPr>
          <p:cNvPr id="34" name="Straight Arrow Connector 33"/>
          <p:cNvCxnSpPr/>
          <p:nvPr/>
        </p:nvCxnSpPr>
        <p:spPr>
          <a:xfrm flipV="1">
            <a:off x="8112225" y="4572620"/>
            <a:ext cx="11347"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8976320" y="3323085"/>
            <a:ext cx="1872208" cy="584775"/>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600" b="1" i="1" dirty="0"/>
              <a:t>Make sure correct ports are selected!</a:t>
            </a:r>
          </a:p>
        </p:txBody>
      </p:sp>
      <p:cxnSp>
        <p:nvCxnSpPr>
          <p:cNvPr id="39" name="Straight Connector 38"/>
          <p:cNvCxnSpPr/>
          <p:nvPr/>
        </p:nvCxnSpPr>
        <p:spPr>
          <a:xfrm>
            <a:off x="6312024" y="3420492"/>
            <a:ext cx="2664296"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608168" y="3420492"/>
            <a:ext cx="0"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6312024" y="3420492"/>
            <a:ext cx="0"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8544272" y="3420492"/>
            <a:ext cx="0"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9536" y="260648"/>
            <a:ext cx="7632848" cy="707886"/>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AU" sz="4000" b="1" dirty="0">
                <a:solidFill>
                  <a:srgbClr val="0070C0"/>
                </a:solidFill>
              </a:rPr>
              <a:t>COLOUR SENSOR HANDY HINTS</a:t>
            </a:r>
            <a:endParaRPr lang="en-AU" sz="3200" dirty="0"/>
          </a:p>
        </p:txBody>
      </p:sp>
      <p:sp>
        <p:nvSpPr>
          <p:cNvPr id="6" name="TextBox 5"/>
          <p:cNvSpPr txBox="1"/>
          <p:nvPr/>
        </p:nvSpPr>
        <p:spPr>
          <a:xfrm>
            <a:off x="1919536" y="1412777"/>
            <a:ext cx="8352928" cy="4401205"/>
          </a:xfrm>
          <a:prstGeom prst="rect">
            <a:avLst/>
          </a:prstGeom>
          <a:noFill/>
        </p:spPr>
        <p:txBody>
          <a:bodyPr wrap="square" rtlCol="0">
            <a:spAutoFit/>
          </a:bodyPr>
          <a:lstStyle/>
          <a:p>
            <a:pPr>
              <a:buFont typeface="Arial" pitchFamily="34" charset="0"/>
              <a:buChar char="•"/>
            </a:pPr>
            <a:r>
              <a:rPr lang="en-AU" sz="2000" dirty="0">
                <a:solidFill>
                  <a:srgbClr val="0070C0"/>
                </a:solidFill>
              </a:rPr>
              <a:t>    </a:t>
            </a:r>
            <a:r>
              <a:rPr lang="en-AU" sz="2000" b="1" dirty="0">
                <a:solidFill>
                  <a:srgbClr val="0070C0"/>
                </a:solidFill>
              </a:rPr>
              <a:t>Check sensor ports are correct by using the “PORT VIEW” in </a:t>
            </a:r>
            <a:r>
              <a:rPr lang="en-AU" sz="2000" b="1" dirty="0" err="1">
                <a:solidFill>
                  <a:srgbClr val="0070C0"/>
                </a:solidFill>
              </a:rPr>
              <a:t>Mindstorms</a:t>
            </a:r>
            <a:r>
              <a:rPr lang="en-AU" sz="2000" b="1" dirty="0">
                <a:solidFill>
                  <a:srgbClr val="0070C0"/>
                </a:solidFill>
              </a:rPr>
              <a:t>.  This information will only be available or be updated when the robot is plugged into the computer.</a:t>
            </a:r>
          </a:p>
          <a:p>
            <a:pPr>
              <a:buFont typeface="Arial" pitchFamily="34" charset="0"/>
              <a:buChar char="•"/>
            </a:pPr>
            <a:endParaRPr lang="en-AU" sz="2000" b="1" dirty="0">
              <a:solidFill>
                <a:srgbClr val="0070C0"/>
              </a:solidFill>
            </a:endParaRPr>
          </a:p>
          <a:p>
            <a:pPr>
              <a:buFont typeface="Arial" pitchFamily="34" charset="0"/>
              <a:buChar char="•"/>
            </a:pPr>
            <a:r>
              <a:rPr lang="en-AU" sz="2000" b="1" dirty="0">
                <a:solidFill>
                  <a:srgbClr val="0070C0"/>
                </a:solidFill>
              </a:rPr>
              <a:t>    When the robot is connected to the computer, the “PORT VIEW” will show what the sensor is reading.  This is handy to determine what colour the sensor is “seeing”. </a:t>
            </a:r>
          </a:p>
          <a:p>
            <a:pPr>
              <a:buFont typeface="Arial" pitchFamily="34" charset="0"/>
              <a:buChar char="•"/>
            </a:pPr>
            <a:endParaRPr lang="en-AU" sz="2000" b="1" dirty="0">
              <a:solidFill>
                <a:srgbClr val="0070C0"/>
              </a:solidFill>
            </a:endParaRPr>
          </a:p>
          <a:p>
            <a:pPr>
              <a:buFont typeface="Arial" pitchFamily="34" charset="0"/>
              <a:buChar char="•"/>
            </a:pPr>
            <a:r>
              <a:rPr lang="en-AU" sz="2000" b="1" dirty="0">
                <a:solidFill>
                  <a:srgbClr val="0070C0"/>
                </a:solidFill>
              </a:rPr>
              <a:t>    No two COLOUR sensors will read exactly the same, so if using two at the same time, be prepared for discrepancies between the two.</a:t>
            </a:r>
          </a:p>
          <a:p>
            <a:pPr>
              <a:buFont typeface="Arial" pitchFamily="34" charset="0"/>
              <a:buChar char="•"/>
            </a:pPr>
            <a:endParaRPr lang="en-AU" sz="2000" b="1" dirty="0">
              <a:solidFill>
                <a:srgbClr val="0070C0"/>
              </a:solidFill>
            </a:endParaRPr>
          </a:p>
          <a:p>
            <a:pPr>
              <a:buFont typeface="Arial" pitchFamily="34" charset="0"/>
              <a:buChar char="•"/>
            </a:pPr>
            <a:r>
              <a:rPr lang="en-AU" sz="2000" b="1" dirty="0">
                <a:solidFill>
                  <a:srgbClr val="0070C0"/>
                </a:solidFill>
              </a:rPr>
              <a:t>    Colour sensors will detect colours on a “picture” or shaded background.  This can cause false triggering when travelling over areas that are not distinct colours.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WAIT compare ultrasonic menu.JPG"/>
          <p:cNvPicPr>
            <a:picLocks noChangeAspect="1"/>
          </p:cNvPicPr>
          <p:nvPr/>
        </p:nvPicPr>
        <p:blipFill>
          <a:blip r:embed="rId2" cstate="print"/>
          <a:stretch>
            <a:fillRect/>
          </a:stretch>
        </p:blipFill>
        <p:spPr>
          <a:xfrm>
            <a:off x="4295800" y="2507076"/>
            <a:ext cx="4176464" cy="3615917"/>
          </a:xfrm>
          <a:prstGeom prst="rect">
            <a:avLst/>
          </a:prstGeom>
        </p:spPr>
      </p:pic>
      <p:sp>
        <p:nvSpPr>
          <p:cNvPr id="33" name="TextBox 32"/>
          <p:cNvSpPr txBox="1"/>
          <p:nvPr/>
        </p:nvSpPr>
        <p:spPr>
          <a:xfrm>
            <a:off x="1415480" y="1484785"/>
            <a:ext cx="9361040" cy="83099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b="1" dirty="0"/>
              <a:t>The WAIT block can be used to pause a program while it “waits” for a sensor value to be reached.  </a:t>
            </a:r>
          </a:p>
          <a:p>
            <a:endParaRPr lang="en-AU" sz="1200" b="1" dirty="0"/>
          </a:p>
          <a:p>
            <a:r>
              <a:rPr lang="en-AU" sz="1200" b="1" dirty="0"/>
              <a:t>This is done by  clicking on the “mode” button , selecting the desired sensor to be monitored (Ultrasonic in this case) &amp; then selecting the type of change  you’d like the  wait block to look for.</a:t>
            </a:r>
            <a:endParaRPr lang="en-AU" sz="1400" b="1" dirty="0"/>
          </a:p>
        </p:txBody>
      </p:sp>
      <p:sp>
        <p:nvSpPr>
          <p:cNvPr id="5" name="TextBox 4"/>
          <p:cNvSpPr txBox="1"/>
          <p:nvPr/>
        </p:nvSpPr>
        <p:spPr>
          <a:xfrm>
            <a:off x="1415480" y="260649"/>
            <a:ext cx="8784976" cy="101566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WAIT Block (Ultrasonic Sensor)</a:t>
            </a:r>
            <a:endParaRPr lang="en-AU" sz="3200" dirty="0"/>
          </a:p>
          <a:p>
            <a:r>
              <a:rPr lang="en-AU" dirty="0"/>
              <a:t>Using WAIT block to read distance using the ultrasonic sensor (PART 1)</a:t>
            </a:r>
            <a:endParaRPr lang="en-AU" sz="2400" dirty="0"/>
          </a:p>
        </p:txBody>
      </p:sp>
      <p:cxnSp>
        <p:nvCxnSpPr>
          <p:cNvPr id="86" name="Straight Arrow Connector 85"/>
          <p:cNvCxnSpPr/>
          <p:nvPr/>
        </p:nvCxnSpPr>
        <p:spPr>
          <a:xfrm>
            <a:off x="6312024" y="3573016"/>
            <a:ext cx="0" cy="1368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3" name="Picture 22" descr="Wait time block.JPG"/>
          <p:cNvPicPr>
            <a:picLocks noChangeAspect="1"/>
          </p:cNvPicPr>
          <p:nvPr/>
        </p:nvPicPr>
        <p:blipFill>
          <a:blip r:embed="rId3" cstate="print"/>
          <a:stretch>
            <a:fillRect/>
          </a:stretch>
        </p:blipFill>
        <p:spPr>
          <a:xfrm>
            <a:off x="9048329" y="332656"/>
            <a:ext cx="989459" cy="873052"/>
          </a:xfrm>
          <a:prstGeom prst="rect">
            <a:avLst/>
          </a:prstGeom>
        </p:spPr>
      </p:pic>
      <p:cxnSp>
        <p:nvCxnSpPr>
          <p:cNvPr id="40" name="Straight Arrow Connector 39"/>
          <p:cNvCxnSpPr>
            <a:stCxn id="13" idx="3"/>
          </p:cNvCxnSpPr>
          <p:nvPr/>
        </p:nvCxnSpPr>
        <p:spPr>
          <a:xfrm flipV="1">
            <a:off x="3935760" y="3146485"/>
            <a:ext cx="360040" cy="435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1415480" y="2996953"/>
            <a:ext cx="2520280" cy="30777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1. Click on the “mode” button.</a:t>
            </a:r>
            <a:endParaRPr lang="en-AU" sz="1600" b="1" dirty="0"/>
          </a:p>
        </p:txBody>
      </p:sp>
      <p:sp>
        <p:nvSpPr>
          <p:cNvPr id="16" name="TextBox 15"/>
          <p:cNvSpPr txBox="1"/>
          <p:nvPr/>
        </p:nvSpPr>
        <p:spPr>
          <a:xfrm>
            <a:off x="1415480" y="4365104"/>
            <a:ext cx="2448272" cy="1107996"/>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2. Select the sensor to be monitored.</a:t>
            </a:r>
          </a:p>
          <a:p>
            <a:endParaRPr lang="en-AU" sz="1400" b="1" dirty="0"/>
          </a:p>
          <a:p>
            <a:r>
              <a:rPr lang="en-AU" sz="1200" b="1" dirty="0"/>
              <a:t>In this case, “colour sensor” has been selected.</a:t>
            </a:r>
            <a:endParaRPr lang="en-AU" sz="1400" b="1" dirty="0"/>
          </a:p>
        </p:txBody>
      </p:sp>
      <p:cxnSp>
        <p:nvCxnSpPr>
          <p:cNvPr id="17" name="Straight Arrow Connector 16"/>
          <p:cNvCxnSpPr/>
          <p:nvPr/>
        </p:nvCxnSpPr>
        <p:spPr>
          <a:xfrm>
            <a:off x="3863752" y="5085184"/>
            <a:ext cx="432048" cy="55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6096000" y="2420889"/>
            <a:ext cx="4752528" cy="1169551"/>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3. Select what change you wish the sensor to detect.</a:t>
            </a:r>
          </a:p>
          <a:p>
            <a:endParaRPr lang="en-AU" sz="1200" b="1" dirty="0"/>
          </a:p>
          <a:p>
            <a:r>
              <a:rPr lang="en-AU" sz="1100" b="1" dirty="0"/>
              <a:t>Compare =  compares what the sensor detects against a value that you select or nominate.</a:t>
            </a:r>
          </a:p>
          <a:p>
            <a:endParaRPr lang="en-AU" sz="1100" b="1" dirty="0"/>
          </a:p>
          <a:p>
            <a:r>
              <a:rPr lang="en-AU" sz="1100" b="1" dirty="0"/>
              <a:t>Change =  “WAIT” until any change in sensor value has been detected.</a:t>
            </a:r>
          </a:p>
        </p:txBody>
      </p:sp>
      <p:sp>
        <p:nvSpPr>
          <p:cNvPr id="29" name="TextBox 28"/>
          <p:cNvSpPr txBox="1"/>
          <p:nvPr/>
        </p:nvSpPr>
        <p:spPr>
          <a:xfrm>
            <a:off x="6888088" y="4077073"/>
            <a:ext cx="2576736" cy="30777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4. Select “Distance Centimetres”</a:t>
            </a:r>
            <a:endParaRPr lang="en-AU" sz="1200" b="1" dirty="0"/>
          </a:p>
        </p:txBody>
      </p:sp>
      <p:cxnSp>
        <p:nvCxnSpPr>
          <p:cNvPr id="35" name="Straight Arrow Connector 34"/>
          <p:cNvCxnSpPr/>
          <p:nvPr/>
        </p:nvCxnSpPr>
        <p:spPr>
          <a:xfrm>
            <a:off x="7464152" y="4365104"/>
            <a:ext cx="0"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WAIT ultrasonic OPERATOR 2.JPG"/>
          <p:cNvPicPr>
            <a:picLocks noChangeAspect="1"/>
          </p:cNvPicPr>
          <p:nvPr/>
        </p:nvPicPr>
        <p:blipFill>
          <a:blip r:embed="rId2" cstate="print"/>
          <a:stretch>
            <a:fillRect/>
          </a:stretch>
        </p:blipFill>
        <p:spPr>
          <a:xfrm>
            <a:off x="1775521" y="3861048"/>
            <a:ext cx="1878943" cy="2808312"/>
          </a:xfrm>
          <a:prstGeom prst="rect">
            <a:avLst/>
          </a:prstGeom>
        </p:spPr>
      </p:pic>
      <p:sp>
        <p:nvSpPr>
          <p:cNvPr id="51" name="TextBox 50"/>
          <p:cNvSpPr txBox="1"/>
          <p:nvPr/>
        </p:nvSpPr>
        <p:spPr>
          <a:xfrm>
            <a:off x="3647728" y="4941168"/>
            <a:ext cx="6768752" cy="156966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100" b="1" dirty="0"/>
              <a:t>- WAIT block will trigger when sensor distance </a:t>
            </a:r>
            <a:r>
              <a:rPr lang="en-AU" sz="1100" b="1" dirty="0">
                <a:solidFill>
                  <a:srgbClr val="FF0000"/>
                </a:solidFill>
              </a:rPr>
              <a:t>EQUALS</a:t>
            </a:r>
            <a:r>
              <a:rPr lang="en-AU" sz="1100" b="1" dirty="0"/>
              <a:t> the set trigger distance (NOT RECOMMENDED)</a:t>
            </a:r>
          </a:p>
          <a:p>
            <a:endParaRPr lang="en-AU" sz="600" b="1" dirty="0"/>
          </a:p>
          <a:p>
            <a:r>
              <a:rPr lang="en-AU" sz="1100" b="1" dirty="0"/>
              <a:t>- WAIT block will trigger when sensor distance </a:t>
            </a:r>
            <a:r>
              <a:rPr lang="en-AU" sz="1100" b="1" dirty="0">
                <a:solidFill>
                  <a:srgbClr val="FF0000"/>
                </a:solidFill>
              </a:rPr>
              <a:t>DOES NOT EQUAL</a:t>
            </a:r>
            <a:r>
              <a:rPr lang="en-AU" sz="1100" b="1" dirty="0"/>
              <a:t> the set trigger distance (NOT RECOMMENDED)</a:t>
            </a:r>
          </a:p>
          <a:p>
            <a:pPr>
              <a:buFontTx/>
              <a:buChar char="-"/>
            </a:pPr>
            <a:endParaRPr lang="en-AU" sz="600" b="1" dirty="0"/>
          </a:p>
          <a:p>
            <a:r>
              <a:rPr lang="en-AU" sz="1100" b="1" dirty="0"/>
              <a:t>- WAIT block will trigger when sensor distance </a:t>
            </a:r>
            <a:r>
              <a:rPr lang="en-AU" sz="1100" b="1" dirty="0">
                <a:solidFill>
                  <a:srgbClr val="FF0000"/>
                </a:solidFill>
              </a:rPr>
              <a:t>IS GREATER THAN</a:t>
            </a:r>
            <a:r>
              <a:rPr lang="en-AU" sz="1100" b="1" dirty="0"/>
              <a:t> the set trigger distance .</a:t>
            </a:r>
          </a:p>
          <a:p>
            <a:pPr>
              <a:buFontTx/>
              <a:buChar char="-"/>
            </a:pPr>
            <a:endParaRPr lang="en-AU" sz="600" b="1" dirty="0"/>
          </a:p>
          <a:p>
            <a:r>
              <a:rPr lang="en-AU" sz="1100" b="1" dirty="0"/>
              <a:t>- WAIT block will trigger when sensor distance </a:t>
            </a:r>
            <a:r>
              <a:rPr lang="en-AU" sz="1100" b="1" dirty="0">
                <a:solidFill>
                  <a:srgbClr val="FF0000"/>
                </a:solidFill>
              </a:rPr>
              <a:t>IS GREATER THAN OR EQUAL TO</a:t>
            </a:r>
            <a:r>
              <a:rPr lang="en-AU" sz="1100" b="1" dirty="0"/>
              <a:t> the set trigger distance .</a:t>
            </a:r>
          </a:p>
          <a:p>
            <a:endParaRPr lang="en-AU" sz="600" b="1" dirty="0"/>
          </a:p>
          <a:p>
            <a:r>
              <a:rPr lang="en-AU" sz="1100" b="1" dirty="0"/>
              <a:t>- WAIT block will trigger when sensor distance </a:t>
            </a:r>
            <a:r>
              <a:rPr lang="en-AU" sz="1100" b="1" dirty="0">
                <a:solidFill>
                  <a:srgbClr val="FF0000"/>
                </a:solidFill>
              </a:rPr>
              <a:t>IS LESS THAN </a:t>
            </a:r>
            <a:r>
              <a:rPr lang="en-AU" sz="1100" b="1" dirty="0"/>
              <a:t>the set trigger distance .</a:t>
            </a:r>
          </a:p>
          <a:p>
            <a:endParaRPr lang="en-AU" sz="600" b="1" dirty="0"/>
          </a:p>
          <a:p>
            <a:r>
              <a:rPr lang="en-AU" sz="1100" b="1" dirty="0"/>
              <a:t>- WAIT block will trigger when sensor distance </a:t>
            </a:r>
            <a:r>
              <a:rPr lang="en-AU" sz="1100" b="1" dirty="0">
                <a:solidFill>
                  <a:srgbClr val="FF0000"/>
                </a:solidFill>
              </a:rPr>
              <a:t>IS GREATER THAN OR EQUAL TO</a:t>
            </a:r>
            <a:r>
              <a:rPr lang="en-AU" sz="1100" b="1" dirty="0"/>
              <a:t> the set trigger distance .</a:t>
            </a:r>
            <a:endParaRPr lang="en-AU" sz="1200" b="1" dirty="0"/>
          </a:p>
        </p:txBody>
      </p:sp>
      <p:pic>
        <p:nvPicPr>
          <p:cNvPr id="19" name="Picture 18" descr="WAIT ultrasonic OPERATOR 3.JPG"/>
          <p:cNvPicPr>
            <a:picLocks noChangeAspect="1"/>
          </p:cNvPicPr>
          <p:nvPr/>
        </p:nvPicPr>
        <p:blipFill>
          <a:blip r:embed="rId3" cstate="print"/>
          <a:stretch>
            <a:fillRect/>
          </a:stretch>
        </p:blipFill>
        <p:spPr>
          <a:xfrm>
            <a:off x="7104113" y="2204865"/>
            <a:ext cx="1925191" cy="1183941"/>
          </a:xfrm>
          <a:prstGeom prst="rect">
            <a:avLst/>
          </a:prstGeom>
        </p:spPr>
      </p:pic>
      <p:sp>
        <p:nvSpPr>
          <p:cNvPr id="33" name="TextBox 32"/>
          <p:cNvSpPr txBox="1"/>
          <p:nvPr/>
        </p:nvSpPr>
        <p:spPr>
          <a:xfrm>
            <a:off x="2639616" y="2564905"/>
            <a:ext cx="4104456" cy="938719"/>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b="1" dirty="0"/>
              <a:t>6.  SET THE TRIGGER DISTANCE</a:t>
            </a:r>
            <a:r>
              <a:rPr lang="en-AU" sz="1100" b="1" dirty="0"/>
              <a:t>.</a:t>
            </a:r>
          </a:p>
          <a:p>
            <a:endParaRPr lang="en-AU" sz="1000" b="1" dirty="0"/>
          </a:p>
          <a:p>
            <a:r>
              <a:rPr lang="en-AU" sz="1100" b="1" dirty="0"/>
              <a:t>This is the distance you’d like the WAIT block to be triggered at.</a:t>
            </a:r>
          </a:p>
          <a:p>
            <a:r>
              <a:rPr lang="en-AU" sz="1100" b="1" dirty="0"/>
              <a:t>This is entered in the second window using the keyboard.</a:t>
            </a:r>
          </a:p>
          <a:p>
            <a:r>
              <a:rPr lang="en-AU" sz="1100" b="1" dirty="0"/>
              <a:t>Distance is in centimetres.</a:t>
            </a:r>
          </a:p>
        </p:txBody>
      </p:sp>
      <p:sp>
        <p:nvSpPr>
          <p:cNvPr id="5" name="TextBox 4"/>
          <p:cNvSpPr txBox="1"/>
          <p:nvPr/>
        </p:nvSpPr>
        <p:spPr>
          <a:xfrm>
            <a:off x="1794172" y="260649"/>
            <a:ext cx="8622308" cy="101566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WAIT Block (Ultrasonic Sensor)</a:t>
            </a:r>
            <a:endParaRPr lang="en-AU" sz="3200" dirty="0"/>
          </a:p>
          <a:p>
            <a:r>
              <a:rPr lang="en-AU" dirty="0"/>
              <a:t>Using WAIT block to read distance using the ultrasonic sensor (PART 2)</a:t>
            </a:r>
            <a:endParaRPr lang="en-AU" sz="2400" dirty="0"/>
          </a:p>
        </p:txBody>
      </p:sp>
      <p:pic>
        <p:nvPicPr>
          <p:cNvPr id="23" name="Picture 22" descr="Wait time block.JPG"/>
          <p:cNvPicPr>
            <a:picLocks noChangeAspect="1"/>
          </p:cNvPicPr>
          <p:nvPr/>
        </p:nvPicPr>
        <p:blipFill>
          <a:blip r:embed="rId4" cstate="print"/>
          <a:stretch>
            <a:fillRect/>
          </a:stretch>
        </p:blipFill>
        <p:spPr>
          <a:xfrm>
            <a:off x="9408369" y="332656"/>
            <a:ext cx="989459" cy="873052"/>
          </a:xfrm>
          <a:prstGeom prst="rect">
            <a:avLst/>
          </a:prstGeom>
        </p:spPr>
      </p:pic>
      <p:cxnSp>
        <p:nvCxnSpPr>
          <p:cNvPr id="40" name="Straight Arrow Connector 39"/>
          <p:cNvCxnSpPr/>
          <p:nvPr/>
        </p:nvCxnSpPr>
        <p:spPr>
          <a:xfrm flipV="1">
            <a:off x="8256240" y="3140968"/>
            <a:ext cx="0"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a:off x="6744072" y="3429000"/>
            <a:ext cx="1512168"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91544" y="1412776"/>
            <a:ext cx="8280920" cy="338554"/>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600" b="1" dirty="0"/>
              <a:t>Before the ultrasonic sensor is ready to be used, it needs to have three more parameters set.</a:t>
            </a:r>
            <a:endParaRPr lang="en-AU" sz="1050" b="1" dirty="0"/>
          </a:p>
        </p:txBody>
      </p:sp>
      <p:sp>
        <p:nvSpPr>
          <p:cNvPr id="35" name="TextBox 34"/>
          <p:cNvSpPr txBox="1"/>
          <p:nvPr/>
        </p:nvSpPr>
        <p:spPr>
          <a:xfrm>
            <a:off x="2639616" y="1844825"/>
            <a:ext cx="4104456" cy="607859"/>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r>
              <a:rPr lang="en-AU" sz="1200" b="1" dirty="0"/>
              <a:t>5.  SET THE SENSOR PORT</a:t>
            </a:r>
          </a:p>
          <a:p>
            <a:pPr marL="228600" indent="-228600"/>
            <a:endParaRPr lang="en-AU" sz="1050" b="1" dirty="0"/>
          </a:p>
          <a:p>
            <a:pPr marL="228600" indent="-228600"/>
            <a:r>
              <a:rPr lang="en-AU" sz="1100" b="1" dirty="0"/>
              <a:t>This tells the WAIT block what port the sensor is connected to.</a:t>
            </a:r>
          </a:p>
        </p:txBody>
      </p:sp>
      <p:cxnSp>
        <p:nvCxnSpPr>
          <p:cNvPr id="42" name="Straight Connector 41"/>
          <p:cNvCxnSpPr/>
          <p:nvPr/>
        </p:nvCxnSpPr>
        <p:spPr>
          <a:xfrm>
            <a:off x="6744072" y="1988840"/>
            <a:ext cx="1872208"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616280" y="1988840"/>
            <a:ext cx="0"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5" name="TextBox 54"/>
          <p:cNvSpPr txBox="1"/>
          <p:nvPr/>
        </p:nvSpPr>
        <p:spPr>
          <a:xfrm>
            <a:off x="4367808" y="3717032"/>
            <a:ext cx="6048672" cy="1084912"/>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indent="-228600"/>
            <a:r>
              <a:rPr lang="en-AU" sz="1200" b="1" dirty="0"/>
              <a:t>7. SET HOW THE WAIT BLOCK IS TO COMPARE THE DISTANCE READING FROM THE SENSOR.</a:t>
            </a:r>
          </a:p>
          <a:p>
            <a:pPr marL="228600" indent="-228600"/>
            <a:endParaRPr lang="en-AU" sz="1050" b="1" dirty="0"/>
          </a:p>
          <a:p>
            <a:pPr marL="228600" indent="-228600"/>
            <a:r>
              <a:rPr lang="en-AU" sz="1050" b="1" dirty="0"/>
              <a:t>The WAIT block needs to know wether you want it to trigger when the sensor distance reading is higher, lower or equal to the distance you’ve set in step 6.</a:t>
            </a:r>
          </a:p>
          <a:p>
            <a:pPr marL="228600" indent="-228600"/>
            <a:r>
              <a:rPr lang="en-AU" sz="1050" b="1" dirty="0"/>
              <a:t>This is set by clicking on the first window &amp; selecting one of 6 different options.</a:t>
            </a:r>
          </a:p>
          <a:p>
            <a:pPr marL="228600" indent="-228600"/>
            <a:r>
              <a:rPr lang="en-AU" sz="1050" b="1" dirty="0"/>
              <a:t>The meaning of each option is explained  in the table below.</a:t>
            </a:r>
            <a:endParaRPr lang="en-AU" sz="1200" b="1" dirty="0"/>
          </a:p>
        </p:txBody>
      </p:sp>
      <p:cxnSp>
        <p:nvCxnSpPr>
          <p:cNvPr id="57" name="Straight Arrow Connector 56"/>
          <p:cNvCxnSpPr/>
          <p:nvPr/>
        </p:nvCxnSpPr>
        <p:spPr>
          <a:xfrm>
            <a:off x="2999656" y="5085184"/>
            <a:ext cx="576064" cy="0"/>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999656" y="5301208"/>
            <a:ext cx="576064" cy="0"/>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999656" y="5589240"/>
            <a:ext cx="576064" cy="0"/>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999656" y="5877272"/>
            <a:ext cx="576064" cy="0"/>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999656" y="6093296"/>
            <a:ext cx="576064" cy="0"/>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999656" y="6381328"/>
            <a:ext cx="576064" cy="0"/>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639616" y="4581128"/>
            <a:ext cx="172819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Wait Ultrasonic compare sequence.JPG"/>
          <p:cNvPicPr>
            <a:picLocks noChangeAspect="1"/>
          </p:cNvPicPr>
          <p:nvPr/>
        </p:nvPicPr>
        <p:blipFill>
          <a:blip r:embed="rId2" cstate="print"/>
          <a:stretch>
            <a:fillRect/>
          </a:stretch>
        </p:blipFill>
        <p:spPr>
          <a:xfrm>
            <a:off x="3719736" y="3501009"/>
            <a:ext cx="4667250" cy="981075"/>
          </a:xfrm>
          <a:prstGeom prst="rect">
            <a:avLst/>
          </a:prstGeom>
        </p:spPr>
      </p:pic>
      <p:sp>
        <p:nvSpPr>
          <p:cNvPr id="33" name="TextBox 32"/>
          <p:cNvSpPr txBox="1"/>
          <p:nvPr/>
        </p:nvSpPr>
        <p:spPr>
          <a:xfrm>
            <a:off x="1487488" y="1340768"/>
            <a:ext cx="9289032" cy="156966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100" b="1" dirty="0"/>
              <a:t>In the sequence below, the WAIT block has been set to “Compare distance in centimetres”.  </a:t>
            </a:r>
          </a:p>
          <a:p>
            <a:r>
              <a:rPr lang="en-AU" sz="1100" b="1" dirty="0"/>
              <a:t>It will “compare” the distance the sensor sees with the distance set in step 6 (in this example, 10cm).</a:t>
            </a:r>
          </a:p>
          <a:p>
            <a:endParaRPr lang="en-AU" sz="1100" b="1" dirty="0"/>
          </a:p>
          <a:p>
            <a:r>
              <a:rPr lang="en-AU" sz="1050" b="1" dirty="0"/>
              <a:t>In this sequence, the robot will move forward (TANK block simply turned ON) &amp; the WAIT block will pause the sequence (motors still turning) until the distance sensor sees an object in front of it that is </a:t>
            </a:r>
            <a:r>
              <a:rPr lang="en-AU" sz="1050" b="1" dirty="0">
                <a:solidFill>
                  <a:srgbClr val="FF0000"/>
                </a:solidFill>
              </a:rPr>
              <a:t>LESS THAN OR EQUAL TO </a:t>
            </a:r>
            <a:r>
              <a:rPr lang="en-AU" sz="1050" b="1" dirty="0"/>
              <a:t>10cm.</a:t>
            </a:r>
          </a:p>
          <a:p>
            <a:r>
              <a:rPr lang="en-AU" sz="1050" b="1" dirty="0"/>
              <a:t>The robot then stops because the next block after the WAIT block is a TANK motor block with the STOP function set.</a:t>
            </a:r>
          </a:p>
          <a:p>
            <a:endParaRPr lang="en-AU" sz="1050" b="1" dirty="0"/>
          </a:p>
          <a:p>
            <a:r>
              <a:rPr lang="en-AU" sz="1050" b="1" dirty="0"/>
              <a:t>NOTE:  When using the WAIT block like this, </a:t>
            </a:r>
            <a:r>
              <a:rPr lang="en-AU" sz="1050" b="1" i="1" dirty="0"/>
              <a:t>ensure a block is used after the WAIT block to stop whatever function was turned on prior to the WAIT block (in this case, both large motors were turned ON).</a:t>
            </a:r>
            <a:endParaRPr lang="en-AU" sz="1100" b="1" i="1" dirty="0"/>
          </a:p>
        </p:txBody>
      </p:sp>
      <p:cxnSp>
        <p:nvCxnSpPr>
          <p:cNvPr id="40" name="Straight Arrow Connector 39"/>
          <p:cNvCxnSpPr/>
          <p:nvPr/>
        </p:nvCxnSpPr>
        <p:spPr>
          <a:xfrm flipV="1">
            <a:off x="4727848" y="4509120"/>
            <a:ext cx="0" cy="4265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4799857" y="5301208"/>
            <a:ext cx="2675643" cy="738664"/>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WAIT block will trigger when sensor sees a distance </a:t>
            </a:r>
            <a:r>
              <a:rPr lang="en-AU" sz="1400" b="1" dirty="0">
                <a:solidFill>
                  <a:srgbClr val="FF0000"/>
                </a:solidFill>
              </a:rPr>
              <a:t>of LESS THAN OR EQUAL TO</a:t>
            </a:r>
            <a:r>
              <a:rPr lang="en-AU" sz="1400" b="1" dirty="0"/>
              <a:t> 10cm.</a:t>
            </a:r>
            <a:endParaRPr lang="en-AU" sz="1200" b="1" dirty="0"/>
          </a:p>
        </p:txBody>
      </p:sp>
      <p:cxnSp>
        <p:nvCxnSpPr>
          <p:cNvPr id="17" name="Straight Arrow Connector 16"/>
          <p:cNvCxnSpPr/>
          <p:nvPr/>
        </p:nvCxnSpPr>
        <p:spPr>
          <a:xfrm flipV="1">
            <a:off x="6384032" y="4365104"/>
            <a:ext cx="0"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5" name="TextBox 24"/>
          <p:cNvSpPr txBox="1"/>
          <p:nvPr/>
        </p:nvSpPr>
        <p:spPr>
          <a:xfrm>
            <a:off x="1415480" y="4581129"/>
            <a:ext cx="2952328" cy="938719"/>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100" b="1" dirty="0"/>
              <a:t>Note that  this TANK block has been set to ON.</a:t>
            </a:r>
          </a:p>
          <a:p>
            <a:endParaRPr lang="en-AU" sz="1100" b="1" i="1" dirty="0"/>
          </a:p>
          <a:p>
            <a:r>
              <a:rPr lang="en-AU" sz="1100" b="1" i="1" dirty="0"/>
              <a:t>This makes both motors turn continuously &amp; they won’t turn off until another TANK  block with motor function OFF is used.</a:t>
            </a:r>
          </a:p>
        </p:txBody>
      </p:sp>
      <p:cxnSp>
        <p:nvCxnSpPr>
          <p:cNvPr id="28" name="Straight Connector 27"/>
          <p:cNvCxnSpPr/>
          <p:nvPr/>
        </p:nvCxnSpPr>
        <p:spPr>
          <a:xfrm>
            <a:off x="4367808" y="4941168"/>
            <a:ext cx="360040"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112224" y="4725145"/>
            <a:ext cx="2664296" cy="161582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100" b="1" dirty="0"/>
              <a:t>Note that this TANK block has been set to OFF.</a:t>
            </a:r>
          </a:p>
          <a:p>
            <a:endParaRPr lang="en-AU" sz="1100" b="1" dirty="0"/>
          </a:p>
          <a:p>
            <a:r>
              <a:rPr lang="en-AU" sz="1100" b="1" i="1" dirty="0"/>
              <a:t>This stops the motors after the WAIT block sees a distance less than or equal to 10cm).</a:t>
            </a:r>
          </a:p>
          <a:p>
            <a:endParaRPr lang="en-AU" sz="1100" b="1" i="1" dirty="0"/>
          </a:p>
          <a:p>
            <a:r>
              <a:rPr lang="en-AU" sz="1100" b="1" i="1" dirty="0"/>
              <a:t>If this block wasn’t used, the motors would keep turning.</a:t>
            </a:r>
          </a:p>
        </p:txBody>
      </p:sp>
      <p:cxnSp>
        <p:nvCxnSpPr>
          <p:cNvPr id="34" name="Straight Arrow Connector 33"/>
          <p:cNvCxnSpPr/>
          <p:nvPr/>
        </p:nvCxnSpPr>
        <p:spPr>
          <a:xfrm flipV="1">
            <a:off x="7536160" y="4437112"/>
            <a:ext cx="0"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8760296" y="3140969"/>
            <a:ext cx="1872208" cy="584775"/>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600" b="1" i="1" dirty="0"/>
              <a:t>Make sure correct ports are set!</a:t>
            </a:r>
          </a:p>
        </p:txBody>
      </p:sp>
      <p:cxnSp>
        <p:nvCxnSpPr>
          <p:cNvPr id="39" name="Straight Connector 38"/>
          <p:cNvCxnSpPr/>
          <p:nvPr/>
        </p:nvCxnSpPr>
        <p:spPr>
          <a:xfrm>
            <a:off x="5447928" y="3212976"/>
            <a:ext cx="3312368"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19536" y="188641"/>
            <a:ext cx="8280920" cy="101566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WAIT Block (Ultrasonic Sensor)</a:t>
            </a:r>
            <a:endParaRPr lang="en-AU" sz="3200" dirty="0"/>
          </a:p>
          <a:p>
            <a:r>
              <a:rPr lang="en-AU" dirty="0"/>
              <a:t>Using WAIT block to read distance using the ultrasonic sensor (PART 3)</a:t>
            </a:r>
            <a:endParaRPr lang="en-AU" sz="2400" dirty="0"/>
          </a:p>
        </p:txBody>
      </p:sp>
      <p:pic>
        <p:nvPicPr>
          <p:cNvPr id="23" name="Picture 22" descr="Wait time block.JPG"/>
          <p:cNvPicPr>
            <a:picLocks noChangeAspect="1"/>
          </p:cNvPicPr>
          <p:nvPr/>
        </p:nvPicPr>
        <p:blipFill>
          <a:blip r:embed="rId3" cstate="print"/>
          <a:stretch>
            <a:fillRect/>
          </a:stretch>
        </p:blipFill>
        <p:spPr>
          <a:xfrm>
            <a:off x="9120337" y="260648"/>
            <a:ext cx="989459" cy="873052"/>
          </a:xfrm>
          <a:prstGeom prst="rect">
            <a:avLst/>
          </a:prstGeom>
        </p:spPr>
      </p:pic>
      <p:cxnSp>
        <p:nvCxnSpPr>
          <p:cNvPr id="22" name="Straight Arrow Connector 21"/>
          <p:cNvCxnSpPr/>
          <p:nvPr/>
        </p:nvCxnSpPr>
        <p:spPr>
          <a:xfrm>
            <a:off x="5447928" y="3212976"/>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a:xfrm>
            <a:off x="7032104" y="3212976"/>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a:off x="7968208" y="3212976"/>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2" name="Straight Connector 41"/>
          <p:cNvCxnSpPr/>
          <p:nvPr/>
        </p:nvCxnSpPr>
        <p:spPr>
          <a:xfrm>
            <a:off x="7536160" y="5085184"/>
            <a:ext cx="576064"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672064" y="4365104"/>
            <a:ext cx="0"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5560" y="332656"/>
            <a:ext cx="7992888" cy="707886"/>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AU" sz="4000" b="1" dirty="0">
                <a:solidFill>
                  <a:srgbClr val="0070C0"/>
                </a:solidFill>
              </a:rPr>
              <a:t>ULTRASONIC SENSOR HANDY HINTS</a:t>
            </a:r>
            <a:endParaRPr lang="en-AU" sz="3200" dirty="0"/>
          </a:p>
        </p:txBody>
      </p:sp>
      <p:sp>
        <p:nvSpPr>
          <p:cNvPr id="6" name="TextBox 5"/>
          <p:cNvSpPr txBox="1"/>
          <p:nvPr/>
        </p:nvSpPr>
        <p:spPr>
          <a:xfrm>
            <a:off x="1919536" y="1412777"/>
            <a:ext cx="8352928" cy="5078313"/>
          </a:xfrm>
          <a:prstGeom prst="rect">
            <a:avLst/>
          </a:prstGeom>
          <a:noFill/>
        </p:spPr>
        <p:txBody>
          <a:bodyPr wrap="square" rtlCol="0">
            <a:spAutoFit/>
          </a:bodyPr>
          <a:lstStyle/>
          <a:p>
            <a:pPr>
              <a:buFont typeface="Arial" pitchFamily="34" charset="0"/>
              <a:buChar char="•"/>
            </a:pPr>
            <a:r>
              <a:rPr lang="en-AU" dirty="0">
                <a:solidFill>
                  <a:srgbClr val="0070C0"/>
                </a:solidFill>
              </a:rPr>
              <a:t>    </a:t>
            </a:r>
            <a:r>
              <a:rPr lang="en-AU" b="1" dirty="0">
                <a:solidFill>
                  <a:srgbClr val="0070C0"/>
                </a:solidFill>
              </a:rPr>
              <a:t>Check sensor ports are correct by using the “PORT VIEW” in </a:t>
            </a:r>
            <a:r>
              <a:rPr lang="en-AU" b="1" dirty="0" err="1">
                <a:solidFill>
                  <a:srgbClr val="0070C0"/>
                </a:solidFill>
              </a:rPr>
              <a:t>Mindstorms</a:t>
            </a:r>
            <a:r>
              <a:rPr lang="en-AU" b="1" dirty="0">
                <a:solidFill>
                  <a:srgbClr val="0070C0"/>
                </a:solidFill>
              </a:rPr>
              <a:t>.  This information will only be available or be updated when the robot is plugged into the computer.</a:t>
            </a:r>
          </a:p>
          <a:p>
            <a:pPr>
              <a:buFont typeface="Arial" pitchFamily="34" charset="0"/>
              <a:buChar char="•"/>
            </a:pPr>
            <a:endParaRPr lang="en-AU" b="1" dirty="0">
              <a:solidFill>
                <a:srgbClr val="0070C0"/>
              </a:solidFill>
            </a:endParaRPr>
          </a:p>
          <a:p>
            <a:pPr>
              <a:buFont typeface="Arial" pitchFamily="34" charset="0"/>
              <a:buChar char="•"/>
            </a:pPr>
            <a:r>
              <a:rPr lang="en-AU" b="1" dirty="0">
                <a:solidFill>
                  <a:srgbClr val="0070C0"/>
                </a:solidFill>
              </a:rPr>
              <a:t>    When the robot is connected to the computer, the “PORT VIEW” will also show what the sensor is reading.  This is handy to determine what distance the sensor is “seeing”. </a:t>
            </a:r>
          </a:p>
          <a:p>
            <a:pPr>
              <a:buFont typeface="Arial" pitchFamily="34" charset="0"/>
              <a:buChar char="•"/>
            </a:pPr>
            <a:endParaRPr lang="en-AU" b="1" dirty="0">
              <a:solidFill>
                <a:srgbClr val="0070C0"/>
              </a:solidFill>
            </a:endParaRPr>
          </a:p>
          <a:p>
            <a:pPr>
              <a:buFont typeface="Arial" pitchFamily="34" charset="0"/>
              <a:buChar char="•"/>
            </a:pPr>
            <a:r>
              <a:rPr lang="en-AU" b="1" dirty="0">
                <a:solidFill>
                  <a:srgbClr val="0070C0"/>
                </a:solidFill>
              </a:rPr>
              <a:t>   The Ultrasonic sensor will struggle to read reliably if the surface in front of it is too small or is sharply angled.  This is because the ultrasonic sound wave will bounce off at an angle rather than being reflected back to the sensor.</a:t>
            </a:r>
          </a:p>
          <a:p>
            <a:pPr>
              <a:buFont typeface="Arial" pitchFamily="34" charset="0"/>
              <a:buChar char="•"/>
            </a:pPr>
            <a:endParaRPr lang="en-AU" b="1" dirty="0">
              <a:solidFill>
                <a:srgbClr val="0070C0"/>
              </a:solidFill>
            </a:endParaRPr>
          </a:p>
          <a:p>
            <a:pPr>
              <a:buFont typeface="Arial" pitchFamily="34" charset="0"/>
              <a:buChar char="•"/>
            </a:pPr>
            <a:r>
              <a:rPr lang="en-AU" b="1" dirty="0">
                <a:solidFill>
                  <a:srgbClr val="0070C0"/>
                </a:solidFill>
              </a:rPr>
              <a:t>    Using “greater than or equal to” or “less than or equal to” is highly recommended as it means the wait block will react even if a count of two or more is skipped between sensor readings. </a:t>
            </a:r>
          </a:p>
          <a:p>
            <a:pPr>
              <a:buFont typeface="Arial" pitchFamily="34" charset="0"/>
              <a:buChar char="•"/>
            </a:pPr>
            <a:endParaRPr lang="en-AU" b="1" dirty="0">
              <a:solidFill>
                <a:srgbClr val="0070C0"/>
              </a:solidFill>
            </a:endParaRPr>
          </a:p>
          <a:p>
            <a:pPr>
              <a:buFont typeface="Arial" pitchFamily="34" charset="0"/>
              <a:buChar char="•"/>
            </a:pPr>
            <a:r>
              <a:rPr lang="en-AU" b="1" dirty="0">
                <a:solidFill>
                  <a:srgbClr val="0070C0"/>
                </a:solidFill>
              </a:rPr>
              <a:t>    When using the ultrasonic sensor, moving the robot slowly will result in better accuracy.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Wait Touch sensor.JPG"/>
          <p:cNvPicPr>
            <a:picLocks noChangeAspect="1"/>
          </p:cNvPicPr>
          <p:nvPr/>
        </p:nvPicPr>
        <p:blipFill>
          <a:blip r:embed="rId2" cstate="print"/>
          <a:stretch>
            <a:fillRect/>
          </a:stretch>
        </p:blipFill>
        <p:spPr>
          <a:xfrm>
            <a:off x="4223793" y="2996952"/>
            <a:ext cx="3198887" cy="3473732"/>
          </a:xfrm>
          <a:prstGeom prst="rect">
            <a:avLst/>
          </a:prstGeom>
        </p:spPr>
      </p:pic>
      <p:sp>
        <p:nvSpPr>
          <p:cNvPr id="33" name="TextBox 32"/>
          <p:cNvSpPr txBox="1"/>
          <p:nvPr/>
        </p:nvSpPr>
        <p:spPr>
          <a:xfrm>
            <a:off x="1415480" y="1484785"/>
            <a:ext cx="9361040" cy="83099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b="1" dirty="0"/>
              <a:t>The WAIT block can also be used to pause a program while it “waits” for a sensor value to be reached.  </a:t>
            </a:r>
          </a:p>
          <a:p>
            <a:endParaRPr lang="en-AU" sz="1200" b="1" dirty="0"/>
          </a:p>
          <a:p>
            <a:r>
              <a:rPr lang="en-AU" sz="1200" b="1" dirty="0"/>
              <a:t>This is done by  clicking on the “mode” button , selecting the desired sensor to be monitored </a:t>
            </a:r>
            <a:r>
              <a:rPr lang="en-AU" sz="1200" b="1"/>
              <a:t>(Touch </a:t>
            </a:r>
            <a:r>
              <a:rPr lang="en-AU" sz="1200" b="1" dirty="0"/>
              <a:t>in this case) &amp; then selecting the type of change  you’d like the  WAIT block to look for.</a:t>
            </a:r>
            <a:endParaRPr lang="en-AU" sz="1400" b="1" dirty="0"/>
          </a:p>
        </p:txBody>
      </p:sp>
      <p:sp>
        <p:nvSpPr>
          <p:cNvPr id="5" name="TextBox 4"/>
          <p:cNvSpPr txBox="1"/>
          <p:nvPr/>
        </p:nvSpPr>
        <p:spPr>
          <a:xfrm>
            <a:off x="1574800" y="260649"/>
            <a:ext cx="7617544" cy="101566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WAIT Block (Touch Sensor)</a:t>
            </a:r>
            <a:endParaRPr lang="en-AU" sz="3200" dirty="0"/>
          </a:p>
          <a:p>
            <a:r>
              <a:rPr lang="en-AU" dirty="0"/>
              <a:t>Using WAIT block to read a Touch sensor (PART 1)</a:t>
            </a:r>
            <a:endParaRPr lang="en-AU" sz="2400" dirty="0"/>
          </a:p>
        </p:txBody>
      </p:sp>
      <p:cxnSp>
        <p:nvCxnSpPr>
          <p:cNvPr id="86" name="Straight Arrow Connector 85"/>
          <p:cNvCxnSpPr/>
          <p:nvPr/>
        </p:nvCxnSpPr>
        <p:spPr>
          <a:xfrm>
            <a:off x="6240016" y="4149080"/>
            <a:ext cx="0"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3" name="Picture 22" descr="Wait time block.JPG"/>
          <p:cNvPicPr>
            <a:picLocks noChangeAspect="1"/>
          </p:cNvPicPr>
          <p:nvPr/>
        </p:nvPicPr>
        <p:blipFill>
          <a:blip r:embed="rId3" cstate="print"/>
          <a:stretch>
            <a:fillRect/>
          </a:stretch>
        </p:blipFill>
        <p:spPr>
          <a:xfrm>
            <a:off x="8112225" y="332656"/>
            <a:ext cx="989459" cy="873052"/>
          </a:xfrm>
          <a:prstGeom prst="rect">
            <a:avLst/>
          </a:prstGeom>
        </p:spPr>
      </p:pic>
      <p:cxnSp>
        <p:nvCxnSpPr>
          <p:cNvPr id="40" name="Straight Arrow Connector 39"/>
          <p:cNvCxnSpPr>
            <a:stCxn id="13" idx="3"/>
          </p:cNvCxnSpPr>
          <p:nvPr/>
        </p:nvCxnSpPr>
        <p:spPr>
          <a:xfrm flipV="1">
            <a:off x="3935760" y="3573017"/>
            <a:ext cx="288032" cy="987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1415480" y="3429001"/>
            <a:ext cx="2520280" cy="30777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1. Click on the “mode” button.</a:t>
            </a:r>
            <a:endParaRPr lang="en-AU" sz="1600" b="1" dirty="0"/>
          </a:p>
        </p:txBody>
      </p:sp>
      <p:sp>
        <p:nvSpPr>
          <p:cNvPr id="16" name="TextBox 15"/>
          <p:cNvSpPr txBox="1"/>
          <p:nvPr/>
        </p:nvSpPr>
        <p:spPr>
          <a:xfrm>
            <a:off x="1415480" y="4653136"/>
            <a:ext cx="2448272" cy="1107996"/>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2. Select the sensor to be monitored.</a:t>
            </a:r>
          </a:p>
          <a:p>
            <a:endParaRPr lang="en-AU" sz="1400" b="1" dirty="0"/>
          </a:p>
          <a:p>
            <a:r>
              <a:rPr lang="en-AU" sz="1200" b="1" dirty="0"/>
              <a:t>In this case, “Touch sensor” has been selected.</a:t>
            </a:r>
            <a:endParaRPr lang="en-AU" sz="1400" b="1" dirty="0"/>
          </a:p>
        </p:txBody>
      </p:sp>
      <p:cxnSp>
        <p:nvCxnSpPr>
          <p:cNvPr id="17" name="Straight Arrow Connector 16"/>
          <p:cNvCxnSpPr/>
          <p:nvPr/>
        </p:nvCxnSpPr>
        <p:spPr>
          <a:xfrm>
            <a:off x="3863752" y="5229200"/>
            <a:ext cx="3600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6168008" y="2492896"/>
            <a:ext cx="4176464" cy="170816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3. Select what change you wish the sensor to detect.</a:t>
            </a:r>
          </a:p>
          <a:p>
            <a:endParaRPr lang="en-AU" sz="1200" b="1" dirty="0"/>
          </a:p>
          <a:p>
            <a:r>
              <a:rPr lang="en-AU" sz="1200" b="1" dirty="0"/>
              <a:t>COMPARE is the most commonly used.</a:t>
            </a:r>
          </a:p>
          <a:p>
            <a:endParaRPr lang="en-AU" sz="1200" b="1" dirty="0"/>
          </a:p>
          <a:p>
            <a:r>
              <a:rPr lang="en-AU" sz="1100" b="1" dirty="0"/>
              <a:t>Compare =  compares what the sensor detects against a value that you select or nominate.</a:t>
            </a:r>
          </a:p>
          <a:p>
            <a:endParaRPr lang="en-AU" sz="1100" b="1" dirty="0"/>
          </a:p>
          <a:p>
            <a:r>
              <a:rPr lang="en-AU" sz="1100" b="1" dirty="0"/>
              <a:t>Change =  “WAIT” until any change in switch value has been detected.</a:t>
            </a:r>
          </a:p>
        </p:txBody>
      </p:sp>
      <p:sp>
        <p:nvSpPr>
          <p:cNvPr id="29" name="TextBox 28"/>
          <p:cNvSpPr txBox="1"/>
          <p:nvPr/>
        </p:nvSpPr>
        <p:spPr>
          <a:xfrm>
            <a:off x="7824192" y="4581129"/>
            <a:ext cx="2736304" cy="1661993"/>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4. STATE is the only option for TOUCH sensor COMPARE function.</a:t>
            </a:r>
            <a:endParaRPr lang="en-AU" sz="1050" b="1" dirty="0"/>
          </a:p>
          <a:p>
            <a:endParaRPr lang="en-AU" sz="1400" b="1" dirty="0"/>
          </a:p>
          <a:p>
            <a:r>
              <a:rPr lang="en-AU" sz="1200" b="1" dirty="0"/>
              <a:t>This will COMPARE the switch state with the state you are looking for (pressed or not pressed).</a:t>
            </a:r>
          </a:p>
          <a:p>
            <a:endParaRPr lang="en-AU" sz="1200" b="1" dirty="0"/>
          </a:p>
          <a:p>
            <a:r>
              <a:rPr lang="en-AU" sz="1200" b="1" dirty="0"/>
              <a:t>Switch state will be explained in part 2.</a:t>
            </a:r>
          </a:p>
        </p:txBody>
      </p:sp>
      <p:cxnSp>
        <p:nvCxnSpPr>
          <p:cNvPr id="42" name="Straight Arrow Connector 41"/>
          <p:cNvCxnSpPr/>
          <p:nvPr/>
        </p:nvCxnSpPr>
        <p:spPr>
          <a:xfrm flipH="1">
            <a:off x="7464152" y="5373216"/>
            <a:ext cx="3600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Wait Touch OPTIONS Menu.jpg"/>
          <p:cNvPicPr>
            <a:picLocks noChangeAspect="1"/>
          </p:cNvPicPr>
          <p:nvPr/>
        </p:nvPicPr>
        <p:blipFill>
          <a:blip r:embed="rId2" cstate="print"/>
          <a:stretch>
            <a:fillRect/>
          </a:stretch>
        </p:blipFill>
        <p:spPr>
          <a:xfrm>
            <a:off x="1631504" y="4077072"/>
            <a:ext cx="1530170" cy="1728192"/>
          </a:xfrm>
          <a:prstGeom prst="rect">
            <a:avLst/>
          </a:prstGeom>
        </p:spPr>
      </p:pic>
      <p:pic>
        <p:nvPicPr>
          <p:cNvPr id="22" name="Picture 21" descr="Wait Touch OPTIONS.JPG"/>
          <p:cNvPicPr>
            <a:picLocks noChangeAspect="1"/>
          </p:cNvPicPr>
          <p:nvPr/>
        </p:nvPicPr>
        <p:blipFill>
          <a:blip r:embed="rId3" cstate="print"/>
          <a:stretch>
            <a:fillRect/>
          </a:stretch>
        </p:blipFill>
        <p:spPr>
          <a:xfrm>
            <a:off x="7464152" y="2276873"/>
            <a:ext cx="1600200" cy="1914525"/>
          </a:xfrm>
          <a:prstGeom prst="rect">
            <a:avLst/>
          </a:prstGeom>
        </p:spPr>
      </p:pic>
      <p:sp>
        <p:nvSpPr>
          <p:cNvPr id="51" name="TextBox 50"/>
          <p:cNvSpPr txBox="1"/>
          <p:nvPr/>
        </p:nvSpPr>
        <p:spPr>
          <a:xfrm>
            <a:off x="3719736" y="4293097"/>
            <a:ext cx="6768752" cy="1400383"/>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Tx/>
              <a:buChar char="-"/>
            </a:pPr>
            <a:r>
              <a:rPr lang="en-AU" sz="1100" b="1" dirty="0"/>
              <a:t>WAIT block will trigger when switch changes from a PRESSED state to a RELEASED state.</a:t>
            </a:r>
          </a:p>
          <a:p>
            <a:pPr>
              <a:buFontTx/>
              <a:buChar char="-"/>
            </a:pPr>
            <a:endParaRPr lang="en-AU" sz="1100" b="1" dirty="0"/>
          </a:p>
          <a:p>
            <a:endParaRPr lang="en-AU" sz="600" b="1" dirty="0"/>
          </a:p>
          <a:p>
            <a:pPr>
              <a:buFontTx/>
              <a:buChar char="-"/>
            </a:pPr>
            <a:endParaRPr lang="en-AU" sz="600" b="1" dirty="0"/>
          </a:p>
          <a:p>
            <a:r>
              <a:rPr lang="en-AU" sz="1100" b="1" dirty="0"/>
              <a:t>- WAIT block will trigger when switch changes from a RELEASED state to a PRESSED state (most common use).</a:t>
            </a:r>
          </a:p>
          <a:p>
            <a:pPr>
              <a:buFontTx/>
              <a:buChar char="-"/>
            </a:pPr>
            <a:endParaRPr lang="en-AU" sz="600" b="1" dirty="0"/>
          </a:p>
          <a:p>
            <a:endParaRPr lang="en-AU" sz="1100" b="1" dirty="0"/>
          </a:p>
          <a:p>
            <a:endParaRPr lang="en-AU" sz="600" b="1" dirty="0"/>
          </a:p>
          <a:p>
            <a:pPr>
              <a:buFontTx/>
              <a:buChar char="-"/>
            </a:pPr>
            <a:r>
              <a:rPr lang="en-AU" sz="1100" b="1" dirty="0"/>
              <a:t>WAIT block will trigger when switch changes state from what it was when program started (not recommended).</a:t>
            </a:r>
          </a:p>
          <a:p>
            <a:pPr>
              <a:buFontTx/>
              <a:buChar char="-"/>
            </a:pPr>
            <a:endParaRPr lang="en-AU" sz="600" b="1" dirty="0"/>
          </a:p>
        </p:txBody>
      </p:sp>
      <p:sp>
        <p:nvSpPr>
          <p:cNvPr id="33" name="TextBox 32"/>
          <p:cNvSpPr txBox="1"/>
          <p:nvPr/>
        </p:nvSpPr>
        <p:spPr>
          <a:xfrm>
            <a:off x="2639616" y="2708921"/>
            <a:ext cx="4104456" cy="1277273"/>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b="1" dirty="0"/>
              <a:t>6.  SET THE TRIGGER STATE OF THE SENSOR</a:t>
            </a:r>
            <a:r>
              <a:rPr lang="en-AU" sz="1100" b="1" dirty="0"/>
              <a:t>.</a:t>
            </a:r>
          </a:p>
          <a:p>
            <a:endParaRPr lang="en-AU" sz="1000" b="1" dirty="0"/>
          </a:p>
          <a:p>
            <a:r>
              <a:rPr lang="en-AU" sz="1100" b="1" dirty="0"/>
              <a:t>This is what state the switch should be in for the WAIT block to allow the sequence to continue to the next block.</a:t>
            </a:r>
          </a:p>
          <a:p>
            <a:endParaRPr lang="en-AU" sz="1100" b="1" dirty="0"/>
          </a:p>
          <a:p>
            <a:r>
              <a:rPr lang="en-AU" sz="1100" b="1" dirty="0"/>
              <a:t>Click on the small window &amp; select one of the three options.</a:t>
            </a:r>
          </a:p>
          <a:p>
            <a:r>
              <a:rPr lang="en-AU" sz="1100" b="1" dirty="0"/>
              <a:t>The window below shows what they are.</a:t>
            </a:r>
          </a:p>
        </p:txBody>
      </p:sp>
      <p:sp>
        <p:nvSpPr>
          <p:cNvPr id="5" name="TextBox 4"/>
          <p:cNvSpPr txBox="1"/>
          <p:nvPr/>
        </p:nvSpPr>
        <p:spPr>
          <a:xfrm>
            <a:off x="1991544" y="260649"/>
            <a:ext cx="7560840" cy="984885"/>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WAIT Block (Touch Sensor)</a:t>
            </a:r>
            <a:endParaRPr lang="en-AU" sz="3200" dirty="0"/>
          </a:p>
          <a:p>
            <a:r>
              <a:rPr lang="en-AU" dirty="0"/>
              <a:t>Using WAIT block to read a Touch sensor (PART 2)</a:t>
            </a:r>
            <a:endParaRPr lang="en-AU" sz="2400" dirty="0"/>
          </a:p>
        </p:txBody>
      </p:sp>
      <p:pic>
        <p:nvPicPr>
          <p:cNvPr id="23" name="Picture 22" descr="Wait time block.JPG"/>
          <p:cNvPicPr>
            <a:picLocks noChangeAspect="1"/>
          </p:cNvPicPr>
          <p:nvPr/>
        </p:nvPicPr>
        <p:blipFill>
          <a:blip r:embed="rId4" cstate="print"/>
          <a:stretch>
            <a:fillRect/>
          </a:stretch>
        </p:blipFill>
        <p:spPr>
          <a:xfrm>
            <a:off x="8472265" y="332656"/>
            <a:ext cx="989459" cy="873052"/>
          </a:xfrm>
          <a:prstGeom prst="rect">
            <a:avLst/>
          </a:prstGeom>
        </p:spPr>
      </p:pic>
      <p:cxnSp>
        <p:nvCxnSpPr>
          <p:cNvPr id="40" name="Straight Arrow Connector 39"/>
          <p:cNvCxnSpPr/>
          <p:nvPr/>
        </p:nvCxnSpPr>
        <p:spPr>
          <a:xfrm>
            <a:off x="6744072" y="3068960"/>
            <a:ext cx="151216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1991544" y="1412776"/>
            <a:ext cx="8280920" cy="338554"/>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600" b="1" dirty="0"/>
              <a:t>Before the Touch sensor is ready to be used, it needs to have TWO more parameter set.</a:t>
            </a:r>
            <a:endParaRPr lang="en-AU" sz="1050" b="1" dirty="0"/>
          </a:p>
        </p:txBody>
      </p:sp>
      <p:sp>
        <p:nvSpPr>
          <p:cNvPr id="35" name="TextBox 34"/>
          <p:cNvSpPr txBox="1"/>
          <p:nvPr/>
        </p:nvSpPr>
        <p:spPr>
          <a:xfrm>
            <a:off x="2639616" y="1844825"/>
            <a:ext cx="4104456" cy="607859"/>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r>
              <a:rPr lang="en-AU" sz="1200" b="1" dirty="0"/>
              <a:t>5.  SET THE SENSOR PORT!</a:t>
            </a:r>
          </a:p>
          <a:p>
            <a:pPr marL="228600" indent="-228600"/>
            <a:endParaRPr lang="en-AU" sz="1050" b="1" dirty="0"/>
          </a:p>
          <a:p>
            <a:pPr marL="228600" indent="-228600"/>
            <a:r>
              <a:rPr lang="en-AU" sz="1100" b="1" dirty="0"/>
              <a:t>This tells the WAIT block what port the sensor is connected to.</a:t>
            </a:r>
          </a:p>
        </p:txBody>
      </p:sp>
      <p:cxnSp>
        <p:nvCxnSpPr>
          <p:cNvPr id="42" name="Straight Connector 41"/>
          <p:cNvCxnSpPr/>
          <p:nvPr/>
        </p:nvCxnSpPr>
        <p:spPr>
          <a:xfrm>
            <a:off x="6744072" y="1988840"/>
            <a:ext cx="1872208"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616280" y="1988840"/>
            <a:ext cx="0"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7" name="Straight Arrow Connector 56"/>
          <p:cNvCxnSpPr/>
          <p:nvPr/>
        </p:nvCxnSpPr>
        <p:spPr>
          <a:xfrm>
            <a:off x="3071664" y="4437112"/>
            <a:ext cx="576064" cy="0"/>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071664" y="4941168"/>
            <a:ext cx="576064" cy="0"/>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071664" y="5445224"/>
            <a:ext cx="576064" cy="0"/>
          </a:xfrm>
          <a:prstGeom prst="straightConnector1">
            <a:avLst/>
          </a:prstGeom>
          <a:ln w="381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Wait TOUCH compare sequence.JPG"/>
          <p:cNvPicPr>
            <a:picLocks noChangeAspect="1"/>
          </p:cNvPicPr>
          <p:nvPr/>
        </p:nvPicPr>
        <p:blipFill>
          <a:blip r:embed="rId2" cstate="print"/>
          <a:stretch>
            <a:fillRect/>
          </a:stretch>
        </p:blipFill>
        <p:spPr>
          <a:xfrm>
            <a:off x="3791744" y="3645025"/>
            <a:ext cx="4343400" cy="1000125"/>
          </a:xfrm>
          <a:prstGeom prst="rect">
            <a:avLst/>
          </a:prstGeom>
        </p:spPr>
      </p:pic>
      <p:sp>
        <p:nvSpPr>
          <p:cNvPr id="33" name="TextBox 32"/>
          <p:cNvSpPr txBox="1"/>
          <p:nvPr/>
        </p:nvSpPr>
        <p:spPr>
          <a:xfrm>
            <a:off x="1487488" y="1340768"/>
            <a:ext cx="9289032" cy="1738938"/>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100" b="1" dirty="0"/>
              <a:t>In the sequence below, the WAIT block has been set to “TOUCH sensor, compare state, pressed”.  </a:t>
            </a:r>
          </a:p>
          <a:p>
            <a:r>
              <a:rPr lang="en-AU" sz="1100" b="1" dirty="0"/>
              <a:t>It will “compare” the TOUCH sensor state with what has been selected; in this case, “pressed”.</a:t>
            </a:r>
          </a:p>
          <a:p>
            <a:r>
              <a:rPr lang="en-AU" sz="1100" b="1" dirty="0"/>
              <a:t>When it “sees” the TOUCH sensor has been “pressed”, it will allow the sequence to move to the next block.</a:t>
            </a:r>
          </a:p>
          <a:p>
            <a:endParaRPr lang="en-AU" sz="1100" b="1" dirty="0"/>
          </a:p>
          <a:p>
            <a:r>
              <a:rPr lang="en-AU" sz="1050" b="1" dirty="0"/>
              <a:t>In this sequence, the robot will move forward (TANK block simply turned ON) &amp; the WAIT block will pause the sequence (motors still turning) until the TOUCH sensor is pressed.</a:t>
            </a:r>
          </a:p>
          <a:p>
            <a:r>
              <a:rPr lang="en-AU" sz="1050" b="1" dirty="0"/>
              <a:t>The robot then stops because the next block after the WAIT block is a TANK motor block with the STOP function set.</a:t>
            </a:r>
          </a:p>
          <a:p>
            <a:endParaRPr lang="en-AU" sz="1050" b="1" dirty="0"/>
          </a:p>
          <a:p>
            <a:r>
              <a:rPr lang="en-AU" sz="1050" b="1" dirty="0"/>
              <a:t>NOTE:  When using the WAIT block like this, </a:t>
            </a:r>
            <a:r>
              <a:rPr lang="en-AU" sz="1050" b="1" i="1" dirty="0"/>
              <a:t>ensure a block is used after the WAIT block to stop whatever function was turned on prior to the WAIT block (in this case, both large motors were turned ON).</a:t>
            </a:r>
            <a:endParaRPr lang="en-AU" sz="1100" b="1" i="1" dirty="0"/>
          </a:p>
        </p:txBody>
      </p:sp>
      <p:cxnSp>
        <p:nvCxnSpPr>
          <p:cNvPr id="40" name="Straight Arrow Connector 39"/>
          <p:cNvCxnSpPr/>
          <p:nvPr/>
        </p:nvCxnSpPr>
        <p:spPr>
          <a:xfrm flipV="1">
            <a:off x="4727848" y="4653136"/>
            <a:ext cx="0" cy="4265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4799857" y="5445224"/>
            <a:ext cx="2675643" cy="738664"/>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WAIT block will trigger when it sees the TOUCH sensor has been pressed.</a:t>
            </a:r>
            <a:endParaRPr lang="en-AU" sz="1200" b="1" dirty="0"/>
          </a:p>
        </p:txBody>
      </p:sp>
      <p:cxnSp>
        <p:nvCxnSpPr>
          <p:cNvPr id="17" name="Straight Arrow Connector 16"/>
          <p:cNvCxnSpPr/>
          <p:nvPr/>
        </p:nvCxnSpPr>
        <p:spPr>
          <a:xfrm flipV="1">
            <a:off x="6384032" y="4509120"/>
            <a:ext cx="0"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5" name="TextBox 24"/>
          <p:cNvSpPr txBox="1"/>
          <p:nvPr/>
        </p:nvSpPr>
        <p:spPr>
          <a:xfrm>
            <a:off x="1415480" y="4725145"/>
            <a:ext cx="2952328" cy="938719"/>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100" b="1" dirty="0"/>
              <a:t>Note that  this TANK block has been set to ON.</a:t>
            </a:r>
          </a:p>
          <a:p>
            <a:endParaRPr lang="en-AU" sz="1100" b="1" i="1" dirty="0"/>
          </a:p>
          <a:p>
            <a:r>
              <a:rPr lang="en-AU" sz="1100" b="1" i="1" dirty="0"/>
              <a:t>This makes both motors turn continuously &amp; they won’t turn off until another TANK  block with motor function OFF is used.</a:t>
            </a:r>
          </a:p>
        </p:txBody>
      </p:sp>
      <p:cxnSp>
        <p:nvCxnSpPr>
          <p:cNvPr id="28" name="Straight Connector 27"/>
          <p:cNvCxnSpPr/>
          <p:nvPr/>
        </p:nvCxnSpPr>
        <p:spPr>
          <a:xfrm>
            <a:off x="4367808" y="5085184"/>
            <a:ext cx="360040"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112224" y="4869161"/>
            <a:ext cx="2664296" cy="161582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100" b="1" dirty="0"/>
              <a:t>Note that this TANK block has been set to OFF.</a:t>
            </a:r>
          </a:p>
          <a:p>
            <a:endParaRPr lang="en-AU" sz="1100" b="1" dirty="0"/>
          </a:p>
          <a:p>
            <a:r>
              <a:rPr lang="en-AU" sz="1100" b="1" i="1" dirty="0"/>
              <a:t>This stops the motors after the WAIT block has detected the touch sensor has been pressed.</a:t>
            </a:r>
          </a:p>
          <a:p>
            <a:endParaRPr lang="en-AU" sz="1100" b="1" i="1" dirty="0"/>
          </a:p>
          <a:p>
            <a:r>
              <a:rPr lang="en-AU" sz="1100" b="1" i="1" dirty="0"/>
              <a:t>If this block wasn’t used, the motors would keep turning.</a:t>
            </a:r>
          </a:p>
        </p:txBody>
      </p:sp>
      <p:cxnSp>
        <p:nvCxnSpPr>
          <p:cNvPr id="34" name="Straight Arrow Connector 33"/>
          <p:cNvCxnSpPr/>
          <p:nvPr/>
        </p:nvCxnSpPr>
        <p:spPr>
          <a:xfrm flipV="1">
            <a:off x="7320136" y="4581128"/>
            <a:ext cx="0"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8760296" y="3284985"/>
            <a:ext cx="1872208" cy="584775"/>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600" b="1" i="1" dirty="0"/>
              <a:t>Make sure correct ports are set!</a:t>
            </a:r>
          </a:p>
        </p:txBody>
      </p:sp>
      <p:cxnSp>
        <p:nvCxnSpPr>
          <p:cNvPr id="39" name="Straight Connector 38"/>
          <p:cNvCxnSpPr/>
          <p:nvPr/>
        </p:nvCxnSpPr>
        <p:spPr>
          <a:xfrm>
            <a:off x="5519936" y="3356992"/>
            <a:ext cx="3240360"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519936" y="3356992"/>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a:xfrm>
            <a:off x="6816080" y="3356992"/>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a:off x="7752184" y="3356992"/>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2" name="Straight Connector 41"/>
          <p:cNvCxnSpPr/>
          <p:nvPr/>
        </p:nvCxnSpPr>
        <p:spPr>
          <a:xfrm>
            <a:off x="7320136" y="5229200"/>
            <a:ext cx="792088"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05000" y="260649"/>
            <a:ext cx="7647384" cy="984885"/>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WAIT Block (Touch Sensor)</a:t>
            </a:r>
            <a:endParaRPr lang="en-AU" sz="3200" dirty="0"/>
          </a:p>
          <a:p>
            <a:r>
              <a:rPr lang="en-AU" dirty="0"/>
              <a:t>Using WAIT block to read a Touch sensor (PART 3)</a:t>
            </a:r>
            <a:endParaRPr lang="en-AU" sz="2400" dirty="0"/>
          </a:p>
        </p:txBody>
      </p:sp>
      <p:pic>
        <p:nvPicPr>
          <p:cNvPr id="27" name="Picture 26" descr="Wait time block.JPG"/>
          <p:cNvPicPr>
            <a:picLocks noChangeAspect="1"/>
          </p:cNvPicPr>
          <p:nvPr/>
        </p:nvPicPr>
        <p:blipFill>
          <a:blip r:embed="rId3" cstate="print"/>
          <a:stretch>
            <a:fillRect/>
          </a:stretch>
        </p:blipFill>
        <p:spPr>
          <a:xfrm>
            <a:off x="8472265" y="332656"/>
            <a:ext cx="989459" cy="8730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8930BF-5FB7-4FB2-B681-00675C422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802" y="2870097"/>
            <a:ext cx="6053853" cy="3517697"/>
          </a:xfrm>
          <a:prstGeom prst="rect">
            <a:avLst/>
          </a:prstGeom>
        </p:spPr>
      </p:pic>
      <p:pic>
        <p:nvPicPr>
          <p:cNvPr id="48" name="Picture 47">
            <a:extLst>
              <a:ext uri="{FF2B5EF4-FFF2-40B4-BE49-F238E27FC236}">
                <a16:creationId xmlns:a16="http://schemas.microsoft.com/office/drawing/2014/main" id="{75587BF8-F27A-4FD7-BFB1-367B3E54AAC1}"/>
              </a:ext>
            </a:extLst>
          </p:cNvPr>
          <p:cNvPicPr>
            <a:picLocks noChangeAspect="1"/>
          </p:cNvPicPr>
          <p:nvPr/>
        </p:nvPicPr>
        <p:blipFill rotWithShape="1">
          <a:blip r:embed="rId3"/>
          <a:srcRect t="3800" r="42333" b="89445"/>
          <a:stretch/>
        </p:blipFill>
        <p:spPr>
          <a:xfrm>
            <a:off x="5628650" y="6250221"/>
            <a:ext cx="4943475" cy="463243"/>
          </a:xfrm>
          <a:prstGeom prst="rect">
            <a:avLst/>
          </a:prstGeom>
        </p:spPr>
      </p:pic>
      <p:sp>
        <p:nvSpPr>
          <p:cNvPr id="4" name="TextBox 3">
            <a:extLst>
              <a:ext uri="{FF2B5EF4-FFF2-40B4-BE49-F238E27FC236}">
                <a16:creationId xmlns:a16="http://schemas.microsoft.com/office/drawing/2014/main" id="{EFFF30D4-F3EE-4361-BBA0-9D302347C57D}"/>
              </a:ext>
            </a:extLst>
          </p:cNvPr>
          <p:cNvSpPr txBox="1"/>
          <p:nvPr/>
        </p:nvSpPr>
        <p:spPr>
          <a:xfrm>
            <a:off x="1781801" y="260658"/>
            <a:ext cx="8790323" cy="1323439"/>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Naming Conventions and Folder Structure</a:t>
            </a:r>
            <a:endParaRPr lang="en-AU" sz="2400" dirty="0"/>
          </a:p>
        </p:txBody>
      </p:sp>
      <p:sp>
        <p:nvSpPr>
          <p:cNvPr id="27" name="TextBox 26">
            <a:extLst>
              <a:ext uri="{FF2B5EF4-FFF2-40B4-BE49-F238E27FC236}">
                <a16:creationId xmlns:a16="http://schemas.microsoft.com/office/drawing/2014/main" id="{DE260DAA-D538-45C6-85F1-291DE7973B9B}"/>
              </a:ext>
            </a:extLst>
          </p:cNvPr>
          <p:cNvSpPr txBox="1"/>
          <p:nvPr/>
        </p:nvSpPr>
        <p:spPr>
          <a:xfrm>
            <a:off x="2124702" y="1752991"/>
            <a:ext cx="5710953" cy="984885"/>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600" u="sng" dirty="0"/>
              <a:t>Folder Structure</a:t>
            </a:r>
          </a:p>
          <a:p>
            <a:pPr marL="285750" indent="-285750">
              <a:buFont typeface="Arial" panose="020B0604020202020204" pitchFamily="34" charset="0"/>
              <a:buChar char="•"/>
            </a:pPr>
            <a:r>
              <a:rPr lang="en-AU" sz="1400" dirty="0"/>
              <a:t>Make sure you have one folder and all your programs underneath</a:t>
            </a:r>
          </a:p>
          <a:p>
            <a:pPr marL="285750" indent="-285750">
              <a:buFont typeface="Arial" panose="020B0604020202020204" pitchFamily="34" charset="0"/>
              <a:buChar char="•"/>
            </a:pPr>
            <a:r>
              <a:rPr lang="en-AU" sz="1400" dirty="0"/>
              <a:t>Change individual program names by double left click into the program name field and alphabetise in order</a:t>
            </a:r>
          </a:p>
        </p:txBody>
      </p:sp>
      <p:cxnSp>
        <p:nvCxnSpPr>
          <p:cNvPr id="9" name="Straight Arrow Connector 8">
            <a:extLst>
              <a:ext uri="{FF2B5EF4-FFF2-40B4-BE49-F238E27FC236}">
                <a16:creationId xmlns:a16="http://schemas.microsoft.com/office/drawing/2014/main" id="{D15A35EE-9D17-4815-9A96-34F80BFD07E9}"/>
              </a:ext>
            </a:extLst>
          </p:cNvPr>
          <p:cNvCxnSpPr>
            <a:cxnSpLocks/>
          </p:cNvCxnSpPr>
          <p:nvPr/>
        </p:nvCxnSpPr>
        <p:spPr>
          <a:xfrm>
            <a:off x="2781301" y="2655615"/>
            <a:ext cx="0" cy="9353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2F2E497E-1D0A-41AA-98DD-5E9AC2AB15DE}"/>
              </a:ext>
            </a:extLst>
          </p:cNvPr>
          <p:cNvCxnSpPr>
            <a:cxnSpLocks/>
          </p:cNvCxnSpPr>
          <p:nvPr/>
        </p:nvCxnSpPr>
        <p:spPr>
          <a:xfrm rot="5400000">
            <a:off x="1686240" y="2610164"/>
            <a:ext cx="1190625" cy="313699"/>
          </a:xfrm>
          <a:prstGeom prst="bentConnector3">
            <a:avLst>
              <a:gd name="adj1" fmla="val 4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5A5FF22-9EAB-4AE6-B3C1-4C25C940E46C}"/>
              </a:ext>
            </a:extLst>
          </p:cNvPr>
          <p:cNvSpPr txBox="1"/>
          <p:nvPr/>
        </p:nvSpPr>
        <p:spPr>
          <a:xfrm>
            <a:off x="6772276" y="3371851"/>
            <a:ext cx="3799849" cy="2769989"/>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600" u="sng" dirty="0"/>
              <a:t>EV3 Brick View</a:t>
            </a:r>
          </a:p>
          <a:p>
            <a:pPr marL="285750" indent="-285750">
              <a:buFont typeface="Arial" panose="020B0604020202020204" pitchFamily="34" charset="0"/>
              <a:buChar char="•"/>
            </a:pPr>
            <a:r>
              <a:rPr lang="en-AU" sz="1400" dirty="0"/>
              <a:t>Your folder will appear under PROJECTS and your programs will be alphabetised within</a:t>
            </a:r>
          </a:p>
          <a:p>
            <a:pPr marL="285750" indent="-285750">
              <a:buFont typeface="Arial" panose="020B0604020202020204" pitchFamily="34" charset="0"/>
              <a:buChar char="•"/>
            </a:pPr>
            <a:endParaRPr lang="en-AU" sz="1400" dirty="0"/>
          </a:p>
          <a:p>
            <a:r>
              <a:rPr lang="en-AU" sz="1400" dirty="0"/>
              <a:t>TIP: name your programs after the missions they are solving to ensure that you can easily identify code on your EV3</a:t>
            </a:r>
          </a:p>
          <a:p>
            <a:endParaRPr lang="en-AU" sz="1400" dirty="0"/>
          </a:p>
          <a:p>
            <a:r>
              <a:rPr lang="en-AU" sz="1200" dirty="0"/>
              <a:t>To transfer code from one file to another highlight your code, copy and then past it where you want it. This is also helpful to create copies for further adjustments and trialling – with a safety copy saved at the beginning of every session, please see an example below:</a:t>
            </a:r>
          </a:p>
        </p:txBody>
      </p:sp>
      <p:cxnSp>
        <p:nvCxnSpPr>
          <p:cNvPr id="59" name="Connector: Elbow 58">
            <a:extLst>
              <a:ext uri="{FF2B5EF4-FFF2-40B4-BE49-F238E27FC236}">
                <a16:creationId xmlns:a16="http://schemas.microsoft.com/office/drawing/2014/main" id="{5661AD8F-3FBF-497F-956B-BD9B0FC83D48}"/>
              </a:ext>
            </a:extLst>
          </p:cNvPr>
          <p:cNvCxnSpPr>
            <a:cxnSpLocks/>
          </p:cNvCxnSpPr>
          <p:nvPr/>
        </p:nvCxnSpPr>
        <p:spPr>
          <a:xfrm rot="16200000" flipH="1">
            <a:off x="9465515" y="6184059"/>
            <a:ext cx="680944" cy="238125"/>
          </a:xfrm>
          <a:prstGeom prst="bentConnector3">
            <a:avLst>
              <a:gd name="adj1" fmla="val 104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43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9536" y="332656"/>
            <a:ext cx="8208912" cy="707886"/>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AU" sz="4000" b="1" dirty="0">
                <a:solidFill>
                  <a:srgbClr val="0070C0"/>
                </a:solidFill>
              </a:rPr>
              <a:t>TOUCH SENSOR HANDY HINTS</a:t>
            </a:r>
            <a:endParaRPr lang="en-AU" sz="3200" dirty="0"/>
          </a:p>
        </p:txBody>
      </p:sp>
      <p:sp>
        <p:nvSpPr>
          <p:cNvPr id="6" name="TextBox 5"/>
          <p:cNvSpPr txBox="1"/>
          <p:nvPr/>
        </p:nvSpPr>
        <p:spPr>
          <a:xfrm>
            <a:off x="1919536" y="1412777"/>
            <a:ext cx="8352928" cy="4247317"/>
          </a:xfrm>
          <a:prstGeom prst="rect">
            <a:avLst/>
          </a:prstGeom>
          <a:noFill/>
        </p:spPr>
        <p:txBody>
          <a:bodyPr wrap="square" rtlCol="0">
            <a:spAutoFit/>
          </a:bodyPr>
          <a:lstStyle/>
          <a:p>
            <a:pPr>
              <a:buFont typeface="Arial" pitchFamily="34" charset="0"/>
              <a:buChar char="•"/>
            </a:pPr>
            <a:r>
              <a:rPr lang="en-AU" dirty="0">
                <a:solidFill>
                  <a:srgbClr val="0070C0"/>
                </a:solidFill>
              </a:rPr>
              <a:t>    </a:t>
            </a:r>
            <a:r>
              <a:rPr lang="en-AU" b="1" dirty="0">
                <a:solidFill>
                  <a:srgbClr val="0070C0"/>
                </a:solidFill>
              </a:rPr>
              <a:t>Check sensor ports are correct by using the “PORT VIEW” in </a:t>
            </a:r>
            <a:r>
              <a:rPr lang="en-AU" b="1" dirty="0" err="1">
                <a:solidFill>
                  <a:srgbClr val="0070C0"/>
                </a:solidFill>
              </a:rPr>
              <a:t>Mindstorms</a:t>
            </a:r>
            <a:r>
              <a:rPr lang="en-AU" b="1" dirty="0">
                <a:solidFill>
                  <a:srgbClr val="0070C0"/>
                </a:solidFill>
              </a:rPr>
              <a:t>.  This information will only be available or be updated when the robot is plugged into the computer.</a:t>
            </a:r>
          </a:p>
          <a:p>
            <a:pPr>
              <a:buFont typeface="Arial" pitchFamily="34" charset="0"/>
              <a:buChar char="•"/>
            </a:pPr>
            <a:endParaRPr lang="en-AU" b="1" dirty="0">
              <a:solidFill>
                <a:srgbClr val="0070C0"/>
              </a:solidFill>
            </a:endParaRPr>
          </a:p>
          <a:p>
            <a:pPr>
              <a:buFont typeface="Arial" pitchFamily="34" charset="0"/>
              <a:buChar char="•"/>
            </a:pPr>
            <a:r>
              <a:rPr lang="en-AU" b="1" dirty="0">
                <a:solidFill>
                  <a:srgbClr val="0070C0"/>
                </a:solidFill>
              </a:rPr>
              <a:t>    When the robot is connected to the computer, the “PORT VIEW” will also show what the sensor is reading.  This is handy to determine what state the sensor is in (pressed or released). </a:t>
            </a:r>
          </a:p>
          <a:p>
            <a:pPr>
              <a:buFont typeface="Arial" pitchFamily="34" charset="0"/>
              <a:buChar char="•"/>
            </a:pPr>
            <a:endParaRPr lang="en-AU" b="1" dirty="0">
              <a:solidFill>
                <a:srgbClr val="0070C0"/>
              </a:solidFill>
            </a:endParaRPr>
          </a:p>
          <a:p>
            <a:pPr>
              <a:buFont typeface="Arial" pitchFamily="34" charset="0"/>
              <a:buChar char="•"/>
            </a:pPr>
            <a:r>
              <a:rPr lang="en-AU" b="1" dirty="0">
                <a:solidFill>
                  <a:srgbClr val="0070C0"/>
                </a:solidFill>
              </a:rPr>
              <a:t>    The TOUCH sensors do require some pressure to activate.  Make sure the frame being used to hold the sensor is sturdy enough to not “flex” when pressure is applied.  Too much flex will provide unreliable actuation of the sensor.</a:t>
            </a:r>
          </a:p>
          <a:p>
            <a:endParaRPr lang="en-AU" b="1" dirty="0">
              <a:solidFill>
                <a:srgbClr val="0070C0"/>
              </a:solidFill>
            </a:endParaRPr>
          </a:p>
          <a:p>
            <a:pPr>
              <a:buFont typeface="Arial" pitchFamily="34" charset="0"/>
              <a:buChar char="•"/>
            </a:pPr>
            <a:r>
              <a:rPr lang="en-AU" b="1" dirty="0">
                <a:solidFill>
                  <a:srgbClr val="0070C0"/>
                </a:solidFill>
              </a:rPr>
              <a:t>    Because pressure needs to be applied to activate the sensor, ensure that the robot can apply enough pressure without spinning the wheels or being “skewed” off at an </a:t>
            </a:r>
            <a:r>
              <a:rPr lang="en-AU" b="1">
                <a:solidFill>
                  <a:srgbClr val="0070C0"/>
                </a:solidFill>
              </a:rPr>
              <a:t>angle.</a:t>
            </a:r>
            <a:endParaRPr lang="en-AU" b="1" dirty="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49BCD4-2959-490A-8BF9-B0384FABFC60}"/>
              </a:ext>
            </a:extLst>
          </p:cNvPr>
          <p:cNvSpPr txBox="1"/>
          <p:nvPr/>
        </p:nvSpPr>
        <p:spPr>
          <a:xfrm>
            <a:off x="1415480" y="3563724"/>
            <a:ext cx="4680520" cy="3108543"/>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u="sng" dirty="0"/>
              <a:t>EXAMPLE:</a:t>
            </a:r>
          </a:p>
          <a:p>
            <a:endParaRPr lang="en-AU" sz="1400" b="1" dirty="0"/>
          </a:p>
          <a:p>
            <a:endParaRPr lang="en-AU" sz="1400" b="1" dirty="0"/>
          </a:p>
          <a:p>
            <a:endParaRPr lang="en-AU" sz="1400" b="1" dirty="0"/>
          </a:p>
          <a:p>
            <a:endParaRPr lang="en-AU" sz="1400" b="1" dirty="0"/>
          </a:p>
          <a:p>
            <a:endParaRPr lang="en-AU" sz="1400" b="1" dirty="0"/>
          </a:p>
          <a:p>
            <a:endParaRPr lang="en-AU" sz="1400" b="1" dirty="0"/>
          </a:p>
          <a:p>
            <a:endParaRPr lang="en-AU" sz="1400" b="1" dirty="0"/>
          </a:p>
          <a:p>
            <a:r>
              <a:rPr lang="en-AU" sz="1400" dirty="0"/>
              <a:t>In this example the loop will:</a:t>
            </a:r>
          </a:p>
          <a:p>
            <a:pPr marL="342900" indent="-342900">
              <a:buFont typeface="+mj-lt"/>
              <a:buAutoNum type="arabicPeriod"/>
            </a:pPr>
            <a:r>
              <a:rPr lang="en-AU" sz="1400" dirty="0"/>
              <a:t>Drive straight forward until the loop condition is fulfilled; </a:t>
            </a:r>
          </a:p>
          <a:p>
            <a:pPr marL="342900" indent="-342900">
              <a:buFont typeface="+mj-lt"/>
              <a:buAutoNum type="arabicPeriod"/>
            </a:pPr>
            <a:r>
              <a:rPr lang="en-AU" sz="1400" dirty="0"/>
              <a:t>The loop condition is: Colour sensor has to see the colour “RED”, once this condition is fulfilled the EV3 will stop driving forward and the program will go to the next coding block.</a:t>
            </a:r>
            <a:endParaRPr lang="en-AU" sz="1400" b="1" dirty="0"/>
          </a:p>
        </p:txBody>
      </p:sp>
      <p:sp>
        <p:nvSpPr>
          <p:cNvPr id="3" name="TextBox 2">
            <a:extLst>
              <a:ext uri="{FF2B5EF4-FFF2-40B4-BE49-F238E27FC236}">
                <a16:creationId xmlns:a16="http://schemas.microsoft.com/office/drawing/2014/main" id="{D769DF4D-A4D5-4DD4-BF6E-3F8AEE98468B}"/>
              </a:ext>
            </a:extLst>
          </p:cNvPr>
          <p:cNvSpPr txBox="1"/>
          <p:nvPr/>
        </p:nvSpPr>
        <p:spPr>
          <a:xfrm>
            <a:off x="1415480" y="260648"/>
            <a:ext cx="7848872" cy="1261884"/>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AU" sz="4000" b="1" dirty="0">
                <a:solidFill>
                  <a:srgbClr val="0070C0"/>
                </a:solidFill>
              </a:rPr>
              <a:t>Single Loop Block</a:t>
            </a:r>
            <a:endParaRPr lang="en-AU" sz="3200" dirty="0"/>
          </a:p>
          <a:p>
            <a:r>
              <a:rPr lang="en-AU" dirty="0"/>
              <a:t>Used to perform a task until a condition is met: Until something </a:t>
            </a:r>
          </a:p>
          <a:p>
            <a:r>
              <a:rPr lang="en-AU" dirty="0"/>
              <a:t>happens do this – once condition is met end loop.</a:t>
            </a:r>
            <a:endParaRPr lang="en-AU" sz="2400" dirty="0"/>
          </a:p>
        </p:txBody>
      </p:sp>
      <p:sp>
        <p:nvSpPr>
          <p:cNvPr id="8" name="Rectangle 3">
            <a:extLst>
              <a:ext uri="{FF2B5EF4-FFF2-40B4-BE49-F238E27FC236}">
                <a16:creationId xmlns:a16="http://schemas.microsoft.com/office/drawing/2014/main" id="{875977A5-34D2-4A10-94BD-D5E45B802048}"/>
              </a:ext>
            </a:extLst>
          </p:cNvPr>
          <p:cNvSpPr>
            <a:spLocks noChangeArrowheads="1"/>
          </p:cNvSpPr>
          <p:nvPr/>
        </p:nvSpPr>
        <p:spPr bwMode="auto">
          <a:xfrm>
            <a:off x="1143000" y="-184666"/>
            <a:ext cx="5453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t>  </a:t>
            </a:r>
            <a:r>
              <a:rPr lang="en-US" altLang="en-US" sz="1300" dirty="0"/>
              <a:t>     </a:t>
            </a:r>
            <a:endParaRPr lang="en-US" altLang="en-US" dirty="0"/>
          </a:p>
        </p:txBody>
      </p:sp>
      <p:pic>
        <p:nvPicPr>
          <p:cNvPr id="9" name="Picture 8">
            <a:extLst>
              <a:ext uri="{FF2B5EF4-FFF2-40B4-BE49-F238E27FC236}">
                <a16:creationId xmlns:a16="http://schemas.microsoft.com/office/drawing/2014/main" id="{C19D3330-BD91-4247-87F6-9B811159EA7E}"/>
              </a:ext>
            </a:extLst>
          </p:cNvPr>
          <p:cNvPicPr>
            <a:picLocks noChangeAspect="1"/>
          </p:cNvPicPr>
          <p:nvPr/>
        </p:nvPicPr>
        <p:blipFill rotWithShape="1">
          <a:blip r:embed="rId2"/>
          <a:srcRect l="24800" t="59450" r="55880" b="19550"/>
          <a:stretch/>
        </p:blipFill>
        <p:spPr>
          <a:xfrm>
            <a:off x="8120608" y="476672"/>
            <a:ext cx="999728" cy="869328"/>
          </a:xfrm>
          <a:prstGeom prst="rect">
            <a:avLst/>
          </a:prstGeom>
        </p:spPr>
      </p:pic>
      <p:pic>
        <p:nvPicPr>
          <p:cNvPr id="6" name="Picture 5">
            <a:extLst>
              <a:ext uri="{FF2B5EF4-FFF2-40B4-BE49-F238E27FC236}">
                <a16:creationId xmlns:a16="http://schemas.microsoft.com/office/drawing/2014/main" id="{6A10870F-F5B6-4929-B2D2-32FCA2F32AA6}"/>
              </a:ext>
            </a:extLst>
          </p:cNvPr>
          <p:cNvPicPr>
            <a:picLocks noChangeAspect="1"/>
          </p:cNvPicPr>
          <p:nvPr/>
        </p:nvPicPr>
        <p:blipFill>
          <a:blip r:embed="rId3"/>
          <a:stretch>
            <a:fillRect/>
          </a:stretch>
        </p:blipFill>
        <p:spPr>
          <a:xfrm>
            <a:off x="1606319" y="3867112"/>
            <a:ext cx="2091109" cy="1432684"/>
          </a:xfrm>
          <a:prstGeom prst="rect">
            <a:avLst/>
          </a:prstGeom>
        </p:spPr>
      </p:pic>
      <p:pic>
        <p:nvPicPr>
          <p:cNvPr id="13" name="Picture 12">
            <a:extLst>
              <a:ext uri="{FF2B5EF4-FFF2-40B4-BE49-F238E27FC236}">
                <a16:creationId xmlns:a16="http://schemas.microsoft.com/office/drawing/2014/main" id="{8AEFC0D2-1E19-4B39-AEEC-B030FDF512C0}"/>
              </a:ext>
            </a:extLst>
          </p:cNvPr>
          <p:cNvPicPr>
            <a:picLocks noChangeAspect="1"/>
          </p:cNvPicPr>
          <p:nvPr/>
        </p:nvPicPr>
        <p:blipFill rotWithShape="1">
          <a:blip r:embed="rId2"/>
          <a:srcRect l="24800" t="59450" r="55880" b="19550"/>
          <a:stretch/>
        </p:blipFill>
        <p:spPr>
          <a:xfrm>
            <a:off x="7392145" y="1604699"/>
            <a:ext cx="2153041" cy="1872208"/>
          </a:xfrm>
          <a:prstGeom prst="rect">
            <a:avLst/>
          </a:prstGeom>
        </p:spPr>
      </p:pic>
      <p:pic>
        <p:nvPicPr>
          <p:cNvPr id="30" name="Picture 29">
            <a:extLst>
              <a:ext uri="{FF2B5EF4-FFF2-40B4-BE49-F238E27FC236}">
                <a16:creationId xmlns:a16="http://schemas.microsoft.com/office/drawing/2014/main" id="{759BA55B-3543-48E0-A3AD-4B33EC4C9432}"/>
              </a:ext>
            </a:extLst>
          </p:cNvPr>
          <p:cNvPicPr>
            <a:picLocks noChangeAspect="1"/>
          </p:cNvPicPr>
          <p:nvPr/>
        </p:nvPicPr>
        <p:blipFill rotWithShape="1">
          <a:blip r:embed="rId4"/>
          <a:srcRect l="39499" t="36809" r="44803" b="20537"/>
          <a:stretch/>
        </p:blipFill>
        <p:spPr>
          <a:xfrm>
            <a:off x="9058065" y="2852936"/>
            <a:ext cx="1656184" cy="3600400"/>
          </a:xfrm>
          <a:prstGeom prst="rect">
            <a:avLst/>
          </a:prstGeom>
        </p:spPr>
      </p:pic>
      <p:sp>
        <p:nvSpPr>
          <p:cNvPr id="10" name="TextBox 9">
            <a:extLst>
              <a:ext uri="{FF2B5EF4-FFF2-40B4-BE49-F238E27FC236}">
                <a16:creationId xmlns:a16="http://schemas.microsoft.com/office/drawing/2014/main" id="{C7CFC449-1220-400D-AC4A-7027F9EEA41F}"/>
              </a:ext>
            </a:extLst>
          </p:cNvPr>
          <p:cNvSpPr txBox="1"/>
          <p:nvPr/>
        </p:nvSpPr>
        <p:spPr>
          <a:xfrm>
            <a:off x="1415480" y="1693599"/>
            <a:ext cx="5832648" cy="1692771"/>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300" b="1" dirty="0"/>
              <a:t>The loop block can condense your code by performing two tasks simultaneously. – If – Then  </a:t>
            </a:r>
          </a:p>
          <a:p>
            <a:r>
              <a:rPr lang="en-AU" sz="1300" b="1" dirty="0"/>
              <a:t>One, it will perform the tasks inside the loop until the loop condition is met. </a:t>
            </a:r>
          </a:p>
          <a:p>
            <a:r>
              <a:rPr lang="en-AU" sz="1300" b="1" dirty="0"/>
              <a:t>Two, the EV3 will try to complete the set condition of the loop. </a:t>
            </a:r>
          </a:p>
          <a:p>
            <a:endParaRPr lang="en-AU" sz="1300" b="1" dirty="0"/>
          </a:p>
          <a:p>
            <a:r>
              <a:rPr lang="en-AU" sz="1300" b="1" dirty="0"/>
              <a:t>Conditions can include a simple count down or encompass a sensor. </a:t>
            </a:r>
          </a:p>
          <a:p>
            <a:endParaRPr lang="en-AU" sz="1300" b="1" dirty="0"/>
          </a:p>
          <a:p>
            <a:r>
              <a:rPr lang="en-AU" sz="1300" b="1" dirty="0"/>
              <a:t>1. Click on the “mode” button to open the loop condition options.</a:t>
            </a:r>
          </a:p>
        </p:txBody>
      </p:sp>
      <p:cxnSp>
        <p:nvCxnSpPr>
          <p:cNvPr id="4" name="Straight Arrow Connector 3">
            <a:extLst>
              <a:ext uri="{FF2B5EF4-FFF2-40B4-BE49-F238E27FC236}">
                <a16:creationId xmlns:a16="http://schemas.microsoft.com/office/drawing/2014/main" id="{902C3ADE-747C-42F2-82C9-3C4A6EA695D3}"/>
              </a:ext>
            </a:extLst>
          </p:cNvPr>
          <p:cNvCxnSpPr>
            <a:cxnSpLocks/>
            <a:stCxn id="22" idx="1"/>
          </p:cNvCxnSpPr>
          <p:nvPr/>
        </p:nvCxnSpPr>
        <p:spPr>
          <a:xfrm flipH="1">
            <a:off x="8904312" y="2551700"/>
            <a:ext cx="837286" cy="3041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59213FB-1853-44DA-A214-EBE5777580E9}"/>
              </a:ext>
            </a:extLst>
          </p:cNvPr>
          <p:cNvSpPr txBox="1"/>
          <p:nvPr/>
        </p:nvSpPr>
        <p:spPr>
          <a:xfrm>
            <a:off x="6240016" y="5161256"/>
            <a:ext cx="2448272" cy="1508105"/>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2. Select the condition on which the loop will end, once it has been full filled.</a:t>
            </a:r>
          </a:p>
          <a:p>
            <a:endParaRPr lang="en-AU" sz="1400" b="1" dirty="0"/>
          </a:p>
          <a:p>
            <a:r>
              <a:rPr lang="en-AU" sz="1200" b="1" dirty="0"/>
              <a:t>In this case, “unlimited” has been selected, the default condition for the loop block.</a:t>
            </a:r>
            <a:endParaRPr lang="en-AU" sz="1400" b="1" dirty="0"/>
          </a:p>
        </p:txBody>
      </p:sp>
      <p:cxnSp>
        <p:nvCxnSpPr>
          <p:cNvPr id="14" name="Straight Arrow Connector 13">
            <a:extLst>
              <a:ext uri="{FF2B5EF4-FFF2-40B4-BE49-F238E27FC236}">
                <a16:creationId xmlns:a16="http://schemas.microsoft.com/office/drawing/2014/main" id="{FD1F4844-C73A-49B8-BB51-3022BAF04469}"/>
              </a:ext>
            </a:extLst>
          </p:cNvPr>
          <p:cNvCxnSpPr/>
          <p:nvPr/>
        </p:nvCxnSpPr>
        <p:spPr>
          <a:xfrm>
            <a:off x="8688288" y="5670933"/>
            <a:ext cx="432048" cy="55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40548F75-0385-4F15-9D82-60F0ADA1222F}"/>
              </a:ext>
            </a:extLst>
          </p:cNvPr>
          <p:cNvSpPr txBox="1"/>
          <p:nvPr/>
        </p:nvSpPr>
        <p:spPr>
          <a:xfrm>
            <a:off x="9703887" y="1118213"/>
            <a:ext cx="1425185" cy="1031051"/>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Loop Name: </a:t>
            </a:r>
          </a:p>
          <a:p>
            <a:r>
              <a:rPr lang="en-AU" sz="1200" dirty="0"/>
              <a:t>M</a:t>
            </a:r>
            <a:r>
              <a:rPr lang="en-AU" sz="1050" dirty="0"/>
              <a:t>ak</a:t>
            </a:r>
            <a:r>
              <a:rPr lang="en-AU" sz="1100" dirty="0"/>
              <a:t>e sure your loops are easily identifiable  by numbering them in order.</a:t>
            </a:r>
            <a:endParaRPr lang="en-AU" sz="1200" dirty="0"/>
          </a:p>
        </p:txBody>
      </p:sp>
      <p:cxnSp>
        <p:nvCxnSpPr>
          <p:cNvPr id="17" name="Straight Arrow Connector 16">
            <a:extLst>
              <a:ext uri="{FF2B5EF4-FFF2-40B4-BE49-F238E27FC236}">
                <a16:creationId xmlns:a16="http://schemas.microsoft.com/office/drawing/2014/main" id="{A9C676E9-CA70-44AA-9955-6508B84E3300}"/>
              </a:ext>
            </a:extLst>
          </p:cNvPr>
          <p:cNvCxnSpPr>
            <a:cxnSpLocks/>
            <a:stCxn id="16" idx="1"/>
          </p:cNvCxnSpPr>
          <p:nvPr/>
        </p:nvCxnSpPr>
        <p:spPr>
          <a:xfrm flipH="1">
            <a:off x="8585200" y="1633739"/>
            <a:ext cx="1118687" cy="1424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5E3641C-A8C3-40F9-B57F-6D066D7083C4}"/>
              </a:ext>
            </a:extLst>
          </p:cNvPr>
          <p:cNvSpPr txBox="1"/>
          <p:nvPr/>
        </p:nvSpPr>
        <p:spPr>
          <a:xfrm>
            <a:off x="4067204" y="3862552"/>
            <a:ext cx="1664356" cy="646331"/>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dirty="0"/>
              <a:t>Make sure to check your motor and sensor inputs are correct!</a:t>
            </a:r>
          </a:p>
        </p:txBody>
      </p:sp>
      <p:cxnSp>
        <p:nvCxnSpPr>
          <p:cNvPr id="23" name="Straight Arrow Connector 22">
            <a:extLst>
              <a:ext uri="{FF2B5EF4-FFF2-40B4-BE49-F238E27FC236}">
                <a16:creationId xmlns:a16="http://schemas.microsoft.com/office/drawing/2014/main" id="{1D609649-308F-43CF-8EA4-F40898D9E267}"/>
              </a:ext>
            </a:extLst>
          </p:cNvPr>
          <p:cNvCxnSpPr>
            <a:cxnSpLocks/>
          </p:cNvCxnSpPr>
          <p:nvPr/>
        </p:nvCxnSpPr>
        <p:spPr>
          <a:xfrm flipH="1">
            <a:off x="3425104" y="4155047"/>
            <a:ext cx="639900" cy="2382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10305A6-8B5D-4F7D-9AD3-01DC34D8D57F}"/>
              </a:ext>
            </a:extLst>
          </p:cNvPr>
          <p:cNvCxnSpPr>
            <a:cxnSpLocks/>
          </p:cNvCxnSpPr>
          <p:nvPr/>
        </p:nvCxnSpPr>
        <p:spPr>
          <a:xfrm flipH="1">
            <a:off x="2774832" y="4166928"/>
            <a:ext cx="1287972" cy="2382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49FF25A-298C-41EF-9EDC-17B5DC91F24B}"/>
              </a:ext>
            </a:extLst>
          </p:cNvPr>
          <p:cNvSpPr txBox="1"/>
          <p:nvPr/>
        </p:nvSpPr>
        <p:spPr>
          <a:xfrm>
            <a:off x="6240016" y="3650239"/>
            <a:ext cx="2448272" cy="1261884"/>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3. Insert a task into the loop, such as drive forward.</a:t>
            </a:r>
          </a:p>
          <a:p>
            <a:endParaRPr lang="en-AU" sz="1200" dirty="0"/>
          </a:p>
          <a:p>
            <a:r>
              <a:rPr lang="en-AU" sz="1200" dirty="0"/>
              <a:t>The loop grows with </a:t>
            </a:r>
          </a:p>
          <a:p>
            <a:r>
              <a:rPr lang="en-AU" sz="1200" dirty="0"/>
              <a:t>Each block you put </a:t>
            </a:r>
          </a:p>
          <a:p>
            <a:r>
              <a:rPr lang="en-AU" sz="1200" dirty="0"/>
              <a:t>inside it.</a:t>
            </a:r>
          </a:p>
        </p:txBody>
      </p:sp>
      <p:pic>
        <p:nvPicPr>
          <p:cNvPr id="31" name="Picture 30">
            <a:extLst>
              <a:ext uri="{FF2B5EF4-FFF2-40B4-BE49-F238E27FC236}">
                <a16:creationId xmlns:a16="http://schemas.microsoft.com/office/drawing/2014/main" id="{997143DC-DEED-4A82-83CE-BA6B99415354}"/>
              </a:ext>
            </a:extLst>
          </p:cNvPr>
          <p:cNvPicPr>
            <a:picLocks noChangeAspect="1"/>
          </p:cNvPicPr>
          <p:nvPr/>
        </p:nvPicPr>
        <p:blipFill rotWithShape="1">
          <a:blip r:embed="rId3"/>
          <a:srcRect l="19931" t="36905" r="37994" b="21818"/>
          <a:stretch/>
        </p:blipFill>
        <p:spPr>
          <a:xfrm>
            <a:off x="7685045" y="4138944"/>
            <a:ext cx="792088" cy="532401"/>
          </a:xfrm>
          <a:prstGeom prst="rect">
            <a:avLst/>
          </a:prstGeom>
        </p:spPr>
      </p:pic>
      <p:cxnSp>
        <p:nvCxnSpPr>
          <p:cNvPr id="32" name="Straight Arrow Connector 31">
            <a:extLst>
              <a:ext uri="{FF2B5EF4-FFF2-40B4-BE49-F238E27FC236}">
                <a16:creationId xmlns:a16="http://schemas.microsoft.com/office/drawing/2014/main" id="{F589F00C-F432-40F5-B6B2-D80B36D7710F}"/>
              </a:ext>
            </a:extLst>
          </p:cNvPr>
          <p:cNvCxnSpPr>
            <a:cxnSpLocks/>
            <a:stCxn id="29" idx="0"/>
          </p:cNvCxnSpPr>
          <p:nvPr/>
        </p:nvCxnSpPr>
        <p:spPr>
          <a:xfrm flipV="1">
            <a:off x="7464152" y="2719056"/>
            <a:ext cx="778148" cy="9311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68361F5-1F77-4497-9FD2-79B49CC4242D}"/>
              </a:ext>
            </a:extLst>
          </p:cNvPr>
          <p:cNvSpPr txBox="1"/>
          <p:nvPr/>
        </p:nvSpPr>
        <p:spPr>
          <a:xfrm>
            <a:off x="9741598" y="2397811"/>
            <a:ext cx="1425185" cy="30777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“Mode” Button</a:t>
            </a:r>
            <a:endParaRPr lang="en-AU" sz="1200" dirty="0"/>
          </a:p>
        </p:txBody>
      </p:sp>
    </p:spTree>
    <p:extLst>
      <p:ext uri="{BB962C8B-B14F-4D97-AF65-F5344CB8AC3E}">
        <p14:creationId xmlns:p14="http://schemas.microsoft.com/office/powerpoint/2010/main" val="1063125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9DF4D-A4D5-4DD4-BF6E-3F8AEE98468B}"/>
              </a:ext>
            </a:extLst>
          </p:cNvPr>
          <p:cNvSpPr txBox="1"/>
          <p:nvPr/>
        </p:nvSpPr>
        <p:spPr>
          <a:xfrm>
            <a:off x="1688342" y="260648"/>
            <a:ext cx="7648018" cy="1261884"/>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AU" sz="4000" b="1" dirty="0">
                <a:solidFill>
                  <a:srgbClr val="0070C0"/>
                </a:solidFill>
              </a:rPr>
              <a:t>Double Loop Block</a:t>
            </a:r>
          </a:p>
          <a:p>
            <a:r>
              <a:rPr lang="en-AU" dirty="0"/>
              <a:t>Used to perform a task until a condition is met and once the </a:t>
            </a:r>
          </a:p>
          <a:p>
            <a:r>
              <a:rPr lang="en-AU" dirty="0"/>
              <a:t>condition is met perform a different task</a:t>
            </a:r>
          </a:p>
        </p:txBody>
      </p:sp>
      <p:sp>
        <p:nvSpPr>
          <p:cNvPr id="8" name="Rectangle 3">
            <a:extLst>
              <a:ext uri="{FF2B5EF4-FFF2-40B4-BE49-F238E27FC236}">
                <a16:creationId xmlns:a16="http://schemas.microsoft.com/office/drawing/2014/main" id="{875977A5-34D2-4A10-94BD-D5E45B802048}"/>
              </a:ext>
            </a:extLst>
          </p:cNvPr>
          <p:cNvSpPr>
            <a:spLocks noChangeArrowheads="1"/>
          </p:cNvSpPr>
          <p:nvPr/>
        </p:nvSpPr>
        <p:spPr bwMode="auto">
          <a:xfrm>
            <a:off x="1143000" y="-184666"/>
            <a:ext cx="5453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t>  </a:t>
            </a:r>
            <a:r>
              <a:rPr lang="en-US" altLang="en-US" sz="1300" dirty="0"/>
              <a:t>     </a:t>
            </a:r>
            <a:endParaRPr lang="en-US" altLang="en-US" dirty="0"/>
          </a:p>
        </p:txBody>
      </p:sp>
      <p:sp>
        <p:nvSpPr>
          <p:cNvPr id="10" name="TextBox 9">
            <a:extLst>
              <a:ext uri="{FF2B5EF4-FFF2-40B4-BE49-F238E27FC236}">
                <a16:creationId xmlns:a16="http://schemas.microsoft.com/office/drawing/2014/main" id="{C7CFC449-1220-400D-AC4A-7027F9EEA41F}"/>
              </a:ext>
            </a:extLst>
          </p:cNvPr>
          <p:cNvSpPr txBox="1"/>
          <p:nvPr/>
        </p:nvSpPr>
        <p:spPr>
          <a:xfrm>
            <a:off x="660401" y="1727418"/>
            <a:ext cx="5125098" cy="289310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The double loop block can condense your code by performing two tasks simultaneously and prepare a third. – If – Then – Else  </a:t>
            </a:r>
          </a:p>
          <a:p>
            <a:pPr marL="342900" indent="-342900">
              <a:buFont typeface="+mj-lt"/>
              <a:buAutoNum type="arabicPeriod"/>
            </a:pPr>
            <a:r>
              <a:rPr lang="en-AU" sz="1400" b="1" dirty="0"/>
              <a:t>It will perform the tasks inside the crossed out area of the loop, until the condition of the loop is fulfilled. </a:t>
            </a:r>
          </a:p>
          <a:p>
            <a:pPr marL="342900" indent="-342900">
              <a:buFont typeface="+mj-lt"/>
              <a:buAutoNum type="arabicPeriod"/>
            </a:pPr>
            <a:r>
              <a:rPr lang="en-AU" sz="1400" b="1" dirty="0"/>
              <a:t>The EV3 will try to complete the set condition of the loop, selected under “mode”. </a:t>
            </a:r>
          </a:p>
          <a:p>
            <a:pPr marL="342900" indent="-342900">
              <a:buFont typeface="+mj-lt"/>
              <a:buAutoNum type="arabicPeriod"/>
            </a:pPr>
            <a:r>
              <a:rPr lang="en-AU" sz="1400" b="1" dirty="0"/>
              <a:t>Once the loop condition has been fulfilled the EV3 will perform the task within the ticked area.</a:t>
            </a:r>
          </a:p>
          <a:p>
            <a:endParaRPr lang="en-AU" sz="1400" b="1" dirty="0"/>
          </a:p>
          <a:p>
            <a:r>
              <a:rPr lang="en-AU" sz="1400" b="1" dirty="0"/>
              <a:t>Conditions can include a simple count down or encompass a sensor. </a:t>
            </a:r>
          </a:p>
          <a:p>
            <a:endParaRPr lang="en-AU" sz="1400" b="1" dirty="0"/>
          </a:p>
          <a:p>
            <a:r>
              <a:rPr lang="en-AU" sz="1400" b="1" dirty="0"/>
              <a:t>Click on the “mode” button to open the loop condition options.</a:t>
            </a:r>
          </a:p>
        </p:txBody>
      </p:sp>
      <p:sp>
        <p:nvSpPr>
          <p:cNvPr id="12" name="TextBox 11">
            <a:extLst>
              <a:ext uri="{FF2B5EF4-FFF2-40B4-BE49-F238E27FC236}">
                <a16:creationId xmlns:a16="http://schemas.microsoft.com/office/drawing/2014/main" id="{359213FB-1853-44DA-A214-EBE5777580E9}"/>
              </a:ext>
            </a:extLst>
          </p:cNvPr>
          <p:cNvSpPr txBox="1"/>
          <p:nvPr/>
        </p:nvSpPr>
        <p:spPr>
          <a:xfrm>
            <a:off x="4895055" y="4818361"/>
            <a:ext cx="2855945" cy="1908215"/>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Select the condition on which the loop will go from the non ticked area to the ticked area = the loop condition is fulfilled.</a:t>
            </a:r>
          </a:p>
          <a:p>
            <a:endParaRPr lang="en-AU" sz="1400" b="1" dirty="0"/>
          </a:p>
          <a:p>
            <a:r>
              <a:rPr lang="en-AU" sz="1200" b="1" dirty="0"/>
              <a:t>In this case, the “touch sensor” is selected, 1 means the touch sensor has to be pressed to fulfil the condition of the loop.</a:t>
            </a:r>
            <a:endParaRPr lang="en-AU" sz="1400" b="1" dirty="0"/>
          </a:p>
        </p:txBody>
      </p:sp>
      <p:cxnSp>
        <p:nvCxnSpPr>
          <p:cNvPr id="14" name="Straight Arrow Connector 13">
            <a:extLst>
              <a:ext uri="{FF2B5EF4-FFF2-40B4-BE49-F238E27FC236}">
                <a16:creationId xmlns:a16="http://schemas.microsoft.com/office/drawing/2014/main" id="{FD1F4844-C73A-49B8-BB51-3022BAF04469}"/>
              </a:ext>
            </a:extLst>
          </p:cNvPr>
          <p:cNvCxnSpPr/>
          <p:nvPr/>
        </p:nvCxnSpPr>
        <p:spPr>
          <a:xfrm>
            <a:off x="7439013" y="5264690"/>
            <a:ext cx="432048" cy="55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5" name="Picture 4">
            <a:extLst>
              <a:ext uri="{FF2B5EF4-FFF2-40B4-BE49-F238E27FC236}">
                <a16:creationId xmlns:a16="http://schemas.microsoft.com/office/drawing/2014/main" id="{66623C6D-5BBB-4423-9AAD-6537159776D9}"/>
              </a:ext>
            </a:extLst>
          </p:cNvPr>
          <p:cNvPicPr>
            <a:picLocks noChangeAspect="1"/>
          </p:cNvPicPr>
          <p:nvPr/>
        </p:nvPicPr>
        <p:blipFill>
          <a:blip r:embed="rId2"/>
          <a:stretch>
            <a:fillRect/>
          </a:stretch>
        </p:blipFill>
        <p:spPr>
          <a:xfrm>
            <a:off x="8286464" y="294908"/>
            <a:ext cx="1012283" cy="1189876"/>
          </a:xfrm>
          <a:prstGeom prst="rect">
            <a:avLst/>
          </a:prstGeom>
        </p:spPr>
      </p:pic>
      <p:pic>
        <p:nvPicPr>
          <p:cNvPr id="22" name="Picture 21">
            <a:extLst>
              <a:ext uri="{FF2B5EF4-FFF2-40B4-BE49-F238E27FC236}">
                <a16:creationId xmlns:a16="http://schemas.microsoft.com/office/drawing/2014/main" id="{922B2E77-AE2C-4B11-A087-A63C5B301E24}"/>
              </a:ext>
            </a:extLst>
          </p:cNvPr>
          <p:cNvPicPr>
            <a:picLocks noChangeAspect="1"/>
          </p:cNvPicPr>
          <p:nvPr/>
        </p:nvPicPr>
        <p:blipFill>
          <a:blip r:embed="rId2"/>
          <a:stretch>
            <a:fillRect/>
          </a:stretch>
        </p:blipFill>
        <p:spPr>
          <a:xfrm>
            <a:off x="7138516" y="1572136"/>
            <a:ext cx="2197844" cy="2583430"/>
          </a:xfrm>
          <a:prstGeom prst="rect">
            <a:avLst/>
          </a:prstGeom>
        </p:spPr>
      </p:pic>
      <p:sp>
        <p:nvSpPr>
          <p:cNvPr id="25" name="TextBox 24">
            <a:extLst>
              <a:ext uri="{FF2B5EF4-FFF2-40B4-BE49-F238E27FC236}">
                <a16:creationId xmlns:a16="http://schemas.microsoft.com/office/drawing/2014/main" id="{350B9E8E-A69D-416B-BA99-D9B6CE6BEAD3}"/>
              </a:ext>
            </a:extLst>
          </p:cNvPr>
          <p:cNvSpPr txBox="1"/>
          <p:nvPr/>
        </p:nvSpPr>
        <p:spPr>
          <a:xfrm>
            <a:off x="5998854" y="2029052"/>
            <a:ext cx="1201665" cy="30777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Selected Port</a:t>
            </a:r>
          </a:p>
        </p:txBody>
      </p:sp>
      <p:cxnSp>
        <p:nvCxnSpPr>
          <p:cNvPr id="26" name="Straight Arrow Connector 25">
            <a:extLst>
              <a:ext uri="{FF2B5EF4-FFF2-40B4-BE49-F238E27FC236}">
                <a16:creationId xmlns:a16="http://schemas.microsoft.com/office/drawing/2014/main" id="{5E212CDA-D71B-49C8-8849-139AEEB4BE5C}"/>
              </a:ext>
            </a:extLst>
          </p:cNvPr>
          <p:cNvCxnSpPr>
            <a:cxnSpLocks/>
            <a:stCxn id="25" idx="3"/>
          </p:cNvCxnSpPr>
          <p:nvPr/>
        </p:nvCxnSpPr>
        <p:spPr>
          <a:xfrm>
            <a:off x="7200519" y="2182941"/>
            <a:ext cx="310503" cy="3317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D7054E86-F6DE-450A-8A4E-0233932814D9}"/>
              </a:ext>
            </a:extLst>
          </p:cNvPr>
          <p:cNvPicPr>
            <a:picLocks noChangeAspect="1"/>
          </p:cNvPicPr>
          <p:nvPr/>
        </p:nvPicPr>
        <p:blipFill rotWithShape="1">
          <a:blip r:embed="rId2"/>
          <a:srcRect l="57910" t="3490" r="34251" b="89385"/>
          <a:stretch/>
        </p:blipFill>
        <p:spPr>
          <a:xfrm>
            <a:off x="4105796" y="3293617"/>
            <a:ext cx="216024" cy="230795"/>
          </a:xfrm>
          <a:prstGeom prst="rect">
            <a:avLst/>
          </a:prstGeom>
        </p:spPr>
      </p:pic>
      <p:pic>
        <p:nvPicPr>
          <p:cNvPr id="33" name="Picture 32">
            <a:extLst>
              <a:ext uri="{FF2B5EF4-FFF2-40B4-BE49-F238E27FC236}">
                <a16:creationId xmlns:a16="http://schemas.microsoft.com/office/drawing/2014/main" id="{476D78BE-4CB1-4996-9A91-44A9E6CBC3DE}"/>
              </a:ext>
            </a:extLst>
          </p:cNvPr>
          <p:cNvPicPr>
            <a:picLocks noChangeAspect="1"/>
          </p:cNvPicPr>
          <p:nvPr/>
        </p:nvPicPr>
        <p:blipFill rotWithShape="1">
          <a:blip r:embed="rId3"/>
          <a:srcRect l="57956" t="46200" r="26925" b="14950"/>
          <a:stretch/>
        </p:blipFill>
        <p:spPr>
          <a:xfrm>
            <a:off x="7871062" y="3888154"/>
            <a:ext cx="1353019" cy="2781206"/>
          </a:xfrm>
          <a:prstGeom prst="rect">
            <a:avLst/>
          </a:prstGeom>
        </p:spPr>
      </p:pic>
      <p:pic>
        <p:nvPicPr>
          <p:cNvPr id="34" name="Picture 33">
            <a:extLst>
              <a:ext uri="{FF2B5EF4-FFF2-40B4-BE49-F238E27FC236}">
                <a16:creationId xmlns:a16="http://schemas.microsoft.com/office/drawing/2014/main" id="{D4E370B0-05A9-424B-94C1-83A2255EEE9E}"/>
              </a:ext>
            </a:extLst>
          </p:cNvPr>
          <p:cNvPicPr>
            <a:picLocks noChangeAspect="1"/>
          </p:cNvPicPr>
          <p:nvPr/>
        </p:nvPicPr>
        <p:blipFill rotWithShape="1">
          <a:blip r:embed="rId3"/>
          <a:srcRect l="71620" t="41816" r="26467" b="55592"/>
          <a:stretch/>
        </p:blipFill>
        <p:spPr>
          <a:xfrm>
            <a:off x="4561508" y="2404121"/>
            <a:ext cx="219502" cy="237851"/>
          </a:xfrm>
          <a:prstGeom prst="rect">
            <a:avLst/>
          </a:prstGeom>
        </p:spPr>
      </p:pic>
      <p:sp>
        <p:nvSpPr>
          <p:cNvPr id="38" name="TextBox 37">
            <a:extLst>
              <a:ext uri="{FF2B5EF4-FFF2-40B4-BE49-F238E27FC236}">
                <a16:creationId xmlns:a16="http://schemas.microsoft.com/office/drawing/2014/main" id="{A77D7E26-D35A-43DA-939F-C1C7F2F26E06}"/>
              </a:ext>
            </a:extLst>
          </p:cNvPr>
          <p:cNvSpPr txBox="1"/>
          <p:nvPr/>
        </p:nvSpPr>
        <p:spPr>
          <a:xfrm>
            <a:off x="9639662" y="1268761"/>
            <a:ext cx="1522174" cy="1384995"/>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b="1" dirty="0"/>
              <a:t>Loop condition is fulfilled:</a:t>
            </a:r>
            <a:endParaRPr lang="en-AU" sz="1200" dirty="0"/>
          </a:p>
          <a:p>
            <a:r>
              <a:rPr lang="en-AU" sz="1200" dirty="0"/>
              <a:t>The task in this area will not be performed until the loop condition is fulfilled</a:t>
            </a:r>
          </a:p>
        </p:txBody>
      </p:sp>
      <p:sp>
        <p:nvSpPr>
          <p:cNvPr id="39" name="TextBox 38">
            <a:extLst>
              <a:ext uri="{FF2B5EF4-FFF2-40B4-BE49-F238E27FC236}">
                <a16:creationId xmlns:a16="http://schemas.microsoft.com/office/drawing/2014/main" id="{A1F11AD7-8CA6-449F-9763-62AD74EBA5BA}"/>
              </a:ext>
            </a:extLst>
          </p:cNvPr>
          <p:cNvSpPr txBox="1"/>
          <p:nvPr/>
        </p:nvSpPr>
        <p:spPr>
          <a:xfrm>
            <a:off x="9639662" y="2781278"/>
            <a:ext cx="1522174" cy="1384995"/>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b="1" dirty="0"/>
              <a:t>Loop condition is not fulfilled:</a:t>
            </a:r>
            <a:endParaRPr lang="en-AU" sz="1200" dirty="0"/>
          </a:p>
          <a:p>
            <a:r>
              <a:rPr lang="en-AU" sz="1200" dirty="0"/>
              <a:t>The task in this area will be performed while the loop condition is not fulfilled</a:t>
            </a:r>
          </a:p>
        </p:txBody>
      </p:sp>
      <p:sp>
        <p:nvSpPr>
          <p:cNvPr id="40" name="TextBox 39">
            <a:extLst>
              <a:ext uri="{FF2B5EF4-FFF2-40B4-BE49-F238E27FC236}">
                <a16:creationId xmlns:a16="http://schemas.microsoft.com/office/drawing/2014/main" id="{F7472624-6CE8-4B9D-BD46-EB7E6B4248B3}"/>
              </a:ext>
            </a:extLst>
          </p:cNvPr>
          <p:cNvSpPr txBox="1"/>
          <p:nvPr/>
        </p:nvSpPr>
        <p:spPr>
          <a:xfrm>
            <a:off x="5895199" y="3358733"/>
            <a:ext cx="1522174" cy="677108"/>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b="1" dirty="0"/>
              <a:t>To select a loop condition select the </a:t>
            </a:r>
            <a:r>
              <a:rPr lang="en-AU" sz="1400" b="1" dirty="0"/>
              <a:t>“mode” </a:t>
            </a:r>
            <a:r>
              <a:rPr lang="en-AU" sz="1200" b="1" dirty="0"/>
              <a:t>button”.</a:t>
            </a:r>
            <a:endParaRPr lang="en-AU" sz="1200" dirty="0"/>
          </a:p>
        </p:txBody>
      </p:sp>
      <p:cxnSp>
        <p:nvCxnSpPr>
          <p:cNvPr id="42" name="Straight Arrow Connector 41">
            <a:extLst>
              <a:ext uri="{FF2B5EF4-FFF2-40B4-BE49-F238E27FC236}">
                <a16:creationId xmlns:a16="http://schemas.microsoft.com/office/drawing/2014/main" id="{4C4E99C3-2822-4FEB-8F48-B93B823D1BC0}"/>
              </a:ext>
            </a:extLst>
          </p:cNvPr>
          <p:cNvCxnSpPr>
            <a:stCxn id="40" idx="0"/>
          </p:cNvCxnSpPr>
          <p:nvPr/>
        </p:nvCxnSpPr>
        <p:spPr>
          <a:xfrm flipV="1">
            <a:off x="6656286" y="3125527"/>
            <a:ext cx="544232" cy="2332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9B9DDAC-80D4-44C5-B6E0-0FA4BCF2FA3C}"/>
              </a:ext>
            </a:extLst>
          </p:cNvPr>
          <p:cNvCxnSpPr>
            <a:cxnSpLocks/>
            <a:stCxn id="38" idx="1"/>
          </p:cNvCxnSpPr>
          <p:nvPr/>
        </p:nvCxnSpPr>
        <p:spPr>
          <a:xfrm flipH="1">
            <a:off x="8437997" y="1961259"/>
            <a:ext cx="1201665" cy="3077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C06605E-BFA1-42C7-9687-F44EFEEDA824}"/>
              </a:ext>
            </a:extLst>
          </p:cNvPr>
          <p:cNvCxnSpPr>
            <a:cxnSpLocks/>
            <a:stCxn id="39" idx="1"/>
          </p:cNvCxnSpPr>
          <p:nvPr/>
        </p:nvCxnSpPr>
        <p:spPr>
          <a:xfrm flipH="1" flipV="1">
            <a:off x="8437997" y="3473775"/>
            <a:ext cx="120166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285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DE9D7C3-8990-42C5-9393-F1AC12625188}"/>
              </a:ext>
            </a:extLst>
          </p:cNvPr>
          <p:cNvSpPr txBox="1"/>
          <p:nvPr/>
        </p:nvSpPr>
        <p:spPr>
          <a:xfrm>
            <a:off x="1847528" y="1899757"/>
            <a:ext cx="7488832" cy="4616648"/>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Example:</a:t>
            </a:r>
          </a:p>
          <a:p>
            <a:endParaRPr lang="en-AU" sz="1400" b="1" dirty="0"/>
          </a:p>
          <a:p>
            <a:endParaRPr lang="en-AU" sz="1400" b="1" dirty="0"/>
          </a:p>
          <a:p>
            <a:endParaRPr lang="en-AU" sz="1400" b="1" dirty="0"/>
          </a:p>
          <a:p>
            <a:endParaRPr lang="en-AU" sz="1400" b="1" dirty="0"/>
          </a:p>
          <a:p>
            <a:endParaRPr lang="en-AU" sz="1400" b="1" dirty="0"/>
          </a:p>
          <a:p>
            <a:endParaRPr lang="en-AU" sz="1400" b="1" dirty="0"/>
          </a:p>
          <a:p>
            <a:endParaRPr lang="en-AU" sz="1400" b="1" dirty="0"/>
          </a:p>
          <a:p>
            <a:endParaRPr lang="en-AU" sz="1400" b="1" dirty="0"/>
          </a:p>
          <a:p>
            <a:endParaRPr lang="en-AU" sz="1400" b="1" dirty="0"/>
          </a:p>
          <a:p>
            <a:endParaRPr lang="en-AU" sz="1400" b="1" dirty="0"/>
          </a:p>
          <a:p>
            <a:endParaRPr lang="en-AU" sz="1400" b="1" dirty="0"/>
          </a:p>
          <a:p>
            <a:endParaRPr lang="en-AU" sz="1400" b="1" dirty="0"/>
          </a:p>
          <a:p>
            <a:endParaRPr lang="en-AU" sz="1400" b="1" dirty="0"/>
          </a:p>
          <a:p>
            <a:endParaRPr lang="en-AU" sz="1400" b="1" dirty="0"/>
          </a:p>
          <a:p>
            <a:endParaRPr lang="en-AU" sz="1400" b="1" dirty="0"/>
          </a:p>
          <a:p>
            <a:endParaRPr lang="en-AU" sz="1400" b="1" dirty="0"/>
          </a:p>
          <a:p>
            <a:r>
              <a:rPr lang="en-AU" sz="1400" dirty="0"/>
              <a:t>In this example the loop will:</a:t>
            </a:r>
          </a:p>
          <a:p>
            <a:pPr marL="342900" indent="-342900">
              <a:buFont typeface="+mj-lt"/>
              <a:buAutoNum type="arabicPeriod"/>
            </a:pPr>
            <a:r>
              <a:rPr lang="en-AU" sz="1400" dirty="0"/>
              <a:t>The EV3 will drive straight forward until the loop condition is fulfilled; </a:t>
            </a:r>
          </a:p>
          <a:p>
            <a:pPr marL="342900" indent="-342900">
              <a:buFont typeface="+mj-lt"/>
              <a:buAutoNum type="arabicPeriod"/>
            </a:pPr>
            <a:r>
              <a:rPr lang="en-AU" sz="1400" dirty="0"/>
              <a:t>The loop condition is: Colour sensor has to see the colour “RED”.</a:t>
            </a:r>
          </a:p>
          <a:p>
            <a:pPr marL="342900" indent="-342900">
              <a:buFont typeface="+mj-lt"/>
              <a:buAutoNum type="arabicPeriod"/>
            </a:pPr>
            <a:r>
              <a:rPr lang="en-AU" sz="1400" dirty="0"/>
              <a:t>Once the loop condition is fulfilled the EV3 will stop.</a:t>
            </a:r>
          </a:p>
        </p:txBody>
      </p:sp>
      <p:sp>
        <p:nvSpPr>
          <p:cNvPr id="13" name="TextBox 12">
            <a:extLst>
              <a:ext uri="{FF2B5EF4-FFF2-40B4-BE49-F238E27FC236}">
                <a16:creationId xmlns:a16="http://schemas.microsoft.com/office/drawing/2014/main" id="{D9A54CE3-B18E-47C6-9263-81EF87636CF1}"/>
              </a:ext>
            </a:extLst>
          </p:cNvPr>
          <p:cNvSpPr txBox="1"/>
          <p:nvPr/>
        </p:nvSpPr>
        <p:spPr>
          <a:xfrm>
            <a:off x="1847528" y="260648"/>
            <a:ext cx="7488832" cy="1261884"/>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AU" sz="4000" b="1" dirty="0">
                <a:solidFill>
                  <a:srgbClr val="0070C0"/>
                </a:solidFill>
              </a:rPr>
              <a:t>Double Loop Block</a:t>
            </a:r>
          </a:p>
          <a:p>
            <a:r>
              <a:rPr lang="en-AU" dirty="0"/>
              <a:t>Used to perform a task until a condition is met and once the </a:t>
            </a:r>
          </a:p>
          <a:p>
            <a:r>
              <a:rPr lang="en-AU" dirty="0"/>
              <a:t>condition is met perform a different task</a:t>
            </a:r>
          </a:p>
        </p:txBody>
      </p:sp>
      <p:pic>
        <p:nvPicPr>
          <p:cNvPr id="14" name="Picture 13">
            <a:extLst>
              <a:ext uri="{FF2B5EF4-FFF2-40B4-BE49-F238E27FC236}">
                <a16:creationId xmlns:a16="http://schemas.microsoft.com/office/drawing/2014/main" id="{95DB7D96-5B0D-4A99-B322-39299DCB698A}"/>
              </a:ext>
            </a:extLst>
          </p:cNvPr>
          <p:cNvPicPr>
            <a:picLocks noChangeAspect="1"/>
          </p:cNvPicPr>
          <p:nvPr/>
        </p:nvPicPr>
        <p:blipFill>
          <a:blip r:embed="rId2"/>
          <a:stretch>
            <a:fillRect/>
          </a:stretch>
        </p:blipFill>
        <p:spPr>
          <a:xfrm>
            <a:off x="8286464" y="294908"/>
            <a:ext cx="1012283" cy="1189876"/>
          </a:xfrm>
          <a:prstGeom prst="rect">
            <a:avLst/>
          </a:prstGeom>
        </p:spPr>
      </p:pic>
      <p:pic>
        <p:nvPicPr>
          <p:cNvPr id="15" name="Picture 14">
            <a:extLst>
              <a:ext uri="{FF2B5EF4-FFF2-40B4-BE49-F238E27FC236}">
                <a16:creationId xmlns:a16="http://schemas.microsoft.com/office/drawing/2014/main" id="{FFBCFD0A-AF1F-448A-9849-3059DF714FE5}"/>
              </a:ext>
            </a:extLst>
          </p:cNvPr>
          <p:cNvPicPr>
            <a:picLocks noChangeAspect="1"/>
          </p:cNvPicPr>
          <p:nvPr/>
        </p:nvPicPr>
        <p:blipFill rotWithShape="1">
          <a:blip r:embed="rId3"/>
          <a:srcRect l="19357" t="18502" r="58343" b="46289"/>
          <a:stretch/>
        </p:blipFill>
        <p:spPr>
          <a:xfrm>
            <a:off x="3672599" y="2060848"/>
            <a:ext cx="2520280" cy="3183512"/>
          </a:xfrm>
          <a:prstGeom prst="rect">
            <a:avLst/>
          </a:prstGeom>
        </p:spPr>
      </p:pic>
      <p:sp>
        <p:nvSpPr>
          <p:cNvPr id="10" name="TextBox 9">
            <a:extLst>
              <a:ext uri="{FF2B5EF4-FFF2-40B4-BE49-F238E27FC236}">
                <a16:creationId xmlns:a16="http://schemas.microsoft.com/office/drawing/2014/main" id="{E1E85829-BC52-4039-A997-683E391612D5}"/>
              </a:ext>
            </a:extLst>
          </p:cNvPr>
          <p:cNvSpPr txBox="1"/>
          <p:nvPr/>
        </p:nvSpPr>
        <p:spPr>
          <a:xfrm>
            <a:off x="6312024" y="2708921"/>
            <a:ext cx="2662970" cy="461665"/>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dirty="0"/>
              <a:t>Make sure to check your motor and sensor inputs are correct!</a:t>
            </a:r>
          </a:p>
        </p:txBody>
      </p:sp>
      <p:cxnSp>
        <p:nvCxnSpPr>
          <p:cNvPr id="11" name="Straight Arrow Connector 10">
            <a:extLst>
              <a:ext uri="{FF2B5EF4-FFF2-40B4-BE49-F238E27FC236}">
                <a16:creationId xmlns:a16="http://schemas.microsoft.com/office/drawing/2014/main" id="{B1580E74-3811-4270-A5D7-62CECE0B253F}"/>
              </a:ext>
            </a:extLst>
          </p:cNvPr>
          <p:cNvCxnSpPr>
            <a:cxnSpLocks/>
            <a:stCxn id="10" idx="1"/>
          </p:cNvCxnSpPr>
          <p:nvPr/>
        </p:nvCxnSpPr>
        <p:spPr>
          <a:xfrm flipH="1" flipV="1">
            <a:off x="5519936" y="2564905"/>
            <a:ext cx="792088" cy="3748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6A123AB-C103-4FD8-A5C1-516CD74183C8}"/>
              </a:ext>
            </a:extLst>
          </p:cNvPr>
          <p:cNvCxnSpPr>
            <a:cxnSpLocks/>
            <a:stCxn id="10" idx="1"/>
          </p:cNvCxnSpPr>
          <p:nvPr/>
        </p:nvCxnSpPr>
        <p:spPr>
          <a:xfrm flipH="1">
            <a:off x="5663952" y="2939754"/>
            <a:ext cx="648072" cy="11494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3CF2D9-955B-4073-B354-92D971563404}"/>
              </a:ext>
            </a:extLst>
          </p:cNvPr>
          <p:cNvCxnSpPr>
            <a:cxnSpLocks/>
            <a:stCxn id="10" idx="1"/>
          </p:cNvCxnSpPr>
          <p:nvPr/>
        </p:nvCxnSpPr>
        <p:spPr>
          <a:xfrm flipH="1">
            <a:off x="4295800" y="2939754"/>
            <a:ext cx="2016224" cy="3693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03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9B4EF8-95F9-42A8-82BF-7792F538BB95}"/>
              </a:ext>
            </a:extLst>
          </p:cNvPr>
          <p:cNvSpPr txBox="1"/>
          <p:nvPr/>
        </p:nvSpPr>
        <p:spPr>
          <a:xfrm>
            <a:off x="1919536" y="260649"/>
            <a:ext cx="7344816" cy="984885"/>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Connection Tab</a:t>
            </a:r>
            <a:endParaRPr lang="en-AU" sz="3200" dirty="0"/>
          </a:p>
          <a:p>
            <a:r>
              <a:rPr lang="en-AU" dirty="0"/>
              <a:t>Used to control &amp; monitor connections and code on the EV3 brick.</a:t>
            </a:r>
            <a:endParaRPr lang="en-AU" sz="2400" dirty="0"/>
          </a:p>
        </p:txBody>
      </p:sp>
      <p:grpSp>
        <p:nvGrpSpPr>
          <p:cNvPr id="3" name="Group 2">
            <a:extLst>
              <a:ext uri="{FF2B5EF4-FFF2-40B4-BE49-F238E27FC236}">
                <a16:creationId xmlns:a16="http://schemas.microsoft.com/office/drawing/2014/main" id="{B46A4938-A405-457D-A1A6-F77A61DBC625}"/>
              </a:ext>
            </a:extLst>
          </p:cNvPr>
          <p:cNvGrpSpPr/>
          <p:nvPr/>
        </p:nvGrpSpPr>
        <p:grpSpPr>
          <a:xfrm>
            <a:off x="1491143" y="1628801"/>
            <a:ext cx="9357387" cy="2744435"/>
            <a:chOff x="348142" y="1628800"/>
            <a:chExt cx="9357387" cy="2744435"/>
          </a:xfrm>
        </p:grpSpPr>
        <p:grpSp>
          <p:nvGrpSpPr>
            <p:cNvPr id="49" name="Group 48">
              <a:extLst>
                <a:ext uri="{FF2B5EF4-FFF2-40B4-BE49-F238E27FC236}">
                  <a16:creationId xmlns:a16="http://schemas.microsoft.com/office/drawing/2014/main" id="{250D80D8-3E27-4F8A-A0C4-C67219465569}"/>
                </a:ext>
              </a:extLst>
            </p:cNvPr>
            <p:cNvGrpSpPr/>
            <p:nvPr/>
          </p:nvGrpSpPr>
          <p:grpSpPr>
            <a:xfrm>
              <a:off x="348142" y="1628800"/>
              <a:ext cx="9357387" cy="2744435"/>
              <a:chOff x="348142" y="1556792"/>
              <a:chExt cx="9357387" cy="2744435"/>
            </a:xfrm>
          </p:grpSpPr>
          <p:pic>
            <p:nvPicPr>
              <p:cNvPr id="12" name="Picture 11">
                <a:extLst>
                  <a:ext uri="{FF2B5EF4-FFF2-40B4-BE49-F238E27FC236}">
                    <a16:creationId xmlns:a16="http://schemas.microsoft.com/office/drawing/2014/main" id="{40C81169-E044-4019-B964-E67972C4A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816" y="1988840"/>
                <a:ext cx="4118346" cy="1368152"/>
              </a:xfrm>
              <a:prstGeom prst="rect">
                <a:avLst/>
              </a:prstGeom>
            </p:spPr>
          </p:pic>
          <p:sp>
            <p:nvSpPr>
              <p:cNvPr id="24" name="TextBox 23">
                <a:extLst>
                  <a:ext uri="{FF2B5EF4-FFF2-40B4-BE49-F238E27FC236}">
                    <a16:creationId xmlns:a16="http://schemas.microsoft.com/office/drawing/2014/main" id="{3B3F51F9-50ED-4373-A89E-8A49B6D24F04}"/>
                  </a:ext>
                </a:extLst>
              </p:cNvPr>
              <p:cNvSpPr txBox="1"/>
              <p:nvPr/>
            </p:nvSpPr>
            <p:spPr>
              <a:xfrm>
                <a:off x="348142" y="1556792"/>
                <a:ext cx="2876666" cy="2339102"/>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u="sng" dirty="0"/>
                  <a:t>Connection Panel</a:t>
                </a:r>
              </a:p>
              <a:p>
                <a:pPr marL="180000" indent="-108000">
                  <a:buFont typeface="Arial" panose="020B0604020202020204" pitchFamily="34" charset="0"/>
                  <a:buChar char="•"/>
                </a:pPr>
                <a:r>
                  <a:rPr lang="en-AU" sz="1600" dirty="0"/>
                  <a:t>Disconnect Button</a:t>
                </a:r>
              </a:p>
              <a:p>
                <a:pPr marL="180000" indent="-108000">
                  <a:buFont typeface="Arial" panose="020B0604020202020204" pitchFamily="34" charset="0"/>
                  <a:buChar char="•"/>
                </a:pPr>
                <a:r>
                  <a:rPr lang="en-AU" sz="1600" dirty="0"/>
                  <a:t>Refresher Button</a:t>
                </a:r>
              </a:p>
              <a:p>
                <a:pPr marL="72000"/>
                <a:r>
                  <a:rPr lang="en-AU" sz="1600" dirty="0"/>
                  <a:t>As well as the connection status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r>
                  <a:rPr lang="en-AU" sz="1400" dirty="0"/>
                  <a:t>This EV3 is connected to the computer via USB.</a:t>
                </a:r>
              </a:p>
            </p:txBody>
          </p:sp>
          <p:pic>
            <p:nvPicPr>
              <p:cNvPr id="29" name="Picture 28">
                <a:extLst>
                  <a:ext uri="{FF2B5EF4-FFF2-40B4-BE49-F238E27FC236}">
                    <a16:creationId xmlns:a16="http://schemas.microsoft.com/office/drawing/2014/main" id="{742C6227-E47E-4205-8CDA-6902277C099B}"/>
                  </a:ext>
                </a:extLst>
              </p:cNvPr>
              <p:cNvPicPr>
                <a:picLocks noChangeAspect="1"/>
              </p:cNvPicPr>
              <p:nvPr/>
            </p:nvPicPr>
            <p:blipFill rotWithShape="1">
              <a:blip r:embed="rId2">
                <a:extLst>
                  <a:ext uri="{28A0092B-C50C-407E-A947-70E740481C1C}">
                    <a14:useLocalDpi xmlns:a14="http://schemas.microsoft.com/office/drawing/2010/main" val="0"/>
                  </a:ext>
                </a:extLst>
              </a:blip>
              <a:srcRect l="53221" t="6791" r="18233" b="56631"/>
              <a:stretch/>
            </p:blipFill>
            <p:spPr>
              <a:xfrm>
                <a:off x="1064568" y="2780928"/>
                <a:ext cx="1353100" cy="576064"/>
              </a:xfrm>
              <a:prstGeom prst="rect">
                <a:avLst/>
              </a:prstGeom>
            </p:spPr>
          </p:pic>
          <p:pic>
            <p:nvPicPr>
              <p:cNvPr id="32" name="Picture 31">
                <a:extLst>
                  <a:ext uri="{FF2B5EF4-FFF2-40B4-BE49-F238E27FC236}">
                    <a16:creationId xmlns:a16="http://schemas.microsoft.com/office/drawing/2014/main" id="{455A28D2-C042-463C-8B49-A39AB73DEDCD}"/>
                  </a:ext>
                </a:extLst>
              </p:cNvPr>
              <p:cNvPicPr>
                <a:picLocks noChangeAspect="1"/>
              </p:cNvPicPr>
              <p:nvPr/>
            </p:nvPicPr>
            <p:blipFill rotWithShape="1">
              <a:blip r:embed="rId2">
                <a:extLst>
                  <a:ext uri="{28A0092B-C50C-407E-A947-70E740481C1C}">
                    <a14:useLocalDpi xmlns:a14="http://schemas.microsoft.com/office/drawing/2010/main" val="0"/>
                  </a:ext>
                </a:extLst>
              </a:blip>
              <a:srcRect l="40783" t="9654" r="53971" b="74557"/>
              <a:stretch/>
            </p:blipFill>
            <p:spPr>
              <a:xfrm>
                <a:off x="2591002" y="2245674"/>
                <a:ext cx="178879" cy="178879"/>
              </a:xfrm>
              <a:prstGeom prst="rect">
                <a:avLst/>
              </a:prstGeom>
            </p:spPr>
          </p:pic>
          <p:pic>
            <p:nvPicPr>
              <p:cNvPr id="33" name="Picture 32">
                <a:extLst>
                  <a:ext uri="{FF2B5EF4-FFF2-40B4-BE49-F238E27FC236}">
                    <a16:creationId xmlns:a16="http://schemas.microsoft.com/office/drawing/2014/main" id="{C892E027-67ED-4EE9-96CB-3D8122B9C579}"/>
                  </a:ext>
                </a:extLst>
              </p:cNvPr>
              <p:cNvPicPr>
                <a:picLocks noChangeAspect="1"/>
              </p:cNvPicPr>
              <p:nvPr/>
            </p:nvPicPr>
            <p:blipFill rotWithShape="1">
              <a:blip r:embed="rId2">
                <a:extLst>
                  <a:ext uri="{28A0092B-C50C-407E-A947-70E740481C1C}">
                    <a14:useLocalDpi xmlns:a14="http://schemas.microsoft.com/office/drawing/2010/main" val="0"/>
                  </a:ext>
                </a:extLst>
              </a:blip>
              <a:srcRect l="47430" t="8386" r="47324" b="75570"/>
              <a:stretch/>
            </p:blipFill>
            <p:spPr>
              <a:xfrm>
                <a:off x="2591002" y="2035436"/>
                <a:ext cx="178879" cy="181758"/>
              </a:xfrm>
              <a:prstGeom prst="rect">
                <a:avLst/>
              </a:prstGeom>
            </p:spPr>
          </p:pic>
          <p:sp>
            <p:nvSpPr>
              <p:cNvPr id="37" name="Rectangle 36">
                <a:extLst>
                  <a:ext uri="{FF2B5EF4-FFF2-40B4-BE49-F238E27FC236}">
                    <a16:creationId xmlns:a16="http://schemas.microsoft.com/office/drawing/2014/main" id="{C8723B2C-2E96-47E6-AC02-0D3817B6BD85}"/>
                  </a:ext>
                </a:extLst>
              </p:cNvPr>
              <p:cNvSpPr/>
              <p:nvPr/>
            </p:nvSpPr>
            <p:spPr>
              <a:xfrm>
                <a:off x="6897216" y="1916832"/>
                <a:ext cx="5400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5B3E783C-DD8D-451B-A18D-4DC0B98C6ECE}"/>
                  </a:ext>
                </a:extLst>
              </p:cNvPr>
              <p:cNvSpPr txBox="1"/>
              <p:nvPr/>
            </p:nvSpPr>
            <p:spPr>
              <a:xfrm>
                <a:off x="7617296" y="1562016"/>
                <a:ext cx="2088233" cy="2739211"/>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u="sng" dirty="0"/>
                  <a:t>Play Panel</a:t>
                </a:r>
              </a:p>
              <a:p>
                <a:pPr marL="180000" indent="-108000">
                  <a:buFont typeface="Arial" panose="020B0604020202020204" pitchFamily="34" charset="0"/>
                  <a:buChar char="•"/>
                </a:pPr>
                <a:r>
                  <a:rPr lang="en-AU" sz="1400" dirty="0"/>
                  <a:t>Download your Code</a:t>
                </a:r>
              </a:p>
              <a:p>
                <a:pPr marL="180000" indent="-108000">
                  <a:buFont typeface="Arial" panose="020B0604020202020204" pitchFamily="34" charset="0"/>
                  <a:buChar char="•"/>
                </a:pPr>
                <a:r>
                  <a:rPr lang="en-AU" sz="1400" dirty="0"/>
                  <a:t>Download and run your code </a:t>
                </a:r>
              </a:p>
              <a:p>
                <a:pPr marL="72000"/>
                <a:r>
                  <a:rPr lang="en-AU" sz="1400" dirty="0"/>
                  <a:t>You can run several PLAY BUTTONS at the same time </a:t>
                </a:r>
              </a:p>
              <a:p>
                <a:pPr marL="72000"/>
                <a:endParaRPr lang="en-AU" sz="1400" dirty="0"/>
              </a:p>
              <a:p>
                <a:pPr marL="72000"/>
                <a:endParaRPr lang="en-AU" sz="1400" dirty="0"/>
              </a:p>
              <a:p>
                <a:pPr marL="72000"/>
                <a:endParaRPr lang="en-AU" sz="1400" dirty="0"/>
              </a:p>
              <a:p>
                <a:pPr marL="180000" indent="-108000">
                  <a:buFont typeface="Arial" panose="020B0604020202020204" pitchFamily="34" charset="0"/>
                  <a:buChar char="•"/>
                </a:pPr>
                <a:r>
                  <a:rPr lang="en-AU" sz="1400" dirty="0"/>
                  <a:t>Run selected code – select one play button</a:t>
                </a:r>
              </a:p>
            </p:txBody>
          </p:sp>
          <p:pic>
            <p:nvPicPr>
              <p:cNvPr id="39" name="Picture 38">
                <a:extLst>
                  <a:ext uri="{FF2B5EF4-FFF2-40B4-BE49-F238E27FC236}">
                    <a16:creationId xmlns:a16="http://schemas.microsoft.com/office/drawing/2014/main" id="{06328E7D-7F97-439D-99AD-CEB29CAAB110}"/>
                  </a:ext>
                </a:extLst>
              </p:cNvPr>
              <p:cNvPicPr>
                <a:picLocks noChangeAspect="1"/>
              </p:cNvPicPr>
              <p:nvPr/>
            </p:nvPicPr>
            <p:blipFill rotWithShape="1">
              <a:blip r:embed="rId3"/>
              <a:srcRect l="9680" t="20600" r="84440" b="69950"/>
              <a:stretch/>
            </p:blipFill>
            <p:spPr>
              <a:xfrm>
                <a:off x="8265368" y="2996952"/>
                <a:ext cx="576064" cy="740654"/>
              </a:xfrm>
              <a:prstGeom prst="rect">
                <a:avLst/>
              </a:prstGeom>
            </p:spPr>
          </p:pic>
          <p:cxnSp>
            <p:nvCxnSpPr>
              <p:cNvPr id="41" name="Straight Arrow Connector 40">
                <a:extLst>
                  <a:ext uri="{FF2B5EF4-FFF2-40B4-BE49-F238E27FC236}">
                    <a16:creationId xmlns:a16="http://schemas.microsoft.com/office/drawing/2014/main" id="{6C2C2662-B22A-475C-92BB-20C66244AAC7}"/>
                  </a:ext>
                </a:extLst>
              </p:cNvPr>
              <p:cNvCxnSpPr>
                <a:cxnSpLocks/>
              </p:cNvCxnSpPr>
              <p:nvPr/>
            </p:nvCxnSpPr>
            <p:spPr>
              <a:xfrm flipH="1">
                <a:off x="7307150" y="2001170"/>
                <a:ext cx="466719" cy="3477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1D6E0FF-10DD-4545-89E9-1311275D80ED}"/>
                  </a:ext>
                </a:extLst>
              </p:cNvPr>
              <p:cNvCxnSpPr>
                <a:cxnSpLocks/>
              </p:cNvCxnSpPr>
              <p:nvPr/>
            </p:nvCxnSpPr>
            <p:spPr>
              <a:xfrm flipH="1">
                <a:off x="7271206" y="2217194"/>
                <a:ext cx="502663" cy="4689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0EE0B1A-18AE-4763-9D9F-95B0943BAA6F}"/>
                  </a:ext>
                </a:extLst>
              </p:cNvPr>
              <p:cNvCxnSpPr>
                <a:cxnSpLocks/>
              </p:cNvCxnSpPr>
              <p:nvPr/>
            </p:nvCxnSpPr>
            <p:spPr>
              <a:xfrm flipH="1" flipV="1">
                <a:off x="7307150" y="3097605"/>
                <a:ext cx="466719" cy="5784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B8C4B17A-5D14-4031-A100-2C40A6E2BAE1}"/>
                </a:ext>
              </a:extLst>
            </p:cNvPr>
            <p:cNvSpPr/>
            <p:nvPr/>
          </p:nvSpPr>
          <p:spPr>
            <a:xfrm>
              <a:off x="3728864" y="2060848"/>
              <a:ext cx="2988272" cy="745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52" name="Straight Arrow Connector 51">
            <a:extLst>
              <a:ext uri="{FF2B5EF4-FFF2-40B4-BE49-F238E27FC236}">
                <a16:creationId xmlns:a16="http://schemas.microsoft.com/office/drawing/2014/main" id="{7E91C827-4D7C-486A-9BB0-CD294119B2C4}"/>
              </a:ext>
            </a:extLst>
          </p:cNvPr>
          <p:cNvCxnSpPr>
            <a:cxnSpLocks/>
            <a:endCxn id="50" idx="1"/>
          </p:cNvCxnSpPr>
          <p:nvPr/>
        </p:nvCxnSpPr>
        <p:spPr>
          <a:xfrm>
            <a:off x="3275132" y="1847664"/>
            <a:ext cx="1596733" cy="585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02F1A77A-4D1F-46DE-9352-31991A81A6A1}"/>
              </a:ext>
            </a:extLst>
          </p:cNvPr>
          <p:cNvSpPr/>
          <p:nvPr/>
        </p:nvSpPr>
        <p:spPr>
          <a:xfrm>
            <a:off x="1919536" y="4941168"/>
            <a:ext cx="3096344" cy="12995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2581AE1F-FCD7-4C15-A102-8D3543ABBD6F}"/>
              </a:ext>
            </a:extLst>
          </p:cNvPr>
          <p:cNvGrpSpPr/>
          <p:nvPr/>
        </p:nvGrpSpPr>
        <p:grpSpPr>
          <a:xfrm>
            <a:off x="1491142" y="4725144"/>
            <a:ext cx="8190490" cy="1754326"/>
            <a:chOff x="348142" y="4699010"/>
            <a:chExt cx="8190490" cy="1754326"/>
          </a:xfrm>
        </p:grpSpPr>
        <p:pic>
          <p:nvPicPr>
            <p:cNvPr id="35" name="Picture 34">
              <a:extLst>
                <a:ext uri="{FF2B5EF4-FFF2-40B4-BE49-F238E27FC236}">
                  <a16:creationId xmlns:a16="http://schemas.microsoft.com/office/drawing/2014/main" id="{88DA871D-8BCC-4E9C-9549-9D2D7BC66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42" y="4872568"/>
              <a:ext cx="4090566" cy="1368152"/>
            </a:xfrm>
            <a:prstGeom prst="rect">
              <a:avLst/>
            </a:prstGeom>
          </p:spPr>
        </p:pic>
        <p:sp>
          <p:nvSpPr>
            <p:cNvPr id="36" name="TextBox 35">
              <a:extLst>
                <a:ext uri="{FF2B5EF4-FFF2-40B4-BE49-F238E27FC236}">
                  <a16:creationId xmlns:a16="http://schemas.microsoft.com/office/drawing/2014/main" id="{EDC6CE82-6A9C-41B8-BEBD-65E72B8D9B67}"/>
                </a:ext>
              </a:extLst>
            </p:cNvPr>
            <p:cNvSpPr txBox="1"/>
            <p:nvPr/>
          </p:nvSpPr>
          <p:spPr>
            <a:xfrm>
              <a:off x="4613960" y="4699010"/>
              <a:ext cx="3924672" cy="1754326"/>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u="sng" dirty="0"/>
                <a:t>Motor &amp; Sensor Port Panel</a:t>
              </a:r>
            </a:p>
            <a:p>
              <a:pPr marL="180000" indent="-108000">
                <a:buFont typeface="Arial" panose="020B0604020202020204" pitchFamily="34" charset="0"/>
                <a:buChar char="•"/>
              </a:pPr>
              <a:r>
                <a:rPr lang="en-AU" sz="1600" b="1" dirty="0"/>
                <a:t>A-B</a:t>
              </a:r>
              <a:r>
                <a:rPr lang="en-AU" sz="1600" dirty="0"/>
                <a:t>: Connected Motors</a:t>
              </a:r>
            </a:p>
            <a:p>
              <a:pPr marL="180000" indent="-108000">
                <a:buFont typeface="Arial" panose="020B0604020202020204" pitchFamily="34" charset="0"/>
                <a:buChar char="•"/>
              </a:pPr>
              <a:r>
                <a:rPr lang="en-AU" sz="1600" b="1" dirty="0"/>
                <a:t>1-4</a:t>
              </a:r>
              <a:r>
                <a:rPr lang="en-AU" sz="1600" dirty="0"/>
                <a:t>: Connected Sensors</a:t>
              </a:r>
            </a:p>
            <a:p>
              <a:pPr marL="72000"/>
              <a:endParaRPr lang="en-AU" sz="1600" dirty="0"/>
            </a:p>
            <a:p>
              <a:pPr marL="72000"/>
              <a:r>
                <a:rPr lang="en-AU" sz="1400" u="sng" dirty="0"/>
                <a:t>Example</a:t>
              </a:r>
              <a:r>
                <a:rPr lang="en-AU" sz="1400" dirty="0"/>
                <a:t>:</a:t>
              </a:r>
            </a:p>
            <a:p>
              <a:pPr marL="72000"/>
              <a:r>
                <a:rPr lang="en-AU" sz="1400" dirty="0"/>
                <a:t>A = Medium motor	1 = Touch sensor</a:t>
              </a:r>
            </a:p>
            <a:p>
              <a:pPr marL="72000"/>
              <a:r>
                <a:rPr lang="en-AU" sz="1400" dirty="0"/>
                <a:t>B&amp;C = Large motor	3 = Colour sensor</a:t>
              </a:r>
            </a:p>
          </p:txBody>
        </p:sp>
        <p:cxnSp>
          <p:nvCxnSpPr>
            <p:cNvPr id="58" name="Straight Arrow Connector 57">
              <a:extLst>
                <a:ext uri="{FF2B5EF4-FFF2-40B4-BE49-F238E27FC236}">
                  <a16:creationId xmlns:a16="http://schemas.microsoft.com/office/drawing/2014/main" id="{D5897E27-B491-4D58-B5AB-2A1E559B80C7}"/>
                </a:ext>
              </a:extLst>
            </p:cNvPr>
            <p:cNvCxnSpPr>
              <a:cxnSpLocks/>
              <a:endCxn id="54" idx="3"/>
            </p:cNvCxnSpPr>
            <p:nvPr/>
          </p:nvCxnSpPr>
          <p:spPr>
            <a:xfrm flipH="1">
              <a:off x="3872880" y="4941168"/>
              <a:ext cx="792088" cy="6497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7750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FF30D4-F3EE-4361-BBA0-9D302347C57D}"/>
              </a:ext>
            </a:extLst>
          </p:cNvPr>
          <p:cNvSpPr txBox="1"/>
          <p:nvPr/>
        </p:nvSpPr>
        <p:spPr>
          <a:xfrm>
            <a:off x="2070100" y="260649"/>
            <a:ext cx="7194252" cy="984885"/>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Settings Tab</a:t>
            </a:r>
            <a:endParaRPr lang="en-AU" sz="3200" dirty="0"/>
          </a:p>
          <a:p>
            <a:r>
              <a:rPr lang="en-AU" dirty="0"/>
              <a:t>Used to control &amp; monitor connections and code on the EV3 brick.</a:t>
            </a:r>
            <a:endParaRPr lang="en-AU" sz="2400" dirty="0"/>
          </a:p>
        </p:txBody>
      </p:sp>
      <p:pic>
        <p:nvPicPr>
          <p:cNvPr id="6" name="Picture 5">
            <a:extLst>
              <a:ext uri="{FF2B5EF4-FFF2-40B4-BE49-F238E27FC236}">
                <a16:creationId xmlns:a16="http://schemas.microsoft.com/office/drawing/2014/main" id="{6026E5C5-D48A-4AFF-A2C0-467F1F9C4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162" y="3789040"/>
            <a:ext cx="4127350" cy="2517866"/>
          </a:xfrm>
          <a:prstGeom prst="rect">
            <a:avLst/>
          </a:prstGeom>
        </p:spPr>
      </p:pic>
      <p:sp>
        <p:nvSpPr>
          <p:cNvPr id="7" name="TextBox 6">
            <a:extLst>
              <a:ext uri="{FF2B5EF4-FFF2-40B4-BE49-F238E27FC236}">
                <a16:creationId xmlns:a16="http://schemas.microsoft.com/office/drawing/2014/main" id="{748EA239-BACF-4F24-B067-4794EEED09D9}"/>
              </a:ext>
            </a:extLst>
          </p:cNvPr>
          <p:cNvSpPr txBox="1"/>
          <p:nvPr/>
        </p:nvSpPr>
        <p:spPr>
          <a:xfrm>
            <a:off x="1487488" y="3122609"/>
            <a:ext cx="4680520" cy="187743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u="sng" dirty="0"/>
              <a:t>Settings &amp; Database Panel</a:t>
            </a:r>
          </a:p>
          <a:p>
            <a:pPr marL="180000" indent="-108000">
              <a:buFont typeface="Arial" panose="020B0604020202020204" pitchFamily="34" charset="0"/>
              <a:buChar char="•"/>
            </a:pPr>
            <a:r>
              <a:rPr lang="en-AU" sz="1400" dirty="0"/>
              <a:t>You can change the name of the Brick</a:t>
            </a:r>
          </a:p>
          <a:p>
            <a:pPr marL="180000" indent="-108000">
              <a:buFont typeface="Arial" panose="020B0604020202020204" pitchFamily="34" charset="0"/>
              <a:buChar char="•"/>
            </a:pPr>
            <a:r>
              <a:rPr lang="en-AU" sz="1400" dirty="0"/>
              <a:t>Check Battery level of the brick</a:t>
            </a:r>
          </a:p>
          <a:p>
            <a:pPr marL="180000" indent="-108000">
              <a:buFont typeface="Arial" panose="020B0604020202020204" pitchFamily="34" charset="0"/>
              <a:buChar char="•"/>
            </a:pPr>
            <a:endParaRPr lang="en-AU" sz="1400" dirty="0"/>
          </a:p>
          <a:p>
            <a:pPr marL="180000" indent="-108000">
              <a:buFont typeface="Arial" panose="020B0604020202020204" pitchFamily="34" charset="0"/>
              <a:buChar char="•"/>
            </a:pPr>
            <a:r>
              <a:rPr lang="en-AU" sz="1400" dirty="0"/>
              <a:t>Settings           which will be set by library staff members</a:t>
            </a:r>
          </a:p>
          <a:p>
            <a:pPr marL="180000" indent="-108000">
              <a:buFont typeface="Arial" panose="020B0604020202020204" pitchFamily="34" charset="0"/>
              <a:buChar char="•"/>
            </a:pPr>
            <a:endParaRPr lang="en-AU" sz="1400" dirty="0"/>
          </a:p>
          <a:p>
            <a:pPr marL="180000" indent="-108000">
              <a:buFont typeface="Arial" panose="020B0604020202020204" pitchFamily="34" charset="0"/>
              <a:buChar char="•"/>
            </a:pPr>
            <a:r>
              <a:rPr lang="en-AU" sz="1400" dirty="0"/>
              <a:t>Database          where you can delete and manage your code</a:t>
            </a:r>
          </a:p>
          <a:p>
            <a:pPr marL="180000" indent="-108000">
              <a:buFont typeface="Arial" panose="020B0604020202020204" pitchFamily="34" charset="0"/>
              <a:buChar char="•"/>
            </a:pPr>
            <a:endParaRPr lang="en-AU" sz="1400" dirty="0"/>
          </a:p>
        </p:txBody>
      </p:sp>
      <p:pic>
        <p:nvPicPr>
          <p:cNvPr id="8" name="Picture 7">
            <a:extLst>
              <a:ext uri="{FF2B5EF4-FFF2-40B4-BE49-F238E27FC236}">
                <a16:creationId xmlns:a16="http://schemas.microsoft.com/office/drawing/2014/main" id="{261A472F-4804-43C7-81FF-02D34A9A6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488" y="1481050"/>
            <a:ext cx="4140400" cy="1406040"/>
          </a:xfrm>
          <a:prstGeom prst="rect">
            <a:avLst/>
          </a:prstGeom>
        </p:spPr>
      </p:pic>
      <p:pic>
        <p:nvPicPr>
          <p:cNvPr id="10" name="Picture 9">
            <a:extLst>
              <a:ext uri="{FF2B5EF4-FFF2-40B4-BE49-F238E27FC236}">
                <a16:creationId xmlns:a16="http://schemas.microsoft.com/office/drawing/2014/main" id="{1E6E42F7-9C77-49FC-AE98-D2253B673E52}"/>
              </a:ext>
            </a:extLst>
          </p:cNvPr>
          <p:cNvPicPr>
            <a:picLocks noChangeAspect="1"/>
          </p:cNvPicPr>
          <p:nvPr/>
        </p:nvPicPr>
        <p:blipFill rotWithShape="1">
          <a:blip r:embed="rId3">
            <a:extLst>
              <a:ext uri="{28A0092B-C50C-407E-A947-70E740481C1C}">
                <a14:useLocalDpi xmlns:a14="http://schemas.microsoft.com/office/drawing/2010/main" val="0"/>
              </a:ext>
            </a:extLst>
          </a:blip>
          <a:srcRect l="10435" t="10243" r="37390" b="70123"/>
          <a:stretch/>
        </p:blipFill>
        <p:spPr>
          <a:xfrm>
            <a:off x="4510392" y="3446513"/>
            <a:ext cx="1596761" cy="204053"/>
          </a:xfrm>
          <a:prstGeom prst="rect">
            <a:avLst/>
          </a:prstGeom>
        </p:spPr>
      </p:pic>
      <p:pic>
        <p:nvPicPr>
          <p:cNvPr id="11" name="Picture 10">
            <a:extLst>
              <a:ext uri="{FF2B5EF4-FFF2-40B4-BE49-F238E27FC236}">
                <a16:creationId xmlns:a16="http://schemas.microsoft.com/office/drawing/2014/main" id="{4C91A24E-C846-4A39-A1C7-097CBACB6057}"/>
              </a:ext>
            </a:extLst>
          </p:cNvPr>
          <p:cNvPicPr>
            <a:picLocks noChangeAspect="1"/>
          </p:cNvPicPr>
          <p:nvPr/>
        </p:nvPicPr>
        <p:blipFill rotWithShape="1">
          <a:blip r:embed="rId3">
            <a:extLst>
              <a:ext uri="{28A0092B-C50C-407E-A947-70E740481C1C}">
                <a14:useLocalDpi xmlns:a14="http://schemas.microsoft.com/office/drawing/2010/main" val="0"/>
              </a:ext>
            </a:extLst>
          </a:blip>
          <a:srcRect l="62492" t="12566" r="14899" b="73777"/>
          <a:stretch/>
        </p:blipFill>
        <p:spPr>
          <a:xfrm>
            <a:off x="4510392" y="3697175"/>
            <a:ext cx="1008115" cy="206793"/>
          </a:xfrm>
          <a:prstGeom prst="rect">
            <a:avLst/>
          </a:prstGeom>
        </p:spPr>
      </p:pic>
      <p:pic>
        <p:nvPicPr>
          <p:cNvPr id="12" name="Picture 11">
            <a:extLst>
              <a:ext uri="{FF2B5EF4-FFF2-40B4-BE49-F238E27FC236}">
                <a16:creationId xmlns:a16="http://schemas.microsoft.com/office/drawing/2014/main" id="{2955417F-B5AB-426D-98CA-CB7B0A4F6C20}"/>
              </a:ext>
            </a:extLst>
          </p:cNvPr>
          <p:cNvPicPr>
            <a:picLocks noChangeAspect="1"/>
          </p:cNvPicPr>
          <p:nvPr/>
        </p:nvPicPr>
        <p:blipFill rotWithShape="1">
          <a:blip r:embed="rId3">
            <a:extLst>
              <a:ext uri="{28A0092B-C50C-407E-A947-70E740481C1C}">
                <a14:useLocalDpi xmlns:a14="http://schemas.microsoft.com/office/drawing/2010/main" val="0"/>
              </a:ext>
            </a:extLst>
          </a:blip>
          <a:srcRect l="78842" t="73003" r="14782" b="8219"/>
          <a:stretch/>
        </p:blipFill>
        <p:spPr>
          <a:xfrm>
            <a:off x="2495600" y="4517389"/>
            <a:ext cx="288032" cy="288032"/>
          </a:xfrm>
          <a:prstGeom prst="rect">
            <a:avLst/>
          </a:prstGeom>
        </p:spPr>
      </p:pic>
      <p:pic>
        <p:nvPicPr>
          <p:cNvPr id="13" name="Picture 12">
            <a:extLst>
              <a:ext uri="{FF2B5EF4-FFF2-40B4-BE49-F238E27FC236}">
                <a16:creationId xmlns:a16="http://schemas.microsoft.com/office/drawing/2014/main" id="{374977D8-C31F-4B75-AF77-1192533907F1}"/>
              </a:ext>
            </a:extLst>
          </p:cNvPr>
          <p:cNvPicPr>
            <a:picLocks noChangeAspect="1"/>
          </p:cNvPicPr>
          <p:nvPr/>
        </p:nvPicPr>
        <p:blipFill rotWithShape="1">
          <a:blip r:embed="rId3">
            <a:extLst>
              <a:ext uri="{28A0092B-C50C-407E-A947-70E740481C1C}">
                <a14:useLocalDpi xmlns:a14="http://schemas.microsoft.com/office/drawing/2010/main" val="0"/>
              </a:ext>
            </a:extLst>
          </a:blip>
          <a:srcRect l="78842" t="52517" r="14782" b="28705"/>
          <a:stretch/>
        </p:blipFill>
        <p:spPr>
          <a:xfrm>
            <a:off x="2423592" y="4077072"/>
            <a:ext cx="288032" cy="288032"/>
          </a:xfrm>
          <a:prstGeom prst="rect">
            <a:avLst/>
          </a:prstGeom>
        </p:spPr>
      </p:pic>
      <p:cxnSp>
        <p:nvCxnSpPr>
          <p:cNvPr id="15" name="Straight Arrow Connector 14">
            <a:extLst>
              <a:ext uri="{FF2B5EF4-FFF2-40B4-BE49-F238E27FC236}">
                <a16:creationId xmlns:a16="http://schemas.microsoft.com/office/drawing/2014/main" id="{B734E2C6-890C-4E52-86C5-9E2E9CC0CBCC}"/>
              </a:ext>
            </a:extLst>
          </p:cNvPr>
          <p:cNvCxnSpPr>
            <a:cxnSpLocks/>
          </p:cNvCxnSpPr>
          <p:nvPr/>
        </p:nvCxnSpPr>
        <p:spPr>
          <a:xfrm>
            <a:off x="2855640" y="4805421"/>
            <a:ext cx="3888432" cy="4301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E260DAA-D538-45C6-85F1-291DE7973B9B}"/>
              </a:ext>
            </a:extLst>
          </p:cNvPr>
          <p:cNvSpPr txBox="1"/>
          <p:nvPr/>
        </p:nvSpPr>
        <p:spPr>
          <a:xfrm>
            <a:off x="6409160" y="1481050"/>
            <a:ext cx="4295353" cy="2154436"/>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u="sng" dirty="0"/>
              <a:t>Database &gt; Memory Browser</a:t>
            </a:r>
          </a:p>
          <a:p>
            <a:endParaRPr lang="en-AU" u="sng" dirty="0"/>
          </a:p>
          <a:p>
            <a:r>
              <a:rPr lang="en-AU" sz="1400" dirty="0"/>
              <a:t>When pressing the database symbol the below Memory Browser opens and in this instance shows an empty EV3 brick, only the factory settings are currently installed.</a:t>
            </a:r>
          </a:p>
          <a:p>
            <a:r>
              <a:rPr lang="en-AU" sz="1400" dirty="0"/>
              <a:t> </a:t>
            </a:r>
          </a:p>
          <a:p>
            <a:pPr marL="180000" indent="-108000">
              <a:buFont typeface="Arial" panose="020B0604020202020204" pitchFamily="34" charset="0"/>
              <a:buChar char="•"/>
            </a:pPr>
            <a:r>
              <a:rPr lang="en-AU" sz="1400" dirty="0"/>
              <a:t>Check the available space on your brick</a:t>
            </a:r>
          </a:p>
          <a:p>
            <a:pPr marL="180000" indent="-108000">
              <a:buFont typeface="Arial" panose="020B0604020202020204" pitchFamily="34" charset="0"/>
              <a:buChar char="•"/>
            </a:pPr>
            <a:r>
              <a:rPr lang="en-AU" sz="1400" dirty="0"/>
              <a:t>View the saved code under Projects</a:t>
            </a:r>
          </a:p>
          <a:p>
            <a:pPr marL="180000" indent="-108000">
              <a:buFont typeface="Arial" panose="020B0604020202020204" pitchFamily="34" charset="0"/>
              <a:buChar char="•"/>
            </a:pPr>
            <a:r>
              <a:rPr lang="en-AU" sz="1400" dirty="0"/>
              <a:t>Copy / Paste / Delete / Upload or Download code</a:t>
            </a:r>
          </a:p>
        </p:txBody>
      </p:sp>
      <p:cxnSp>
        <p:nvCxnSpPr>
          <p:cNvPr id="29" name="Straight Arrow Connector 28">
            <a:extLst>
              <a:ext uri="{FF2B5EF4-FFF2-40B4-BE49-F238E27FC236}">
                <a16:creationId xmlns:a16="http://schemas.microsoft.com/office/drawing/2014/main" id="{62444407-1B1E-4DB7-BC0E-5A34C70E7848}"/>
              </a:ext>
            </a:extLst>
          </p:cNvPr>
          <p:cNvCxnSpPr>
            <a:cxnSpLocks/>
            <a:stCxn id="27" idx="2"/>
          </p:cNvCxnSpPr>
          <p:nvPr/>
        </p:nvCxnSpPr>
        <p:spPr>
          <a:xfrm flipH="1">
            <a:off x="7968208" y="3635487"/>
            <a:ext cx="588628" cy="2684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456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47D903-C152-454C-B774-A9DA46D270DE}"/>
              </a:ext>
            </a:extLst>
          </p:cNvPr>
          <p:cNvSpPr>
            <a:spLocks noGrp="1"/>
          </p:cNvSpPr>
          <p:nvPr>
            <p:ph type="body" sz="half" idx="2"/>
          </p:nvPr>
        </p:nvSpPr>
        <p:spPr>
          <a:xfrm>
            <a:off x="272956" y="1651379"/>
            <a:ext cx="5240740" cy="4844955"/>
          </a:xfrm>
        </p:spPr>
        <p:txBody>
          <a:bodyPr>
            <a:normAutofit fontScale="92500" lnSpcReduction="20000"/>
          </a:bodyPr>
          <a:lstStyle/>
          <a:p>
            <a:r>
              <a:rPr lang="en-AU" sz="2400" dirty="0"/>
              <a:t>Set-up &amp; Pack-up</a:t>
            </a:r>
          </a:p>
          <a:p>
            <a:pPr marL="381600" lvl="1" indent="-285750">
              <a:buFont typeface="Arial" panose="020B0604020202020204" pitchFamily="34" charset="0"/>
              <a:buChar char="•"/>
            </a:pPr>
            <a:r>
              <a:rPr lang="en-AU" sz="1800" dirty="0"/>
              <a:t>Create a tub where each challenge piece has it's place.</a:t>
            </a:r>
          </a:p>
          <a:p>
            <a:pPr marL="381600" lvl="1" indent="-285750">
              <a:buFont typeface="Arial" panose="020B0604020202020204" pitchFamily="34" charset="0"/>
              <a:buChar char="•"/>
            </a:pPr>
            <a:r>
              <a:rPr lang="en-AU" sz="1800" dirty="0"/>
              <a:t>Make sure each team member has a role to play in the set-up of the table.</a:t>
            </a:r>
          </a:p>
          <a:p>
            <a:pPr marL="381600" lvl="1" indent="-285750">
              <a:buFont typeface="Arial" panose="020B0604020202020204" pitchFamily="34" charset="0"/>
              <a:buChar char="•"/>
            </a:pPr>
            <a:r>
              <a:rPr lang="en-AU" sz="1800" dirty="0"/>
              <a:t>Ensure that the table set up is clear to all team members and a printed copy of the correct table set up is available at all times.</a:t>
            </a:r>
          </a:p>
          <a:p>
            <a:r>
              <a:rPr lang="en-AU" sz="2400" dirty="0"/>
              <a:t>Lining up the robot</a:t>
            </a:r>
          </a:p>
          <a:p>
            <a:pPr marL="381600" lvl="1" indent="-285750">
              <a:buFont typeface="Arial" panose="020B0604020202020204" pitchFamily="34" charset="0"/>
              <a:buChar char="•"/>
            </a:pPr>
            <a:r>
              <a:rPr lang="en-AU" sz="1800" dirty="0"/>
              <a:t>The lining up of the robot is one of the most crucial tasks when tackling a Lego robotics challenge, choose therefore one or two points on the mat as the designated start point.</a:t>
            </a:r>
          </a:p>
          <a:p>
            <a:pPr marL="381600" lvl="1" indent="-285750">
              <a:buFont typeface="Arial" panose="020B0604020202020204" pitchFamily="34" charset="0"/>
              <a:buChar char="•"/>
            </a:pPr>
            <a:r>
              <a:rPr lang="en-AU" sz="1800" dirty="0"/>
              <a:t>Ensure that all team members know the designated start points and use them for their code</a:t>
            </a:r>
          </a:p>
          <a:p>
            <a:pPr marL="381600" lvl="1" indent="-285750">
              <a:buFont typeface="Arial" panose="020B0604020202020204" pitchFamily="34" charset="0"/>
              <a:buChar char="•"/>
            </a:pPr>
            <a:r>
              <a:rPr lang="en-AU" sz="1800" dirty="0"/>
              <a:t>The challenge mat cannot be altered to show starting points but you can use Lego in the base to make it easier for the team.</a:t>
            </a:r>
          </a:p>
          <a:p>
            <a:pPr marL="381600" lvl="1" indent="-285750">
              <a:buFont typeface="Arial" panose="020B0604020202020204" pitchFamily="34" charset="0"/>
              <a:buChar char="•"/>
            </a:pPr>
            <a:r>
              <a:rPr lang="en-AU" sz="1800" dirty="0"/>
              <a:t>Challenge mats will be cut at the beginning of the 10 week program so do not use the back of the table as an indicator, depending on the table you use during the Tech Fest those line ups will not work.</a:t>
            </a:r>
          </a:p>
          <a:p>
            <a:endParaRPr lang="en-AU" dirty="0"/>
          </a:p>
        </p:txBody>
      </p:sp>
      <p:pic>
        <p:nvPicPr>
          <p:cNvPr id="5" name="Content Placeholder 4">
            <a:extLst>
              <a:ext uri="{FF2B5EF4-FFF2-40B4-BE49-F238E27FC236}">
                <a16:creationId xmlns:a16="http://schemas.microsoft.com/office/drawing/2014/main" id="{84B87E0F-4757-49D4-A378-7DA97132C017}"/>
              </a:ext>
            </a:extLst>
          </p:cNvPr>
          <p:cNvPicPr>
            <a:picLocks noGrp="1" noChangeAspect="1"/>
          </p:cNvPicPr>
          <p:nvPr>
            <p:ph idx="1"/>
          </p:nvPr>
        </p:nvPicPr>
        <p:blipFill>
          <a:blip r:embed="rId2"/>
          <a:stretch>
            <a:fillRect/>
          </a:stretch>
        </p:blipFill>
        <p:spPr>
          <a:xfrm>
            <a:off x="5742748" y="1809835"/>
            <a:ext cx="6172200" cy="3228804"/>
          </a:xfrm>
          <a:prstGeom prst="rect">
            <a:avLst/>
          </a:prstGeom>
        </p:spPr>
      </p:pic>
      <p:sp>
        <p:nvSpPr>
          <p:cNvPr id="6" name="TextBox 5">
            <a:extLst>
              <a:ext uri="{FF2B5EF4-FFF2-40B4-BE49-F238E27FC236}">
                <a16:creationId xmlns:a16="http://schemas.microsoft.com/office/drawing/2014/main" id="{11C8A643-6C4E-4417-A741-9768F0596C13}"/>
              </a:ext>
            </a:extLst>
          </p:cNvPr>
          <p:cNvSpPr txBox="1"/>
          <p:nvPr/>
        </p:nvSpPr>
        <p:spPr>
          <a:xfrm>
            <a:off x="272956" y="522637"/>
            <a:ext cx="5240740" cy="707886"/>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Table Set Up</a:t>
            </a:r>
            <a:endParaRPr lang="en-AU" sz="3200" dirty="0"/>
          </a:p>
        </p:txBody>
      </p:sp>
      <p:cxnSp>
        <p:nvCxnSpPr>
          <p:cNvPr id="8" name="Straight Arrow Connector 7">
            <a:extLst>
              <a:ext uri="{FF2B5EF4-FFF2-40B4-BE49-F238E27FC236}">
                <a16:creationId xmlns:a16="http://schemas.microsoft.com/office/drawing/2014/main" id="{ECACAD55-4C5E-4133-ACAB-E93BAA5D20CE}"/>
              </a:ext>
            </a:extLst>
          </p:cNvPr>
          <p:cNvCxnSpPr/>
          <p:nvPr/>
        </p:nvCxnSpPr>
        <p:spPr>
          <a:xfrm>
            <a:off x="5742748" y="1651379"/>
            <a:ext cx="60625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743E27-C401-4997-AB0A-AE540F3F81E9}"/>
              </a:ext>
            </a:extLst>
          </p:cNvPr>
          <p:cNvSpPr/>
          <p:nvPr/>
        </p:nvSpPr>
        <p:spPr>
          <a:xfrm>
            <a:off x="5742747" y="1378425"/>
            <a:ext cx="6062565" cy="27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Cut off along this line to fit the table: black line along the mat</a:t>
            </a:r>
          </a:p>
        </p:txBody>
      </p:sp>
      <p:cxnSp>
        <p:nvCxnSpPr>
          <p:cNvPr id="11" name="Straight Arrow Connector 10">
            <a:extLst>
              <a:ext uri="{FF2B5EF4-FFF2-40B4-BE49-F238E27FC236}">
                <a16:creationId xmlns:a16="http://schemas.microsoft.com/office/drawing/2014/main" id="{8EA01215-4351-48A8-ABE1-8E97410F01AF}"/>
              </a:ext>
            </a:extLst>
          </p:cNvPr>
          <p:cNvCxnSpPr>
            <a:cxnSpLocks/>
            <a:endCxn id="12" idx="3"/>
          </p:cNvCxnSpPr>
          <p:nvPr/>
        </p:nvCxnSpPr>
        <p:spPr>
          <a:xfrm>
            <a:off x="12023678" y="1809835"/>
            <a:ext cx="1" cy="36868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8C30E43-F568-4345-935E-8D34E06A2FE7}"/>
              </a:ext>
            </a:extLst>
          </p:cNvPr>
          <p:cNvSpPr/>
          <p:nvPr/>
        </p:nvSpPr>
        <p:spPr>
          <a:xfrm>
            <a:off x="7738295" y="5206621"/>
            <a:ext cx="4285384" cy="580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Cut off along this side to fit the table: 1.5cm</a:t>
            </a:r>
          </a:p>
        </p:txBody>
      </p:sp>
    </p:spTree>
    <p:extLst>
      <p:ext uri="{BB962C8B-B14F-4D97-AF65-F5344CB8AC3E}">
        <p14:creationId xmlns:p14="http://schemas.microsoft.com/office/powerpoint/2010/main" val="2013019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81D614-4752-4F6F-BDA2-2FDE4D839105}"/>
              </a:ext>
            </a:extLst>
          </p:cNvPr>
          <p:cNvSpPr>
            <a:spLocks noGrp="1"/>
          </p:cNvSpPr>
          <p:nvPr>
            <p:ph type="body" sz="half" idx="2"/>
          </p:nvPr>
        </p:nvSpPr>
        <p:spPr>
          <a:xfrm>
            <a:off x="531752" y="1514901"/>
            <a:ext cx="4422385" cy="2947918"/>
          </a:xfrm>
        </p:spPr>
        <p:txBody>
          <a:bodyPr>
            <a:normAutofit/>
          </a:bodyPr>
          <a:lstStyle/>
          <a:p>
            <a:r>
              <a:rPr lang="en-AU" sz="2200" dirty="0"/>
              <a:t>Encourage participants to learn about coding and robot components before your start your challenges by:</a:t>
            </a:r>
          </a:p>
          <a:p>
            <a:pPr marL="285750" indent="-285750">
              <a:buFont typeface="Arial" panose="020B0604020202020204" pitchFamily="34" charset="0"/>
              <a:buChar char="•"/>
            </a:pPr>
            <a:r>
              <a:rPr lang="en-AU" sz="2200" dirty="0"/>
              <a:t>Code to move</a:t>
            </a:r>
          </a:p>
          <a:p>
            <a:pPr marL="285750" indent="-285750">
              <a:buFont typeface="Arial" panose="020B0604020202020204" pitchFamily="34" charset="0"/>
              <a:buChar char="•"/>
            </a:pPr>
            <a:r>
              <a:rPr lang="en-AU" sz="2200" dirty="0"/>
              <a:t>Code using a colour sensor</a:t>
            </a:r>
          </a:p>
          <a:p>
            <a:pPr marL="285750" indent="-285750">
              <a:buFont typeface="Arial" panose="020B0604020202020204" pitchFamily="34" charset="0"/>
              <a:buChar char="•"/>
            </a:pPr>
            <a:r>
              <a:rPr lang="en-AU" sz="2200" dirty="0"/>
              <a:t>Code to move in a circle and oval along a training mat</a:t>
            </a:r>
          </a:p>
          <a:p>
            <a:pPr marL="285750" indent="-285750">
              <a:buFont typeface="Arial" panose="020B0604020202020204" pitchFamily="34" charset="0"/>
              <a:buChar char="•"/>
            </a:pPr>
            <a:endParaRPr lang="en-AU" sz="1800" dirty="0"/>
          </a:p>
        </p:txBody>
      </p:sp>
      <p:sp>
        <p:nvSpPr>
          <p:cNvPr id="6" name="TextBox 5">
            <a:extLst>
              <a:ext uri="{FF2B5EF4-FFF2-40B4-BE49-F238E27FC236}">
                <a16:creationId xmlns:a16="http://schemas.microsoft.com/office/drawing/2014/main" id="{BCD9F934-004B-4C79-BA02-267C68A49416}"/>
              </a:ext>
            </a:extLst>
          </p:cNvPr>
          <p:cNvSpPr txBox="1"/>
          <p:nvPr/>
        </p:nvSpPr>
        <p:spPr>
          <a:xfrm>
            <a:off x="531752" y="372292"/>
            <a:ext cx="4668045" cy="707886"/>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a:solidFill>
                  <a:srgbClr val="0070C0"/>
                </a:solidFill>
              </a:rPr>
              <a:t>Homework Options</a:t>
            </a:r>
            <a:endParaRPr lang="en-AU" sz="3200" dirty="0"/>
          </a:p>
        </p:txBody>
      </p:sp>
      <p:pic>
        <p:nvPicPr>
          <p:cNvPr id="8" name="Picture 7">
            <a:extLst>
              <a:ext uri="{FF2B5EF4-FFF2-40B4-BE49-F238E27FC236}">
                <a16:creationId xmlns:a16="http://schemas.microsoft.com/office/drawing/2014/main" id="{CBADAB0C-066D-40B8-8E57-7329FA671388}"/>
              </a:ext>
            </a:extLst>
          </p:cNvPr>
          <p:cNvPicPr>
            <a:picLocks noChangeAspect="1"/>
          </p:cNvPicPr>
          <p:nvPr/>
        </p:nvPicPr>
        <p:blipFill>
          <a:blip r:embed="rId3"/>
          <a:stretch>
            <a:fillRect/>
          </a:stretch>
        </p:blipFill>
        <p:spPr>
          <a:xfrm>
            <a:off x="5356320" y="1628846"/>
            <a:ext cx="6419850" cy="3190875"/>
          </a:xfrm>
          <a:prstGeom prst="rect">
            <a:avLst/>
          </a:prstGeom>
        </p:spPr>
      </p:pic>
    </p:spTree>
    <p:extLst>
      <p:ext uri="{BB962C8B-B14F-4D97-AF65-F5344CB8AC3E}">
        <p14:creationId xmlns:p14="http://schemas.microsoft.com/office/powerpoint/2010/main" val="158843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009B12-E6B5-4735-B25F-38D0F1703E6B}"/>
              </a:ext>
            </a:extLst>
          </p:cNvPr>
          <p:cNvPicPr>
            <a:picLocks noGrp="1" noChangeAspect="1"/>
          </p:cNvPicPr>
          <p:nvPr>
            <p:ph idx="1"/>
          </p:nvPr>
        </p:nvPicPr>
        <p:blipFill>
          <a:blip r:embed="rId3"/>
          <a:stretch>
            <a:fillRect/>
          </a:stretch>
        </p:blipFill>
        <p:spPr>
          <a:xfrm>
            <a:off x="5245947" y="987425"/>
            <a:ext cx="6046681" cy="4873625"/>
          </a:xfrm>
          <a:prstGeom prst="rect">
            <a:avLst/>
          </a:prstGeom>
        </p:spPr>
      </p:pic>
      <p:sp>
        <p:nvSpPr>
          <p:cNvPr id="4" name="Text Placeholder 3">
            <a:extLst>
              <a:ext uri="{FF2B5EF4-FFF2-40B4-BE49-F238E27FC236}">
                <a16:creationId xmlns:a16="http://schemas.microsoft.com/office/drawing/2014/main" id="{1881D614-4752-4F6F-BDA2-2FDE4D839105}"/>
              </a:ext>
            </a:extLst>
          </p:cNvPr>
          <p:cNvSpPr>
            <a:spLocks noGrp="1"/>
          </p:cNvSpPr>
          <p:nvPr>
            <p:ph type="body" sz="half" idx="2"/>
          </p:nvPr>
        </p:nvSpPr>
        <p:spPr>
          <a:xfrm>
            <a:off x="531752" y="1514900"/>
            <a:ext cx="4240273" cy="4346149"/>
          </a:xfrm>
        </p:spPr>
        <p:txBody>
          <a:bodyPr>
            <a:noAutofit/>
          </a:bodyPr>
          <a:lstStyle/>
          <a:p>
            <a:r>
              <a:rPr lang="en-AU" sz="2200" dirty="0"/>
              <a:t>Discovery: We explore new skills and ideas.</a:t>
            </a:r>
          </a:p>
          <a:p>
            <a:r>
              <a:rPr lang="en-AU" sz="2200" dirty="0"/>
              <a:t>Innovation: We use creativity and persistence to solve problems.</a:t>
            </a:r>
          </a:p>
          <a:p>
            <a:r>
              <a:rPr lang="en-AU" sz="2200" dirty="0"/>
              <a:t>Impact: We apply what we learn to improve our world.</a:t>
            </a:r>
          </a:p>
          <a:p>
            <a:r>
              <a:rPr lang="en-AU" sz="2200" dirty="0"/>
              <a:t>Inclusion: We respect each other and embrace our differences.</a:t>
            </a:r>
          </a:p>
          <a:p>
            <a:r>
              <a:rPr lang="en-AU" sz="2200" dirty="0"/>
              <a:t>Teamwork: We are stronger when we work together.</a:t>
            </a:r>
          </a:p>
        </p:txBody>
      </p:sp>
      <p:sp>
        <p:nvSpPr>
          <p:cNvPr id="6" name="TextBox 5">
            <a:extLst>
              <a:ext uri="{FF2B5EF4-FFF2-40B4-BE49-F238E27FC236}">
                <a16:creationId xmlns:a16="http://schemas.microsoft.com/office/drawing/2014/main" id="{BCD9F934-004B-4C79-BA02-267C68A49416}"/>
              </a:ext>
            </a:extLst>
          </p:cNvPr>
          <p:cNvSpPr txBox="1"/>
          <p:nvPr/>
        </p:nvSpPr>
        <p:spPr>
          <a:xfrm>
            <a:off x="531753" y="372292"/>
            <a:ext cx="4476976" cy="707886"/>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Core Values</a:t>
            </a:r>
            <a:endParaRPr lang="en-AU" sz="3200" dirty="0"/>
          </a:p>
        </p:txBody>
      </p:sp>
    </p:spTree>
    <p:extLst>
      <p:ext uri="{BB962C8B-B14F-4D97-AF65-F5344CB8AC3E}">
        <p14:creationId xmlns:p14="http://schemas.microsoft.com/office/powerpoint/2010/main" val="1381647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06BBDDF-A1BC-4FD2-ABCF-1FD365B853DC}"/>
              </a:ext>
            </a:extLst>
          </p:cNvPr>
          <p:cNvGrpSpPr/>
          <p:nvPr/>
        </p:nvGrpSpPr>
        <p:grpSpPr>
          <a:xfrm>
            <a:off x="241299" y="230060"/>
            <a:ext cx="5854701" cy="3604538"/>
            <a:chOff x="2222499" y="294362"/>
            <a:chExt cx="5384801" cy="3220363"/>
          </a:xfrm>
        </p:grpSpPr>
        <p:grpSp>
          <p:nvGrpSpPr>
            <p:cNvPr id="46" name="Group 45">
              <a:extLst>
                <a:ext uri="{FF2B5EF4-FFF2-40B4-BE49-F238E27FC236}">
                  <a16:creationId xmlns:a16="http://schemas.microsoft.com/office/drawing/2014/main" id="{6A90FE0E-417A-49CC-80C1-F9C2F103E490}"/>
                </a:ext>
              </a:extLst>
            </p:cNvPr>
            <p:cNvGrpSpPr/>
            <p:nvPr/>
          </p:nvGrpSpPr>
          <p:grpSpPr>
            <a:xfrm>
              <a:off x="2222500" y="915988"/>
              <a:ext cx="5384800" cy="2598737"/>
              <a:chOff x="355600" y="573088"/>
              <a:chExt cx="5384800" cy="2598737"/>
            </a:xfrm>
          </p:grpSpPr>
          <p:pic>
            <p:nvPicPr>
              <p:cNvPr id="47" name="Picture 3">
                <a:extLst>
                  <a:ext uri="{FF2B5EF4-FFF2-40B4-BE49-F238E27FC236}">
                    <a16:creationId xmlns:a16="http://schemas.microsoft.com/office/drawing/2014/main" id="{DDD496AB-7062-48AB-8DB3-5FCBC75F8C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387" r="28978"/>
              <a:stretch/>
            </p:blipFill>
            <p:spPr bwMode="auto">
              <a:xfrm>
                <a:off x="355600" y="573088"/>
                <a:ext cx="53848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719A1D54-DC72-46AF-A5EF-C61B72537F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306" r="28978"/>
              <a:stretch/>
            </p:blipFill>
            <p:spPr bwMode="auto">
              <a:xfrm>
                <a:off x="355600" y="1400175"/>
                <a:ext cx="5384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
                <a:extLst>
                  <a:ext uri="{FF2B5EF4-FFF2-40B4-BE49-F238E27FC236}">
                    <a16:creationId xmlns:a16="http://schemas.microsoft.com/office/drawing/2014/main" id="{36D2FA36-1F78-4A02-BCAF-F9CE10B389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5172" r="28978"/>
              <a:stretch/>
            </p:blipFill>
            <p:spPr bwMode="auto">
              <a:xfrm>
                <a:off x="355601" y="2305050"/>
                <a:ext cx="5384799" cy="866775"/>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extBox 53">
              <a:extLst>
                <a:ext uri="{FF2B5EF4-FFF2-40B4-BE49-F238E27FC236}">
                  <a16:creationId xmlns:a16="http://schemas.microsoft.com/office/drawing/2014/main" id="{F4848A67-A3E3-4BDE-88A4-8B3F04A0478C}"/>
                </a:ext>
              </a:extLst>
            </p:cNvPr>
            <p:cNvSpPr txBox="1"/>
            <p:nvPr/>
          </p:nvSpPr>
          <p:spPr>
            <a:xfrm>
              <a:off x="2222499" y="294362"/>
              <a:ext cx="5384799" cy="494952"/>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defTabSz="914400" eaLnBrk="0" fontAlgn="base" hangingPunct="0">
                <a:spcBef>
                  <a:spcPct val="0"/>
                </a:spcBef>
                <a:spcAft>
                  <a:spcPct val="0"/>
                </a:spcAft>
              </a:pPr>
              <a:r>
                <a:rPr lang="en-AU" alt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Lego Mindstorms Student Edition </a:t>
              </a:r>
            </a:p>
            <a:p>
              <a:pPr lvl="0" defTabSz="914400" eaLnBrk="0" fontAlgn="base" hangingPunct="0">
                <a:spcBef>
                  <a:spcPct val="0"/>
                </a:spcBef>
                <a:spcAft>
                  <a:spcPct val="0"/>
                </a:spcAft>
              </a:pPr>
              <a:r>
                <a:rPr lang="en-AU" sz="1200" dirty="0">
                  <a:solidFill>
                    <a:schemeClr val="tx1"/>
                  </a:solidFill>
                  <a:hlinkClick r:id="rId5">
                    <a:extLst>
                      <a:ext uri="{A12FA001-AC4F-418D-AE19-62706E023703}">
                        <ahyp:hlinkClr xmlns:ahyp="http://schemas.microsoft.com/office/drawing/2018/hyperlinkcolor" val="tx"/>
                      </a:ext>
                    </a:extLst>
                  </a:hlinkClick>
                </a:rPr>
                <a:t>https://www.lego.com/en-us/mindstorms/downloads/download-software</a:t>
              </a:r>
              <a:endParaRPr lang="en-AU" altLang="en-US" dirty="0">
                <a:solidFill>
                  <a:schemeClr val="tx1"/>
                </a:solidFill>
              </a:endParaRPr>
            </a:p>
          </p:txBody>
        </p:sp>
      </p:grpSp>
      <p:grpSp>
        <p:nvGrpSpPr>
          <p:cNvPr id="27" name="Group 26">
            <a:extLst>
              <a:ext uri="{FF2B5EF4-FFF2-40B4-BE49-F238E27FC236}">
                <a16:creationId xmlns:a16="http://schemas.microsoft.com/office/drawing/2014/main" id="{0FACBCB1-2138-481E-A6A5-FC7064C88AEB}"/>
              </a:ext>
            </a:extLst>
          </p:cNvPr>
          <p:cNvGrpSpPr/>
          <p:nvPr/>
        </p:nvGrpSpPr>
        <p:grpSpPr>
          <a:xfrm>
            <a:off x="6375401" y="242761"/>
            <a:ext cx="5575298" cy="3591837"/>
            <a:chOff x="2222499" y="3668802"/>
            <a:chExt cx="5384799" cy="3123474"/>
          </a:xfrm>
        </p:grpSpPr>
        <p:grpSp>
          <p:nvGrpSpPr>
            <p:cNvPr id="50" name="Group 49">
              <a:extLst>
                <a:ext uri="{FF2B5EF4-FFF2-40B4-BE49-F238E27FC236}">
                  <a16:creationId xmlns:a16="http://schemas.microsoft.com/office/drawing/2014/main" id="{55E0F169-6C25-4529-A941-2B3F6C45DB78}"/>
                </a:ext>
              </a:extLst>
            </p:cNvPr>
            <p:cNvGrpSpPr/>
            <p:nvPr/>
          </p:nvGrpSpPr>
          <p:grpSpPr>
            <a:xfrm>
              <a:off x="2222499" y="4276088"/>
              <a:ext cx="5384799" cy="2516188"/>
              <a:chOff x="355600" y="4481512"/>
              <a:chExt cx="5384799" cy="2516188"/>
            </a:xfrm>
          </p:grpSpPr>
          <p:pic>
            <p:nvPicPr>
              <p:cNvPr id="51" name="Picture 4">
                <a:extLst>
                  <a:ext uri="{FF2B5EF4-FFF2-40B4-BE49-F238E27FC236}">
                    <a16:creationId xmlns:a16="http://schemas.microsoft.com/office/drawing/2014/main" id="{DC946FBF-5284-4228-98B8-763D6D978C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5999" r="28889"/>
              <a:stretch/>
            </p:blipFill>
            <p:spPr bwMode="auto">
              <a:xfrm>
                <a:off x="355600" y="4481512"/>
                <a:ext cx="5384799" cy="84772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a:extLst>
                  <a:ext uri="{FF2B5EF4-FFF2-40B4-BE49-F238E27FC236}">
                    <a16:creationId xmlns:a16="http://schemas.microsoft.com/office/drawing/2014/main" id="{71DDA9FC-46BA-4F5D-9286-C72C4051EDF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6415" r="28889"/>
              <a:stretch/>
            </p:blipFill>
            <p:spPr bwMode="auto">
              <a:xfrm>
                <a:off x="355601" y="5314950"/>
                <a:ext cx="5384798" cy="82867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a:extLst>
                  <a:ext uri="{FF2B5EF4-FFF2-40B4-BE49-F238E27FC236}">
                    <a16:creationId xmlns:a16="http://schemas.microsoft.com/office/drawing/2014/main" id="{5BCAD8CD-F499-418C-A47D-097C5DF0BBE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5793" r="28889"/>
              <a:stretch/>
            </p:blipFill>
            <p:spPr bwMode="auto">
              <a:xfrm>
                <a:off x="355600" y="6130925"/>
                <a:ext cx="5384798" cy="866775"/>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TextBox 54">
              <a:extLst>
                <a:ext uri="{FF2B5EF4-FFF2-40B4-BE49-F238E27FC236}">
                  <a16:creationId xmlns:a16="http://schemas.microsoft.com/office/drawing/2014/main" id="{8D91FEA7-87FF-4A1F-9B6F-E794269EC74C}"/>
                </a:ext>
              </a:extLst>
            </p:cNvPr>
            <p:cNvSpPr txBox="1"/>
            <p:nvPr/>
          </p:nvSpPr>
          <p:spPr>
            <a:xfrm>
              <a:off x="2222499" y="3668802"/>
              <a:ext cx="5384798" cy="481759"/>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defTabSz="914400" eaLnBrk="0" fontAlgn="base" hangingPunct="0">
                <a:spcBef>
                  <a:spcPct val="0"/>
                </a:spcBef>
                <a:spcAft>
                  <a:spcPct val="0"/>
                </a:spcAft>
              </a:pPr>
              <a:r>
                <a:rPr lang="en-AU" alt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Lego Mindstorms Teacher Edition </a:t>
              </a:r>
            </a:p>
            <a:p>
              <a:pPr lvl="0" defTabSz="914400" eaLnBrk="0" fontAlgn="base" hangingPunct="0">
                <a:spcBef>
                  <a:spcPct val="0"/>
                </a:spcBef>
                <a:spcAft>
                  <a:spcPts val="1000"/>
                </a:spcAft>
              </a:pPr>
              <a:r>
                <a:rPr lang="en-AU" sz="1200" dirty="0">
                  <a:solidFill>
                    <a:schemeClr val="tx1"/>
                  </a:solidFill>
                  <a:hlinkClick r:id="rId9">
                    <a:extLst>
                      <a:ext uri="{A12FA001-AC4F-418D-AE19-62706E023703}">
                        <ahyp:hlinkClr xmlns:ahyp="http://schemas.microsoft.com/office/drawing/2018/hyperlinkcolor" val="tx"/>
                      </a:ext>
                    </a:extLst>
                  </a:hlinkClick>
                </a:rPr>
                <a:t>https://education.lego.com/en-au/downloads/mindstorms-ev3/software</a:t>
              </a:r>
              <a:endParaRPr lang="en-AU" sz="1200" dirty="0">
                <a:solidFill>
                  <a:schemeClr val="tx1"/>
                </a:solidFill>
              </a:endParaRPr>
            </a:p>
          </p:txBody>
        </p:sp>
      </p:grpSp>
      <p:grpSp>
        <p:nvGrpSpPr>
          <p:cNvPr id="62" name="Group 61">
            <a:extLst>
              <a:ext uri="{FF2B5EF4-FFF2-40B4-BE49-F238E27FC236}">
                <a16:creationId xmlns:a16="http://schemas.microsoft.com/office/drawing/2014/main" id="{EE547A68-0C12-4942-AE72-9E8743F920A1}"/>
              </a:ext>
            </a:extLst>
          </p:cNvPr>
          <p:cNvGrpSpPr/>
          <p:nvPr/>
        </p:nvGrpSpPr>
        <p:grpSpPr>
          <a:xfrm>
            <a:off x="241298" y="4005546"/>
            <a:ext cx="11709399" cy="2725453"/>
            <a:chOff x="241299" y="227404"/>
            <a:chExt cx="11709399" cy="2725453"/>
          </a:xfrm>
        </p:grpSpPr>
        <p:sp>
          <p:nvSpPr>
            <p:cNvPr id="63" name="Text Placeholder 3">
              <a:extLst>
                <a:ext uri="{FF2B5EF4-FFF2-40B4-BE49-F238E27FC236}">
                  <a16:creationId xmlns:a16="http://schemas.microsoft.com/office/drawing/2014/main" id="{D44BC67A-2C37-41AF-94DA-A55AF3E420C7}"/>
                </a:ext>
              </a:extLst>
            </p:cNvPr>
            <p:cNvSpPr txBox="1">
              <a:spLocks/>
            </p:cNvSpPr>
            <p:nvPr/>
          </p:nvSpPr>
          <p:spPr>
            <a:xfrm>
              <a:off x="241299" y="227404"/>
              <a:ext cx="11709399" cy="27254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200" dirty="0"/>
                <a:t>When downloading your Lego Mindstorms software it is important to be aware of the two different editions.</a:t>
              </a:r>
            </a:p>
            <a:p>
              <a:r>
                <a:rPr lang="en-AU" sz="2200" dirty="0"/>
                <a:t>Student Edition</a:t>
              </a:r>
            </a:p>
            <a:p>
              <a:pPr marL="0" indent="0">
                <a:buNone/>
              </a:pPr>
              <a:endParaRPr lang="en-AU" sz="2200" dirty="0"/>
            </a:p>
            <a:p>
              <a:r>
                <a:rPr lang="en-AU" sz="2200" dirty="0"/>
                <a:t>Teacher Edition</a:t>
              </a:r>
            </a:p>
            <a:p>
              <a:pPr marL="0" indent="0">
                <a:buNone/>
              </a:pPr>
              <a:r>
                <a:rPr lang="en-AU" sz="2200" dirty="0"/>
                <a:t>These edition have a different content, the teacher edition contains more information and coding blocks, see above.</a:t>
              </a:r>
            </a:p>
            <a:p>
              <a:pPr marL="285750" indent="-285750"/>
              <a:endParaRPr lang="en-AU" sz="1800" dirty="0"/>
            </a:p>
          </p:txBody>
        </p:sp>
        <p:pic>
          <p:nvPicPr>
            <p:cNvPr id="64" name="Picture 63">
              <a:extLst>
                <a:ext uri="{FF2B5EF4-FFF2-40B4-BE49-F238E27FC236}">
                  <a16:creationId xmlns:a16="http://schemas.microsoft.com/office/drawing/2014/main" id="{77BB0B86-39AD-4CB8-A589-C4164D432E5D}"/>
                </a:ext>
              </a:extLst>
            </p:cNvPr>
            <p:cNvPicPr/>
            <p:nvPr/>
          </p:nvPicPr>
          <p:blipFill rotWithShape="1">
            <a:blip r:embed="rId10"/>
            <a:srcRect l="23414" t="30353" r="73634" b="58425"/>
            <a:stretch/>
          </p:blipFill>
          <p:spPr bwMode="auto">
            <a:xfrm>
              <a:off x="2635249" y="606282"/>
              <a:ext cx="645796" cy="983848"/>
            </a:xfrm>
            <a:prstGeom prst="rect">
              <a:avLst/>
            </a:prstGeom>
            <a:ln>
              <a:noFill/>
            </a:ln>
            <a:extLst>
              <a:ext uri="{53640926-AAD7-44D8-BBD7-CCE9431645EC}">
                <a14:shadowObscured xmlns:a14="http://schemas.microsoft.com/office/drawing/2010/main"/>
              </a:ext>
            </a:extLst>
          </p:spPr>
        </p:pic>
        <p:pic>
          <p:nvPicPr>
            <p:cNvPr id="65" name="Picture 64">
              <a:extLst>
                <a:ext uri="{FF2B5EF4-FFF2-40B4-BE49-F238E27FC236}">
                  <a16:creationId xmlns:a16="http://schemas.microsoft.com/office/drawing/2014/main" id="{D6C61642-273B-4E8D-87AB-ADCA165EB834}"/>
                </a:ext>
              </a:extLst>
            </p:cNvPr>
            <p:cNvPicPr/>
            <p:nvPr/>
          </p:nvPicPr>
          <p:blipFill rotWithShape="1">
            <a:blip r:embed="rId11"/>
            <a:srcRect l="29254" t="30369" r="67754" b="58360"/>
            <a:stretch/>
          </p:blipFill>
          <p:spPr bwMode="auto">
            <a:xfrm>
              <a:off x="3469002" y="1316004"/>
              <a:ext cx="645796" cy="966839"/>
            </a:xfrm>
            <a:prstGeom prst="rect">
              <a:avLst/>
            </a:prstGeom>
            <a:ln>
              <a:noFill/>
            </a:ln>
            <a:extLst>
              <a:ext uri="{53640926-AAD7-44D8-BBD7-CCE9431645EC}">
                <a14:shadowObscured xmlns:a14="http://schemas.microsoft.com/office/drawing/2010/main"/>
              </a:ext>
            </a:extLst>
          </p:spPr>
        </p:pic>
      </p:grpSp>
      <p:cxnSp>
        <p:nvCxnSpPr>
          <p:cNvPr id="30" name="Straight Arrow Connector 29">
            <a:extLst>
              <a:ext uri="{FF2B5EF4-FFF2-40B4-BE49-F238E27FC236}">
                <a16:creationId xmlns:a16="http://schemas.microsoft.com/office/drawing/2014/main" id="{5014E45B-81C5-40C9-9A02-04B8F39F0F18}"/>
              </a:ext>
            </a:extLst>
          </p:cNvPr>
          <p:cNvCxnSpPr/>
          <p:nvPr/>
        </p:nvCxnSpPr>
        <p:spPr>
          <a:xfrm>
            <a:off x="2362200" y="4914448"/>
            <a:ext cx="2730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73C6992-DF57-43B9-B203-FFBC7E5915E2}"/>
              </a:ext>
            </a:extLst>
          </p:cNvPr>
          <p:cNvCxnSpPr>
            <a:cxnSpLocks/>
          </p:cNvCxnSpPr>
          <p:nvPr/>
        </p:nvCxnSpPr>
        <p:spPr>
          <a:xfrm>
            <a:off x="2362200" y="5790748"/>
            <a:ext cx="110680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113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493490" y="1484784"/>
            <a:ext cx="2730303" cy="4832092"/>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1. MODE SELECT.</a:t>
            </a:r>
          </a:p>
          <a:p>
            <a:r>
              <a:rPr lang="en-AU" dirty="0"/>
              <a:t>Choose how motor will operate.</a:t>
            </a:r>
          </a:p>
          <a:p>
            <a:endParaRPr lang="en-AU" dirty="0"/>
          </a:p>
          <a:p>
            <a:endParaRPr lang="en-AU" dirty="0"/>
          </a:p>
          <a:p>
            <a:endParaRPr lang="en-AU" dirty="0"/>
          </a:p>
          <a:p>
            <a:endParaRPr lang="en-AU" dirty="0"/>
          </a:p>
          <a:p>
            <a:endParaRPr lang="en-AU" dirty="0"/>
          </a:p>
          <a:p>
            <a:endParaRPr lang="en-AU" dirty="0"/>
          </a:p>
          <a:p>
            <a:r>
              <a:rPr lang="en-AU" dirty="0"/>
              <a:t>For positioning:</a:t>
            </a:r>
          </a:p>
          <a:p>
            <a:pPr>
              <a:buFont typeface="Arial" pitchFamily="34" charset="0"/>
              <a:buChar char="•"/>
            </a:pPr>
            <a:r>
              <a:rPr lang="en-AU" dirty="0"/>
              <a:t> On for degrees </a:t>
            </a:r>
          </a:p>
          <a:p>
            <a:pPr>
              <a:buFont typeface="Arial" pitchFamily="34" charset="0"/>
              <a:buChar char="•"/>
            </a:pPr>
            <a:r>
              <a:rPr lang="en-AU" dirty="0"/>
              <a:t> On for rotations</a:t>
            </a:r>
          </a:p>
          <a:p>
            <a:r>
              <a:rPr lang="en-AU" dirty="0"/>
              <a:t> is recommended.</a:t>
            </a:r>
          </a:p>
          <a:p>
            <a:endParaRPr lang="en-AU" b="1" dirty="0"/>
          </a:p>
          <a:p>
            <a:r>
              <a:rPr lang="en-AU" sz="1400" b="1" dirty="0"/>
              <a:t>When “ON” mode is selected, motor will keep running until another block tells them to turn “OFF”!</a:t>
            </a:r>
          </a:p>
        </p:txBody>
      </p:sp>
      <p:pic>
        <p:nvPicPr>
          <p:cNvPr id="4" name="Picture 3" descr="Large motor block full options.jpg"/>
          <p:cNvPicPr>
            <a:picLocks noChangeAspect="1"/>
          </p:cNvPicPr>
          <p:nvPr/>
        </p:nvPicPr>
        <p:blipFill>
          <a:blip r:embed="rId2" cstate="print"/>
          <a:stretch>
            <a:fillRect/>
          </a:stretch>
        </p:blipFill>
        <p:spPr>
          <a:xfrm>
            <a:off x="4691845" y="1916832"/>
            <a:ext cx="2775809" cy="1512168"/>
          </a:xfrm>
          <a:prstGeom prst="rect">
            <a:avLst/>
          </a:prstGeom>
        </p:spPr>
      </p:pic>
      <p:sp>
        <p:nvSpPr>
          <p:cNvPr id="5" name="TextBox 4"/>
          <p:cNvSpPr txBox="1"/>
          <p:nvPr/>
        </p:nvSpPr>
        <p:spPr>
          <a:xfrm>
            <a:off x="1493490" y="260648"/>
            <a:ext cx="7770862" cy="1077218"/>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Large Motor Block</a:t>
            </a:r>
            <a:r>
              <a:rPr lang="en-AU" sz="4000" dirty="0"/>
              <a:t> </a:t>
            </a:r>
            <a:endParaRPr lang="en-AU" sz="3200" dirty="0"/>
          </a:p>
          <a:p>
            <a:r>
              <a:rPr lang="en-AU" sz="2400" dirty="0"/>
              <a:t>Used to run ONE large motor only.</a:t>
            </a:r>
            <a:endParaRPr lang="en-AU" sz="3200" dirty="0"/>
          </a:p>
        </p:txBody>
      </p:sp>
      <p:sp>
        <p:nvSpPr>
          <p:cNvPr id="7" name="TextBox 6"/>
          <p:cNvSpPr txBox="1"/>
          <p:nvPr/>
        </p:nvSpPr>
        <p:spPr>
          <a:xfrm>
            <a:off x="7896201" y="1484785"/>
            <a:ext cx="2964329" cy="1200329"/>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5. SELECT MOTOR PORT</a:t>
            </a:r>
          </a:p>
          <a:p>
            <a:r>
              <a:rPr lang="en-AU" dirty="0"/>
              <a:t>Selects which brick port the motor is connected to  </a:t>
            </a:r>
          </a:p>
          <a:p>
            <a:r>
              <a:rPr lang="en-AU" b="1" dirty="0"/>
              <a:t>A, B, C or D </a:t>
            </a:r>
          </a:p>
        </p:txBody>
      </p:sp>
      <p:sp>
        <p:nvSpPr>
          <p:cNvPr id="25" name="TextBox 24"/>
          <p:cNvSpPr txBox="1"/>
          <p:nvPr/>
        </p:nvSpPr>
        <p:spPr>
          <a:xfrm>
            <a:off x="4379809" y="4005064"/>
            <a:ext cx="2808312" cy="249299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2. SET MOTOR SPEED.</a:t>
            </a:r>
          </a:p>
          <a:p>
            <a:r>
              <a:rPr lang="en-AU" dirty="0"/>
              <a:t>Enter any number from</a:t>
            </a:r>
          </a:p>
          <a:p>
            <a:r>
              <a:rPr lang="en-AU" dirty="0"/>
              <a:t> -100 to 100 using slider or keyboard.</a:t>
            </a:r>
          </a:p>
          <a:p>
            <a:r>
              <a:rPr lang="en-AU" dirty="0"/>
              <a:t>(keyboard is easier)</a:t>
            </a:r>
          </a:p>
          <a:p>
            <a:endParaRPr lang="en-AU" dirty="0"/>
          </a:p>
          <a:p>
            <a:r>
              <a:rPr lang="en-AU" sz="1600" b="1" dirty="0"/>
              <a:t>“0” = stopped</a:t>
            </a:r>
          </a:p>
          <a:p>
            <a:r>
              <a:rPr lang="en-AU" sz="1600" b="1" dirty="0"/>
              <a:t>“100” = full speed forward</a:t>
            </a:r>
          </a:p>
          <a:p>
            <a:r>
              <a:rPr lang="en-AU" sz="1600" b="1" dirty="0"/>
              <a:t>“-100” = full speed reverse</a:t>
            </a:r>
            <a:endParaRPr lang="en-AU" b="1" dirty="0"/>
          </a:p>
        </p:txBody>
      </p:sp>
      <p:sp>
        <p:nvSpPr>
          <p:cNvPr id="26" name="TextBox 25"/>
          <p:cNvSpPr txBox="1"/>
          <p:nvPr/>
        </p:nvSpPr>
        <p:spPr>
          <a:xfrm>
            <a:off x="7344139" y="4149080"/>
            <a:ext cx="3510390" cy="2339102"/>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3. SET the number of </a:t>
            </a:r>
            <a:r>
              <a:rPr lang="en-AU" sz="2000" b="1" u="sng" dirty="0"/>
              <a:t>rotations</a:t>
            </a:r>
            <a:r>
              <a:rPr lang="en-AU" b="1" dirty="0"/>
              <a:t>, </a:t>
            </a:r>
            <a:r>
              <a:rPr lang="en-AU" sz="2000" b="1" u="sng" dirty="0"/>
              <a:t>degrees</a:t>
            </a:r>
            <a:r>
              <a:rPr lang="en-AU" b="1" dirty="0"/>
              <a:t> or </a:t>
            </a:r>
            <a:r>
              <a:rPr lang="en-AU" sz="2000" b="1" u="sng" dirty="0"/>
              <a:t>time period (secs)</a:t>
            </a:r>
            <a:r>
              <a:rPr lang="en-AU" b="1" dirty="0"/>
              <a:t> for the motor to run.</a:t>
            </a:r>
          </a:p>
          <a:p>
            <a:r>
              <a:rPr lang="en-AU" dirty="0"/>
              <a:t>This setting is dependent on the </a:t>
            </a:r>
            <a:r>
              <a:rPr lang="en-AU" b="1" dirty="0"/>
              <a:t>MODE</a:t>
            </a:r>
            <a:r>
              <a:rPr lang="en-AU" dirty="0"/>
              <a:t> selected.</a:t>
            </a:r>
          </a:p>
          <a:p>
            <a:r>
              <a:rPr lang="en-AU" dirty="0"/>
              <a:t>Use keyboard to enter data.</a:t>
            </a:r>
          </a:p>
          <a:p>
            <a:endParaRPr lang="en-AU" dirty="0"/>
          </a:p>
          <a:p>
            <a:r>
              <a:rPr lang="en-AU" sz="1600" b="1" dirty="0"/>
              <a:t>Decimals can be used here.</a:t>
            </a:r>
            <a:endParaRPr lang="en-AU" b="1" dirty="0"/>
          </a:p>
        </p:txBody>
      </p:sp>
      <p:sp>
        <p:nvSpPr>
          <p:cNvPr id="28" name="TextBox 27"/>
          <p:cNvSpPr txBox="1"/>
          <p:nvPr/>
        </p:nvSpPr>
        <p:spPr>
          <a:xfrm>
            <a:off x="7896201" y="2852936"/>
            <a:ext cx="2964329" cy="92333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4. BRAKES </a:t>
            </a:r>
          </a:p>
          <a:p>
            <a:r>
              <a:rPr lang="en-AU" dirty="0"/>
              <a:t>           Tick = ON</a:t>
            </a:r>
          </a:p>
          <a:p>
            <a:r>
              <a:rPr lang="en-AU" b="1" dirty="0"/>
              <a:t>           </a:t>
            </a:r>
            <a:r>
              <a:rPr lang="en-AU" dirty="0"/>
              <a:t>On is recommended</a:t>
            </a:r>
          </a:p>
        </p:txBody>
      </p:sp>
      <p:pic>
        <p:nvPicPr>
          <p:cNvPr id="29" name="Picture 28" descr="Tick.jpg"/>
          <p:cNvPicPr>
            <a:picLocks noChangeAspect="1"/>
          </p:cNvPicPr>
          <p:nvPr/>
        </p:nvPicPr>
        <p:blipFill>
          <a:blip r:embed="rId3" cstate="print"/>
          <a:stretch>
            <a:fillRect/>
          </a:stretch>
        </p:blipFill>
        <p:spPr>
          <a:xfrm>
            <a:off x="7974208" y="3212976"/>
            <a:ext cx="481542" cy="469900"/>
          </a:xfrm>
          <a:prstGeom prst="rect">
            <a:avLst/>
          </a:prstGeom>
        </p:spPr>
      </p:pic>
      <p:pic>
        <p:nvPicPr>
          <p:cNvPr id="30" name="Picture 29" descr="Large Motor Better.jpg"/>
          <p:cNvPicPr>
            <a:picLocks noChangeAspect="1"/>
          </p:cNvPicPr>
          <p:nvPr/>
        </p:nvPicPr>
        <p:blipFill>
          <a:blip r:embed="rId4" cstate="print"/>
          <a:stretch>
            <a:fillRect/>
          </a:stretch>
        </p:blipFill>
        <p:spPr>
          <a:xfrm>
            <a:off x="7392144" y="332656"/>
            <a:ext cx="1847416" cy="936104"/>
          </a:xfrm>
          <a:prstGeom prst="rect">
            <a:avLst/>
          </a:prstGeom>
        </p:spPr>
      </p:pic>
      <p:pic>
        <p:nvPicPr>
          <p:cNvPr id="31" name="Picture 30" descr="Motor Modes.JPG"/>
          <p:cNvPicPr>
            <a:picLocks noChangeAspect="1"/>
          </p:cNvPicPr>
          <p:nvPr/>
        </p:nvPicPr>
        <p:blipFill>
          <a:blip r:embed="rId5" cstate="print"/>
          <a:stretch>
            <a:fillRect/>
          </a:stretch>
        </p:blipFill>
        <p:spPr>
          <a:xfrm>
            <a:off x="1571498" y="2492898"/>
            <a:ext cx="1702594" cy="1381125"/>
          </a:xfrm>
          <a:prstGeom prst="rect">
            <a:avLst/>
          </a:prstGeom>
        </p:spPr>
      </p:pic>
      <p:cxnSp>
        <p:nvCxnSpPr>
          <p:cNvPr id="35" name="Straight Arrow Connector 34"/>
          <p:cNvCxnSpPr/>
          <p:nvPr/>
        </p:nvCxnSpPr>
        <p:spPr>
          <a:xfrm>
            <a:off x="4223793" y="3068960"/>
            <a:ext cx="546061"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a:stCxn id="25" idx="0"/>
          </p:cNvCxnSpPr>
          <p:nvPr/>
        </p:nvCxnSpPr>
        <p:spPr>
          <a:xfrm flipV="1">
            <a:off x="5783965" y="3212976"/>
            <a:ext cx="0"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a:xfrm flipH="1">
            <a:off x="7188121" y="2996952"/>
            <a:ext cx="70207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flipH="1">
            <a:off x="7188121" y="2132856"/>
            <a:ext cx="70207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2" name="Straight Connector 81"/>
          <p:cNvCxnSpPr/>
          <p:nvPr/>
        </p:nvCxnSpPr>
        <p:spPr>
          <a:xfrm flipV="1">
            <a:off x="7578165" y="3717032"/>
            <a:ext cx="0" cy="432048"/>
          </a:xfrm>
          <a:prstGeom prst="line">
            <a:avLst/>
          </a:prstGeom>
        </p:spPr>
        <p:style>
          <a:lnRef idx="3">
            <a:schemeClr val="accent1"/>
          </a:lnRef>
          <a:fillRef idx="0">
            <a:schemeClr val="accent1"/>
          </a:fillRef>
          <a:effectRef idx="2">
            <a:schemeClr val="accent1"/>
          </a:effectRef>
          <a:fontRef idx="minor">
            <a:schemeClr val="tx1"/>
          </a:fontRef>
        </p:style>
      </p:cxnSp>
      <p:cxnSp>
        <p:nvCxnSpPr>
          <p:cNvPr id="84" name="Straight Connector 83"/>
          <p:cNvCxnSpPr/>
          <p:nvPr/>
        </p:nvCxnSpPr>
        <p:spPr>
          <a:xfrm flipH="1">
            <a:off x="6252019" y="3717032"/>
            <a:ext cx="132614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p:nvPr/>
        </p:nvCxnSpPr>
        <p:spPr>
          <a:xfrm flipV="1">
            <a:off x="6252017" y="3212976"/>
            <a:ext cx="0"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2" name="TextBox 91"/>
          <p:cNvSpPr txBox="1"/>
          <p:nvPr/>
        </p:nvSpPr>
        <p:spPr>
          <a:xfrm>
            <a:off x="2429594" y="2492898"/>
            <a:ext cx="1560173" cy="307777"/>
          </a:xfrm>
          <a:prstGeom prst="rect">
            <a:avLst/>
          </a:prstGeom>
          <a:noFill/>
        </p:spPr>
        <p:txBody>
          <a:bodyPr wrap="square" rtlCol="0">
            <a:spAutoFit/>
          </a:bodyPr>
          <a:lstStyle/>
          <a:p>
            <a:r>
              <a:rPr lang="en-AU" sz="1400" b="1" dirty="0">
                <a:solidFill>
                  <a:srgbClr val="007033"/>
                </a:solidFill>
              </a:rPr>
              <a:t>Turns motor OFF</a:t>
            </a:r>
          </a:p>
        </p:txBody>
      </p:sp>
      <p:sp>
        <p:nvSpPr>
          <p:cNvPr id="93" name="TextBox 92"/>
          <p:cNvSpPr txBox="1"/>
          <p:nvPr/>
        </p:nvSpPr>
        <p:spPr>
          <a:xfrm>
            <a:off x="2429594" y="2780930"/>
            <a:ext cx="1794199" cy="276999"/>
          </a:xfrm>
          <a:prstGeom prst="rect">
            <a:avLst/>
          </a:prstGeom>
          <a:noFill/>
        </p:spPr>
        <p:txBody>
          <a:bodyPr wrap="square" rtlCol="0">
            <a:spAutoFit/>
          </a:bodyPr>
          <a:lstStyle/>
          <a:p>
            <a:r>
              <a:rPr lang="en-AU" sz="1200" b="1" dirty="0">
                <a:solidFill>
                  <a:srgbClr val="007033"/>
                </a:solidFill>
              </a:rPr>
              <a:t>Motor keeps running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Medium motor block full options.jpg"/>
          <p:cNvPicPr>
            <a:picLocks noChangeAspect="1"/>
          </p:cNvPicPr>
          <p:nvPr/>
        </p:nvPicPr>
        <p:blipFill>
          <a:blip r:embed="rId2" cstate="print"/>
          <a:stretch>
            <a:fillRect/>
          </a:stretch>
        </p:blipFill>
        <p:spPr>
          <a:xfrm>
            <a:off x="4727848" y="1916832"/>
            <a:ext cx="2736304" cy="1531736"/>
          </a:xfrm>
          <a:prstGeom prst="rect">
            <a:avLst/>
          </a:prstGeom>
        </p:spPr>
      </p:pic>
      <p:sp>
        <p:nvSpPr>
          <p:cNvPr id="33" name="TextBox 32"/>
          <p:cNvSpPr txBox="1"/>
          <p:nvPr/>
        </p:nvSpPr>
        <p:spPr>
          <a:xfrm>
            <a:off x="1493490" y="1484784"/>
            <a:ext cx="2730303" cy="4832092"/>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1. MODE SELECT.</a:t>
            </a:r>
          </a:p>
          <a:p>
            <a:r>
              <a:rPr lang="en-AU" dirty="0"/>
              <a:t>Choose how motor will operate.</a:t>
            </a:r>
          </a:p>
          <a:p>
            <a:endParaRPr lang="en-AU" dirty="0"/>
          </a:p>
          <a:p>
            <a:endParaRPr lang="en-AU" dirty="0"/>
          </a:p>
          <a:p>
            <a:endParaRPr lang="en-AU" dirty="0"/>
          </a:p>
          <a:p>
            <a:endParaRPr lang="en-AU" dirty="0"/>
          </a:p>
          <a:p>
            <a:endParaRPr lang="en-AU" dirty="0"/>
          </a:p>
          <a:p>
            <a:endParaRPr lang="en-AU" dirty="0"/>
          </a:p>
          <a:p>
            <a:r>
              <a:rPr lang="en-AU" dirty="0"/>
              <a:t>For positioning:</a:t>
            </a:r>
          </a:p>
          <a:p>
            <a:pPr>
              <a:buFont typeface="Arial" pitchFamily="34" charset="0"/>
              <a:buChar char="•"/>
            </a:pPr>
            <a:r>
              <a:rPr lang="en-AU" dirty="0"/>
              <a:t> On for degrees </a:t>
            </a:r>
          </a:p>
          <a:p>
            <a:pPr>
              <a:buFont typeface="Arial" pitchFamily="34" charset="0"/>
              <a:buChar char="•"/>
            </a:pPr>
            <a:r>
              <a:rPr lang="en-AU" dirty="0"/>
              <a:t> On for rotations</a:t>
            </a:r>
          </a:p>
          <a:p>
            <a:r>
              <a:rPr lang="en-AU" dirty="0"/>
              <a:t> is recommended.</a:t>
            </a:r>
          </a:p>
          <a:p>
            <a:endParaRPr lang="en-AU" b="1" dirty="0"/>
          </a:p>
          <a:p>
            <a:r>
              <a:rPr lang="en-AU" sz="1400" b="1" dirty="0"/>
              <a:t>When “ON” mode is selected, motor will keep running until another block tells them to turn “OFF”!</a:t>
            </a:r>
          </a:p>
        </p:txBody>
      </p:sp>
      <p:sp>
        <p:nvSpPr>
          <p:cNvPr id="5" name="TextBox 4"/>
          <p:cNvSpPr txBox="1"/>
          <p:nvPr/>
        </p:nvSpPr>
        <p:spPr>
          <a:xfrm>
            <a:off x="1493490" y="260648"/>
            <a:ext cx="8346926" cy="1077218"/>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Medium Motor Block</a:t>
            </a:r>
            <a:r>
              <a:rPr lang="en-AU" sz="4000" dirty="0"/>
              <a:t> </a:t>
            </a:r>
            <a:endParaRPr lang="en-AU" sz="3200" dirty="0"/>
          </a:p>
          <a:p>
            <a:r>
              <a:rPr lang="en-AU" sz="2400" dirty="0"/>
              <a:t>Used to run the MEDIUM motor.</a:t>
            </a:r>
            <a:endParaRPr lang="en-AU" sz="3200" dirty="0"/>
          </a:p>
        </p:txBody>
      </p:sp>
      <p:sp>
        <p:nvSpPr>
          <p:cNvPr id="7" name="TextBox 6"/>
          <p:cNvSpPr txBox="1"/>
          <p:nvPr/>
        </p:nvSpPr>
        <p:spPr>
          <a:xfrm>
            <a:off x="7896201" y="1484785"/>
            <a:ext cx="2964329" cy="1200329"/>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5. SELECT MOTOR PORT</a:t>
            </a:r>
          </a:p>
          <a:p>
            <a:r>
              <a:rPr lang="en-AU" dirty="0"/>
              <a:t>Selects which brick port the motor is connected to  </a:t>
            </a:r>
          </a:p>
          <a:p>
            <a:r>
              <a:rPr lang="en-AU" b="1" dirty="0"/>
              <a:t>A, B, C or D </a:t>
            </a:r>
          </a:p>
        </p:txBody>
      </p:sp>
      <p:sp>
        <p:nvSpPr>
          <p:cNvPr id="25" name="TextBox 24"/>
          <p:cNvSpPr txBox="1"/>
          <p:nvPr/>
        </p:nvSpPr>
        <p:spPr>
          <a:xfrm>
            <a:off x="4379809" y="4005064"/>
            <a:ext cx="2808312" cy="249299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2. SET MOTOR SPEED.</a:t>
            </a:r>
          </a:p>
          <a:p>
            <a:r>
              <a:rPr lang="en-AU" dirty="0"/>
              <a:t>Enter any number from</a:t>
            </a:r>
          </a:p>
          <a:p>
            <a:r>
              <a:rPr lang="en-AU" dirty="0"/>
              <a:t> -100 to 100 using slider or keyboard.</a:t>
            </a:r>
          </a:p>
          <a:p>
            <a:r>
              <a:rPr lang="en-AU" dirty="0"/>
              <a:t>(keyboard is easier)</a:t>
            </a:r>
          </a:p>
          <a:p>
            <a:endParaRPr lang="en-AU" dirty="0"/>
          </a:p>
          <a:p>
            <a:r>
              <a:rPr lang="en-AU" sz="1600" b="1" dirty="0"/>
              <a:t>“0” = stopped</a:t>
            </a:r>
          </a:p>
          <a:p>
            <a:r>
              <a:rPr lang="en-AU" sz="1600" b="1" dirty="0"/>
              <a:t>“100” = full speed forward</a:t>
            </a:r>
          </a:p>
          <a:p>
            <a:r>
              <a:rPr lang="en-AU" sz="1600" b="1" dirty="0"/>
              <a:t>“-100” = full speed reverse</a:t>
            </a:r>
            <a:endParaRPr lang="en-AU" b="1" dirty="0"/>
          </a:p>
        </p:txBody>
      </p:sp>
      <p:sp>
        <p:nvSpPr>
          <p:cNvPr id="26" name="TextBox 25"/>
          <p:cNvSpPr txBox="1"/>
          <p:nvPr/>
        </p:nvSpPr>
        <p:spPr>
          <a:xfrm>
            <a:off x="7344139" y="4149080"/>
            <a:ext cx="3510390" cy="2339102"/>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3. SET the number of </a:t>
            </a:r>
            <a:r>
              <a:rPr lang="en-AU" sz="2000" b="1" u="sng" dirty="0"/>
              <a:t>rotations</a:t>
            </a:r>
            <a:r>
              <a:rPr lang="en-AU" b="1" dirty="0"/>
              <a:t>, </a:t>
            </a:r>
            <a:r>
              <a:rPr lang="en-AU" sz="2000" b="1" u="sng" dirty="0"/>
              <a:t>degrees</a:t>
            </a:r>
            <a:r>
              <a:rPr lang="en-AU" b="1" dirty="0"/>
              <a:t> or </a:t>
            </a:r>
            <a:r>
              <a:rPr lang="en-AU" sz="2000" b="1" u="sng" dirty="0"/>
              <a:t>time period (secs)</a:t>
            </a:r>
            <a:r>
              <a:rPr lang="en-AU" b="1" dirty="0"/>
              <a:t> for the motor to run.</a:t>
            </a:r>
          </a:p>
          <a:p>
            <a:r>
              <a:rPr lang="en-AU" dirty="0"/>
              <a:t>This setting is dependent on the </a:t>
            </a:r>
            <a:r>
              <a:rPr lang="en-AU" b="1" dirty="0"/>
              <a:t>MODE</a:t>
            </a:r>
            <a:r>
              <a:rPr lang="en-AU" dirty="0"/>
              <a:t> selected.</a:t>
            </a:r>
          </a:p>
          <a:p>
            <a:r>
              <a:rPr lang="en-AU" dirty="0"/>
              <a:t>Use keyboard to enter data.</a:t>
            </a:r>
          </a:p>
          <a:p>
            <a:endParaRPr lang="en-AU" dirty="0"/>
          </a:p>
          <a:p>
            <a:r>
              <a:rPr lang="en-AU" sz="1600" b="1" dirty="0"/>
              <a:t>Decimals can be used here.</a:t>
            </a:r>
            <a:endParaRPr lang="en-AU" b="1" dirty="0"/>
          </a:p>
        </p:txBody>
      </p:sp>
      <p:sp>
        <p:nvSpPr>
          <p:cNvPr id="28" name="TextBox 27"/>
          <p:cNvSpPr txBox="1"/>
          <p:nvPr/>
        </p:nvSpPr>
        <p:spPr>
          <a:xfrm>
            <a:off x="7896201" y="2852936"/>
            <a:ext cx="2964329" cy="92333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4. BRAKES </a:t>
            </a:r>
          </a:p>
          <a:p>
            <a:r>
              <a:rPr lang="en-AU" dirty="0"/>
              <a:t>           Tick = ON</a:t>
            </a:r>
          </a:p>
          <a:p>
            <a:r>
              <a:rPr lang="en-AU" b="1" dirty="0"/>
              <a:t>           </a:t>
            </a:r>
            <a:r>
              <a:rPr lang="en-AU" dirty="0"/>
              <a:t>On is recommended</a:t>
            </a:r>
          </a:p>
        </p:txBody>
      </p:sp>
      <p:pic>
        <p:nvPicPr>
          <p:cNvPr id="29" name="Picture 28" descr="Tick.jpg"/>
          <p:cNvPicPr>
            <a:picLocks noChangeAspect="1"/>
          </p:cNvPicPr>
          <p:nvPr/>
        </p:nvPicPr>
        <p:blipFill>
          <a:blip r:embed="rId3" cstate="print"/>
          <a:stretch>
            <a:fillRect/>
          </a:stretch>
        </p:blipFill>
        <p:spPr>
          <a:xfrm>
            <a:off x="7974208" y="3212976"/>
            <a:ext cx="481542" cy="469900"/>
          </a:xfrm>
          <a:prstGeom prst="rect">
            <a:avLst/>
          </a:prstGeom>
        </p:spPr>
      </p:pic>
      <p:pic>
        <p:nvPicPr>
          <p:cNvPr id="31" name="Picture 30" descr="Motor Modes.JPG"/>
          <p:cNvPicPr>
            <a:picLocks noChangeAspect="1"/>
          </p:cNvPicPr>
          <p:nvPr/>
        </p:nvPicPr>
        <p:blipFill>
          <a:blip r:embed="rId4" cstate="print"/>
          <a:stretch>
            <a:fillRect/>
          </a:stretch>
        </p:blipFill>
        <p:spPr>
          <a:xfrm>
            <a:off x="1571498" y="2492898"/>
            <a:ext cx="1702594" cy="1381125"/>
          </a:xfrm>
          <a:prstGeom prst="rect">
            <a:avLst/>
          </a:prstGeom>
        </p:spPr>
      </p:pic>
      <p:cxnSp>
        <p:nvCxnSpPr>
          <p:cNvPr id="35" name="Straight Arrow Connector 34"/>
          <p:cNvCxnSpPr/>
          <p:nvPr/>
        </p:nvCxnSpPr>
        <p:spPr>
          <a:xfrm>
            <a:off x="4223793" y="3068960"/>
            <a:ext cx="546061"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a:stCxn id="25" idx="0"/>
          </p:cNvCxnSpPr>
          <p:nvPr/>
        </p:nvCxnSpPr>
        <p:spPr>
          <a:xfrm flipV="1">
            <a:off x="5783965" y="3212976"/>
            <a:ext cx="0"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a:xfrm flipH="1">
            <a:off x="7188121" y="2996952"/>
            <a:ext cx="70207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flipH="1">
            <a:off x="7188121" y="2132856"/>
            <a:ext cx="70207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2" name="Straight Connector 81"/>
          <p:cNvCxnSpPr/>
          <p:nvPr/>
        </p:nvCxnSpPr>
        <p:spPr>
          <a:xfrm flipV="1">
            <a:off x="7578165" y="3717032"/>
            <a:ext cx="0" cy="432048"/>
          </a:xfrm>
          <a:prstGeom prst="line">
            <a:avLst/>
          </a:prstGeom>
        </p:spPr>
        <p:style>
          <a:lnRef idx="3">
            <a:schemeClr val="accent1"/>
          </a:lnRef>
          <a:fillRef idx="0">
            <a:schemeClr val="accent1"/>
          </a:fillRef>
          <a:effectRef idx="2">
            <a:schemeClr val="accent1"/>
          </a:effectRef>
          <a:fontRef idx="minor">
            <a:schemeClr val="tx1"/>
          </a:fontRef>
        </p:style>
      </p:cxnSp>
      <p:cxnSp>
        <p:nvCxnSpPr>
          <p:cNvPr id="84" name="Straight Connector 83"/>
          <p:cNvCxnSpPr/>
          <p:nvPr/>
        </p:nvCxnSpPr>
        <p:spPr>
          <a:xfrm flipH="1">
            <a:off x="6252019" y="3717032"/>
            <a:ext cx="132614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p:nvPr/>
        </p:nvCxnSpPr>
        <p:spPr>
          <a:xfrm flipV="1">
            <a:off x="6252017" y="3212976"/>
            <a:ext cx="0"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2" name="TextBox 91"/>
          <p:cNvSpPr txBox="1"/>
          <p:nvPr/>
        </p:nvSpPr>
        <p:spPr>
          <a:xfrm>
            <a:off x="2429594" y="2492898"/>
            <a:ext cx="1560173" cy="307777"/>
          </a:xfrm>
          <a:prstGeom prst="rect">
            <a:avLst/>
          </a:prstGeom>
          <a:noFill/>
        </p:spPr>
        <p:txBody>
          <a:bodyPr wrap="square" rtlCol="0">
            <a:spAutoFit/>
          </a:bodyPr>
          <a:lstStyle/>
          <a:p>
            <a:r>
              <a:rPr lang="en-AU" sz="1400" b="1" dirty="0">
                <a:solidFill>
                  <a:srgbClr val="007033"/>
                </a:solidFill>
              </a:rPr>
              <a:t>Turns motor OFF</a:t>
            </a:r>
          </a:p>
        </p:txBody>
      </p:sp>
      <p:sp>
        <p:nvSpPr>
          <p:cNvPr id="93" name="TextBox 92"/>
          <p:cNvSpPr txBox="1"/>
          <p:nvPr/>
        </p:nvSpPr>
        <p:spPr>
          <a:xfrm>
            <a:off x="2429594" y="2780930"/>
            <a:ext cx="1794199" cy="276999"/>
          </a:xfrm>
          <a:prstGeom prst="rect">
            <a:avLst/>
          </a:prstGeom>
          <a:noFill/>
        </p:spPr>
        <p:txBody>
          <a:bodyPr wrap="square" rtlCol="0">
            <a:spAutoFit/>
          </a:bodyPr>
          <a:lstStyle/>
          <a:p>
            <a:r>
              <a:rPr lang="en-AU" sz="1200" b="1" dirty="0">
                <a:solidFill>
                  <a:srgbClr val="007033"/>
                </a:solidFill>
              </a:rPr>
              <a:t>Motor keeps running</a:t>
            </a:r>
          </a:p>
        </p:txBody>
      </p:sp>
      <p:pic>
        <p:nvPicPr>
          <p:cNvPr id="21" name="Picture 20" descr="Medium Motor better.jpg"/>
          <p:cNvPicPr>
            <a:picLocks noChangeAspect="1"/>
          </p:cNvPicPr>
          <p:nvPr/>
        </p:nvPicPr>
        <p:blipFill>
          <a:blip r:embed="rId5" cstate="print"/>
          <a:stretch>
            <a:fillRect/>
          </a:stretch>
        </p:blipFill>
        <p:spPr>
          <a:xfrm>
            <a:off x="7104112" y="332656"/>
            <a:ext cx="2592288" cy="8772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nk block full options.jpg">
            <a:extLst>
              <a:ext uri="{FF2B5EF4-FFF2-40B4-BE49-F238E27FC236}">
                <a16:creationId xmlns:a16="http://schemas.microsoft.com/office/drawing/2014/main" id="{70CEE97E-1838-43A6-9EFD-1AB46EAABA46}"/>
              </a:ext>
            </a:extLst>
          </p:cNvPr>
          <p:cNvPicPr>
            <a:picLocks noChangeAspect="1"/>
          </p:cNvPicPr>
          <p:nvPr/>
        </p:nvPicPr>
        <p:blipFill>
          <a:blip r:embed="rId2" cstate="print"/>
          <a:stretch>
            <a:fillRect/>
          </a:stretch>
        </p:blipFill>
        <p:spPr>
          <a:xfrm>
            <a:off x="4700321" y="1940895"/>
            <a:ext cx="3189027" cy="1512168"/>
          </a:xfrm>
          <a:prstGeom prst="rect">
            <a:avLst/>
          </a:prstGeom>
        </p:spPr>
      </p:pic>
      <p:sp>
        <p:nvSpPr>
          <p:cNvPr id="3" name="TextBox 2">
            <a:extLst>
              <a:ext uri="{FF2B5EF4-FFF2-40B4-BE49-F238E27FC236}">
                <a16:creationId xmlns:a16="http://schemas.microsoft.com/office/drawing/2014/main" id="{4C244433-6F40-4E68-96A7-9C13A4DCE141}"/>
              </a:ext>
            </a:extLst>
          </p:cNvPr>
          <p:cNvSpPr txBox="1"/>
          <p:nvPr/>
        </p:nvSpPr>
        <p:spPr>
          <a:xfrm>
            <a:off x="1681986" y="1508847"/>
            <a:ext cx="2730303" cy="4832092"/>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1. MODE SELECT.</a:t>
            </a:r>
          </a:p>
          <a:p>
            <a:r>
              <a:rPr lang="en-AU" dirty="0"/>
              <a:t>Choose how motor will operate.</a:t>
            </a:r>
          </a:p>
          <a:p>
            <a:endParaRPr lang="en-AU" dirty="0"/>
          </a:p>
          <a:p>
            <a:endParaRPr lang="en-AU" dirty="0"/>
          </a:p>
          <a:p>
            <a:endParaRPr lang="en-AU" dirty="0"/>
          </a:p>
          <a:p>
            <a:endParaRPr lang="en-AU" dirty="0"/>
          </a:p>
          <a:p>
            <a:endParaRPr lang="en-AU" dirty="0"/>
          </a:p>
          <a:p>
            <a:endParaRPr lang="en-AU" dirty="0"/>
          </a:p>
          <a:p>
            <a:r>
              <a:rPr lang="en-AU" dirty="0"/>
              <a:t>For positioning:</a:t>
            </a:r>
          </a:p>
          <a:p>
            <a:pPr>
              <a:buFont typeface="Arial" pitchFamily="34" charset="0"/>
              <a:buChar char="•"/>
            </a:pPr>
            <a:r>
              <a:rPr lang="en-AU" dirty="0"/>
              <a:t> On for degrees </a:t>
            </a:r>
          </a:p>
          <a:p>
            <a:pPr>
              <a:buFont typeface="Arial" pitchFamily="34" charset="0"/>
              <a:buChar char="•"/>
            </a:pPr>
            <a:r>
              <a:rPr lang="en-AU" dirty="0"/>
              <a:t> On for rotations</a:t>
            </a:r>
          </a:p>
          <a:p>
            <a:r>
              <a:rPr lang="en-AU" dirty="0"/>
              <a:t> is recommended.</a:t>
            </a:r>
          </a:p>
          <a:p>
            <a:endParaRPr lang="en-AU" b="1" dirty="0"/>
          </a:p>
          <a:p>
            <a:r>
              <a:rPr lang="en-AU" sz="1400" b="1" dirty="0"/>
              <a:t>When “ON” mode is selected, BOTH motors will keep running until another block tells them to turn “OFF”!</a:t>
            </a:r>
          </a:p>
        </p:txBody>
      </p:sp>
      <p:sp>
        <p:nvSpPr>
          <p:cNvPr id="4" name="TextBox 3">
            <a:extLst>
              <a:ext uri="{FF2B5EF4-FFF2-40B4-BE49-F238E27FC236}">
                <a16:creationId xmlns:a16="http://schemas.microsoft.com/office/drawing/2014/main" id="{7F9B8182-F66D-46BD-91F8-B5E7A73A7C4D}"/>
              </a:ext>
            </a:extLst>
          </p:cNvPr>
          <p:cNvSpPr txBox="1"/>
          <p:nvPr/>
        </p:nvSpPr>
        <p:spPr>
          <a:xfrm>
            <a:off x="1681986" y="284713"/>
            <a:ext cx="7770861" cy="101566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TANK Motor Block</a:t>
            </a:r>
            <a:r>
              <a:rPr lang="en-AU" sz="4000" dirty="0"/>
              <a:t> </a:t>
            </a:r>
            <a:endParaRPr lang="en-AU" sz="3200" dirty="0"/>
          </a:p>
          <a:p>
            <a:r>
              <a:rPr lang="en-AU" dirty="0"/>
              <a:t>Used to run TWO Large motors at the same time.</a:t>
            </a:r>
            <a:endParaRPr lang="en-AU" sz="2400" dirty="0"/>
          </a:p>
        </p:txBody>
      </p:sp>
      <p:sp>
        <p:nvSpPr>
          <p:cNvPr id="5" name="TextBox 4">
            <a:extLst>
              <a:ext uri="{FF2B5EF4-FFF2-40B4-BE49-F238E27FC236}">
                <a16:creationId xmlns:a16="http://schemas.microsoft.com/office/drawing/2014/main" id="{4D1A34E1-2529-4482-AE41-337C6F800881}"/>
              </a:ext>
            </a:extLst>
          </p:cNvPr>
          <p:cNvSpPr txBox="1"/>
          <p:nvPr/>
        </p:nvSpPr>
        <p:spPr>
          <a:xfrm>
            <a:off x="8084697" y="1508849"/>
            <a:ext cx="2964329" cy="135421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5. SELECT MOTOR PORTS</a:t>
            </a:r>
          </a:p>
          <a:p>
            <a:r>
              <a:rPr lang="en-AU" sz="1200" dirty="0"/>
              <a:t>Selects which brick ports the motors are connected to.</a:t>
            </a:r>
          </a:p>
          <a:p>
            <a:r>
              <a:rPr lang="en-AU" sz="1200" b="1" dirty="0"/>
              <a:t>Two</a:t>
            </a:r>
            <a:r>
              <a:rPr lang="en-AU" sz="1200" dirty="0"/>
              <a:t> ports need to be selected as there are two motors.</a:t>
            </a:r>
            <a:r>
              <a:rPr lang="en-AU" sz="1400" dirty="0"/>
              <a:t> </a:t>
            </a:r>
          </a:p>
          <a:p>
            <a:r>
              <a:rPr lang="en-AU" sz="1400" b="1" dirty="0"/>
              <a:t>Any combination of A, B, C or D </a:t>
            </a:r>
          </a:p>
        </p:txBody>
      </p:sp>
      <p:sp>
        <p:nvSpPr>
          <p:cNvPr id="6" name="TextBox 5">
            <a:extLst>
              <a:ext uri="{FF2B5EF4-FFF2-40B4-BE49-F238E27FC236}">
                <a16:creationId xmlns:a16="http://schemas.microsoft.com/office/drawing/2014/main" id="{2C21BA12-3EC8-4F43-80F4-1EE92F186D49}"/>
              </a:ext>
            </a:extLst>
          </p:cNvPr>
          <p:cNvSpPr txBox="1"/>
          <p:nvPr/>
        </p:nvSpPr>
        <p:spPr>
          <a:xfrm>
            <a:off x="4568304" y="4029129"/>
            <a:ext cx="2808312" cy="2062103"/>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2. SET SPEEDS FOR BOTH MOTORS INDIVIDUALLY.</a:t>
            </a:r>
          </a:p>
          <a:p>
            <a:r>
              <a:rPr lang="en-AU" sz="1400" dirty="0"/>
              <a:t>Enter any number from -100 to 100 using slider or keyboard.</a:t>
            </a:r>
          </a:p>
          <a:p>
            <a:r>
              <a:rPr lang="en-AU" sz="1400" dirty="0"/>
              <a:t>(keyboard is easier)</a:t>
            </a:r>
          </a:p>
          <a:p>
            <a:endParaRPr lang="en-AU" sz="1400" dirty="0"/>
          </a:p>
          <a:p>
            <a:r>
              <a:rPr lang="en-AU" sz="1200" b="1" dirty="0"/>
              <a:t>“0” = stopped</a:t>
            </a:r>
          </a:p>
          <a:p>
            <a:r>
              <a:rPr lang="en-AU" sz="1200" b="1" dirty="0"/>
              <a:t>“100” = full speed forward</a:t>
            </a:r>
          </a:p>
          <a:p>
            <a:r>
              <a:rPr lang="en-AU" sz="1200" b="1" dirty="0"/>
              <a:t>“-100” = full speed reverse</a:t>
            </a:r>
            <a:endParaRPr lang="en-AU" b="1" dirty="0"/>
          </a:p>
        </p:txBody>
      </p:sp>
      <p:sp>
        <p:nvSpPr>
          <p:cNvPr id="7" name="TextBox 6">
            <a:extLst>
              <a:ext uri="{FF2B5EF4-FFF2-40B4-BE49-F238E27FC236}">
                <a16:creationId xmlns:a16="http://schemas.microsoft.com/office/drawing/2014/main" id="{6BB2B29D-DA16-4DDD-9639-CD73B8F86475}"/>
              </a:ext>
            </a:extLst>
          </p:cNvPr>
          <p:cNvSpPr txBox="1"/>
          <p:nvPr/>
        </p:nvSpPr>
        <p:spPr>
          <a:xfrm>
            <a:off x="7508631" y="4029129"/>
            <a:ext cx="3510390" cy="2431435"/>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3. SET the number of </a:t>
            </a:r>
            <a:r>
              <a:rPr lang="en-AU" sz="2000" b="1" u="sng" dirty="0"/>
              <a:t>rotations</a:t>
            </a:r>
            <a:r>
              <a:rPr lang="en-AU" b="1" dirty="0"/>
              <a:t>, </a:t>
            </a:r>
            <a:r>
              <a:rPr lang="en-AU" sz="2000" b="1" u="sng" dirty="0"/>
              <a:t>degrees</a:t>
            </a:r>
            <a:r>
              <a:rPr lang="en-AU" b="1" dirty="0"/>
              <a:t> or </a:t>
            </a:r>
            <a:r>
              <a:rPr lang="en-AU" sz="2000" b="1" u="sng" dirty="0"/>
              <a:t>time period (secs)</a:t>
            </a:r>
            <a:r>
              <a:rPr lang="en-AU" b="1" dirty="0"/>
              <a:t> for the motors to run.</a:t>
            </a:r>
          </a:p>
          <a:p>
            <a:r>
              <a:rPr lang="en-AU" sz="1600" dirty="0"/>
              <a:t>This setting is dependent on the </a:t>
            </a:r>
            <a:r>
              <a:rPr lang="en-AU" sz="1600" b="1" dirty="0"/>
              <a:t>MODE</a:t>
            </a:r>
            <a:r>
              <a:rPr lang="en-AU" sz="1600" dirty="0"/>
              <a:t> selected &amp; the one setting applies to BOTH motors.</a:t>
            </a:r>
          </a:p>
          <a:p>
            <a:r>
              <a:rPr lang="en-AU" sz="1600" dirty="0"/>
              <a:t>Use keyboard to enter data.</a:t>
            </a:r>
          </a:p>
          <a:p>
            <a:endParaRPr lang="en-AU" sz="1600" dirty="0"/>
          </a:p>
          <a:p>
            <a:r>
              <a:rPr lang="en-AU" sz="1400" b="1" dirty="0"/>
              <a:t>Decimals can be used here.</a:t>
            </a:r>
          </a:p>
        </p:txBody>
      </p:sp>
      <p:sp>
        <p:nvSpPr>
          <p:cNvPr id="8" name="TextBox 7">
            <a:extLst>
              <a:ext uri="{FF2B5EF4-FFF2-40B4-BE49-F238E27FC236}">
                <a16:creationId xmlns:a16="http://schemas.microsoft.com/office/drawing/2014/main" id="{D947CBDF-92CD-470E-ABAB-CC16B8E2E0A5}"/>
              </a:ext>
            </a:extLst>
          </p:cNvPr>
          <p:cNvSpPr txBox="1"/>
          <p:nvPr/>
        </p:nvSpPr>
        <p:spPr>
          <a:xfrm>
            <a:off x="8084697" y="2949007"/>
            <a:ext cx="2964329" cy="92333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4. BRAKES </a:t>
            </a:r>
          </a:p>
          <a:p>
            <a:r>
              <a:rPr lang="en-AU" dirty="0"/>
              <a:t>           Tick = ON</a:t>
            </a:r>
          </a:p>
          <a:p>
            <a:r>
              <a:rPr lang="en-AU" b="1" dirty="0"/>
              <a:t>           </a:t>
            </a:r>
            <a:r>
              <a:rPr lang="en-AU" dirty="0"/>
              <a:t>On is recommended.</a:t>
            </a:r>
          </a:p>
        </p:txBody>
      </p:sp>
      <p:pic>
        <p:nvPicPr>
          <p:cNvPr id="9" name="Picture 8" descr="Tick.jpg">
            <a:extLst>
              <a:ext uri="{FF2B5EF4-FFF2-40B4-BE49-F238E27FC236}">
                <a16:creationId xmlns:a16="http://schemas.microsoft.com/office/drawing/2014/main" id="{88B58868-9342-4F80-88C5-3715D42D98DC}"/>
              </a:ext>
            </a:extLst>
          </p:cNvPr>
          <p:cNvPicPr>
            <a:picLocks noChangeAspect="1"/>
          </p:cNvPicPr>
          <p:nvPr/>
        </p:nvPicPr>
        <p:blipFill>
          <a:blip r:embed="rId3" cstate="print"/>
          <a:stretch>
            <a:fillRect/>
          </a:stretch>
        </p:blipFill>
        <p:spPr>
          <a:xfrm>
            <a:off x="8156703" y="3309047"/>
            <a:ext cx="481542" cy="469900"/>
          </a:xfrm>
          <a:prstGeom prst="rect">
            <a:avLst/>
          </a:prstGeom>
        </p:spPr>
      </p:pic>
      <p:pic>
        <p:nvPicPr>
          <p:cNvPr id="10" name="Picture 9" descr="Motor Modes.JPG">
            <a:extLst>
              <a:ext uri="{FF2B5EF4-FFF2-40B4-BE49-F238E27FC236}">
                <a16:creationId xmlns:a16="http://schemas.microsoft.com/office/drawing/2014/main" id="{048419A7-9570-47C6-8C4B-CF2510A32CD0}"/>
              </a:ext>
            </a:extLst>
          </p:cNvPr>
          <p:cNvPicPr>
            <a:picLocks noChangeAspect="1"/>
          </p:cNvPicPr>
          <p:nvPr/>
        </p:nvPicPr>
        <p:blipFill>
          <a:blip r:embed="rId4" cstate="print"/>
          <a:stretch>
            <a:fillRect/>
          </a:stretch>
        </p:blipFill>
        <p:spPr>
          <a:xfrm>
            <a:off x="1759993" y="2516962"/>
            <a:ext cx="1702594" cy="1381125"/>
          </a:xfrm>
          <a:prstGeom prst="rect">
            <a:avLst/>
          </a:prstGeom>
        </p:spPr>
      </p:pic>
      <p:cxnSp>
        <p:nvCxnSpPr>
          <p:cNvPr id="11" name="Straight Arrow Connector 10">
            <a:extLst>
              <a:ext uri="{FF2B5EF4-FFF2-40B4-BE49-F238E27FC236}">
                <a16:creationId xmlns:a16="http://schemas.microsoft.com/office/drawing/2014/main" id="{62010DAF-FD4A-49DD-8B98-DBC6341F71F1}"/>
              </a:ext>
            </a:extLst>
          </p:cNvPr>
          <p:cNvCxnSpPr/>
          <p:nvPr/>
        </p:nvCxnSpPr>
        <p:spPr>
          <a:xfrm>
            <a:off x="4412287" y="3093023"/>
            <a:ext cx="3600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504677EB-67B2-4660-9FD3-D067BF66D82C}"/>
              </a:ext>
            </a:extLst>
          </p:cNvPr>
          <p:cNvCxnSpPr/>
          <p:nvPr/>
        </p:nvCxnSpPr>
        <p:spPr>
          <a:xfrm flipV="1">
            <a:off x="5780439" y="3237039"/>
            <a:ext cx="0"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0874FADE-8BC4-4D51-A554-B98EA50226C4}"/>
              </a:ext>
            </a:extLst>
          </p:cNvPr>
          <p:cNvCxnSpPr/>
          <p:nvPr/>
        </p:nvCxnSpPr>
        <p:spPr>
          <a:xfrm flipH="1">
            <a:off x="7652649" y="3021015"/>
            <a:ext cx="42604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80B93A66-4FAF-4EA9-8723-3CE591E215D0}"/>
              </a:ext>
            </a:extLst>
          </p:cNvPr>
          <p:cNvCxnSpPr/>
          <p:nvPr/>
        </p:nvCxnSpPr>
        <p:spPr>
          <a:xfrm flipH="1">
            <a:off x="7652649" y="2156919"/>
            <a:ext cx="42604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1BC97B54-F12A-44AB-9A90-98E2767CED62}"/>
              </a:ext>
            </a:extLst>
          </p:cNvPr>
          <p:cNvCxnSpPr/>
          <p:nvPr/>
        </p:nvCxnSpPr>
        <p:spPr>
          <a:xfrm flipV="1">
            <a:off x="7796663" y="3741095"/>
            <a:ext cx="0" cy="288032"/>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DC234AA5-FA5D-4FBB-9269-96C9039902A7}"/>
              </a:ext>
            </a:extLst>
          </p:cNvPr>
          <p:cNvCxnSpPr/>
          <p:nvPr/>
        </p:nvCxnSpPr>
        <p:spPr>
          <a:xfrm flipH="1">
            <a:off x="6716543" y="3741095"/>
            <a:ext cx="108012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83559C3E-ACE2-4A45-A07A-0F7F2C38FD80}"/>
              </a:ext>
            </a:extLst>
          </p:cNvPr>
          <p:cNvCxnSpPr/>
          <p:nvPr/>
        </p:nvCxnSpPr>
        <p:spPr>
          <a:xfrm flipV="1">
            <a:off x="6716543" y="3237039"/>
            <a:ext cx="0"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440A547D-1C14-42F7-81C0-E3AA414F4FED}"/>
              </a:ext>
            </a:extLst>
          </p:cNvPr>
          <p:cNvSpPr txBox="1"/>
          <p:nvPr/>
        </p:nvSpPr>
        <p:spPr>
          <a:xfrm>
            <a:off x="2618090" y="2516962"/>
            <a:ext cx="1560173" cy="307777"/>
          </a:xfrm>
          <a:prstGeom prst="rect">
            <a:avLst/>
          </a:prstGeom>
          <a:noFill/>
        </p:spPr>
        <p:txBody>
          <a:bodyPr wrap="square" rtlCol="0">
            <a:spAutoFit/>
          </a:bodyPr>
          <a:lstStyle/>
          <a:p>
            <a:r>
              <a:rPr lang="en-AU" sz="1400" b="1" dirty="0">
                <a:solidFill>
                  <a:srgbClr val="007033"/>
                </a:solidFill>
              </a:rPr>
              <a:t>Turns motor OFF</a:t>
            </a:r>
          </a:p>
        </p:txBody>
      </p:sp>
      <p:sp>
        <p:nvSpPr>
          <p:cNvPr id="19" name="TextBox 18">
            <a:extLst>
              <a:ext uri="{FF2B5EF4-FFF2-40B4-BE49-F238E27FC236}">
                <a16:creationId xmlns:a16="http://schemas.microsoft.com/office/drawing/2014/main" id="{DBB0BB5D-A23D-4AE7-B89A-1C9F5CC56615}"/>
              </a:ext>
            </a:extLst>
          </p:cNvPr>
          <p:cNvSpPr txBox="1"/>
          <p:nvPr/>
        </p:nvSpPr>
        <p:spPr>
          <a:xfrm>
            <a:off x="2618090" y="2804994"/>
            <a:ext cx="1794199" cy="276999"/>
          </a:xfrm>
          <a:prstGeom prst="rect">
            <a:avLst/>
          </a:prstGeom>
          <a:noFill/>
        </p:spPr>
        <p:txBody>
          <a:bodyPr wrap="square" rtlCol="0">
            <a:spAutoFit/>
          </a:bodyPr>
          <a:lstStyle/>
          <a:p>
            <a:r>
              <a:rPr lang="en-AU" sz="1200" b="1" dirty="0">
                <a:solidFill>
                  <a:srgbClr val="007033"/>
                </a:solidFill>
              </a:rPr>
              <a:t>Motor keeps running</a:t>
            </a:r>
          </a:p>
        </p:txBody>
      </p:sp>
      <p:pic>
        <p:nvPicPr>
          <p:cNvPr id="20" name="Picture 19" descr="Tank motors1.jpg">
            <a:extLst>
              <a:ext uri="{FF2B5EF4-FFF2-40B4-BE49-F238E27FC236}">
                <a16:creationId xmlns:a16="http://schemas.microsoft.com/office/drawing/2014/main" id="{B056706E-078A-4839-94EB-166F96DF2C7B}"/>
              </a:ext>
            </a:extLst>
          </p:cNvPr>
          <p:cNvPicPr>
            <a:picLocks noChangeAspect="1"/>
          </p:cNvPicPr>
          <p:nvPr/>
        </p:nvPicPr>
        <p:blipFill>
          <a:blip r:embed="rId5" cstate="print"/>
          <a:stretch>
            <a:fillRect/>
          </a:stretch>
        </p:blipFill>
        <p:spPr>
          <a:xfrm>
            <a:off x="7724657" y="356719"/>
            <a:ext cx="1512565" cy="893788"/>
          </a:xfrm>
          <a:prstGeom prst="rect">
            <a:avLst/>
          </a:prstGeom>
        </p:spPr>
      </p:pic>
      <p:cxnSp>
        <p:nvCxnSpPr>
          <p:cNvPr id="21" name="Straight Arrow Connector 20">
            <a:extLst>
              <a:ext uri="{FF2B5EF4-FFF2-40B4-BE49-F238E27FC236}">
                <a16:creationId xmlns:a16="http://schemas.microsoft.com/office/drawing/2014/main" id="{2E6F682B-177F-4577-AEE9-B06195700E75}"/>
              </a:ext>
            </a:extLst>
          </p:cNvPr>
          <p:cNvCxnSpPr/>
          <p:nvPr/>
        </p:nvCxnSpPr>
        <p:spPr>
          <a:xfrm flipV="1">
            <a:off x="6212487" y="3237039"/>
            <a:ext cx="0"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9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teering Block Code block2.JPG"/>
          <p:cNvPicPr>
            <a:picLocks noChangeAspect="1"/>
          </p:cNvPicPr>
          <p:nvPr/>
        </p:nvPicPr>
        <p:blipFill>
          <a:blip r:embed="rId2" cstate="print"/>
          <a:stretch>
            <a:fillRect/>
          </a:stretch>
        </p:blipFill>
        <p:spPr>
          <a:xfrm>
            <a:off x="4727848" y="1988841"/>
            <a:ext cx="2647950" cy="1304925"/>
          </a:xfrm>
          <a:prstGeom prst="rect">
            <a:avLst/>
          </a:prstGeom>
        </p:spPr>
      </p:pic>
      <p:sp>
        <p:nvSpPr>
          <p:cNvPr id="33" name="TextBox 32"/>
          <p:cNvSpPr txBox="1"/>
          <p:nvPr/>
        </p:nvSpPr>
        <p:spPr>
          <a:xfrm>
            <a:off x="1493490" y="1484784"/>
            <a:ext cx="2730303" cy="4832092"/>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1. MODE SELECT.</a:t>
            </a:r>
          </a:p>
          <a:p>
            <a:r>
              <a:rPr lang="en-AU" dirty="0"/>
              <a:t>Choose how motor will operate.</a:t>
            </a:r>
          </a:p>
          <a:p>
            <a:endParaRPr lang="en-AU" dirty="0"/>
          </a:p>
          <a:p>
            <a:endParaRPr lang="en-AU" dirty="0"/>
          </a:p>
          <a:p>
            <a:endParaRPr lang="en-AU" dirty="0"/>
          </a:p>
          <a:p>
            <a:endParaRPr lang="en-AU" dirty="0"/>
          </a:p>
          <a:p>
            <a:endParaRPr lang="en-AU" dirty="0"/>
          </a:p>
          <a:p>
            <a:endParaRPr lang="en-AU" dirty="0"/>
          </a:p>
          <a:p>
            <a:r>
              <a:rPr lang="en-AU" dirty="0"/>
              <a:t>For positioning:</a:t>
            </a:r>
          </a:p>
          <a:p>
            <a:pPr>
              <a:buFont typeface="Arial" pitchFamily="34" charset="0"/>
              <a:buChar char="•"/>
            </a:pPr>
            <a:r>
              <a:rPr lang="en-AU" dirty="0"/>
              <a:t> On for degrees </a:t>
            </a:r>
          </a:p>
          <a:p>
            <a:pPr>
              <a:buFont typeface="Arial" pitchFamily="34" charset="0"/>
              <a:buChar char="•"/>
            </a:pPr>
            <a:r>
              <a:rPr lang="en-AU" dirty="0"/>
              <a:t> On for rotations</a:t>
            </a:r>
          </a:p>
          <a:p>
            <a:r>
              <a:rPr lang="en-AU" dirty="0"/>
              <a:t> is recommended.</a:t>
            </a:r>
          </a:p>
          <a:p>
            <a:endParaRPr lang="en-AU" b="1" dirty="0"/>
          </a:p>
          <a:p>
            <a:r>
              <a:rPr lang="en-AU" sz="1400" b="1" dirty="0"/>
              <a:t>When “ON” mode is selected, BOTH motors will keep running until another block tells them to turn “OFF”!</a:t>
            </a:r>
          </a:p>
        </p:txBody>
      </p:sp>
      <p:sp>
        <p:nvSpPr>
          <p:cNvPr id="5" name="TextBox 4"/>
          <p:cNvSpPr txBox="1"/>
          <p:nvPr/>
        </p:nvSpPr>
        <p:spPr>
          <a:xfrm>
            <a:off x="1493490" y="260649"/>
            <a:ext cx="8202910" cy="101566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4000" b="1" dirty="0">
                <a:solidFill>
                  <a:srgbClr val="0070C0"/>
                </a:solidFill>
              </a:rPr>
              <a:t>STEERING Motor Block</a:t>
            </a:r>
            <a:r>
              <a:rPr lang="en-AU" sz="4000" dirty="0"/>
              <a:t> </a:t>
            </a:r>
            <a:endParaRPr lang="en-AU" sz="3200" dirty="0"/>
          </a:p>
          <a:p>
            <a:r>
              <a:rPr lang="en-AU" dirty="0"/>
              <a:t>Used to run TWO Large motors at the same time for STEERING.</a:t>
            </a:r>
            <a:endParaRPr lang="en-AU" sz="2400" dirty="0"/>
          </a:p>
        </p:txBody>
      </p:sp>
      <p:sp>
        <p:nvSpPr>
          <p:cNvPr id="7" name="TextBox 6"/>
          <p:cNvSpPr txBox="1"/>
          <p:nvPr/>
        </p:nvSpPr>
        <p:spPr>
          <a:xfrm>
            <a:off x="7896201" y="1484785"/>
            <a:ext cx="2964329" cy="135421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6. SELECT MOTOR PORTS</a:t>
            </a:r>
          </a:p>
          <a:p>
            <a:r>
              <a:rPr lang="en-AU" sz="1200" dirty="0"/>
              <a:t>Selects which brick ports the motors are connected to.</a:t>
            </a:r>
          </a:p>
          <a:p>
            <a:r>
              <a:rPr lang="en-AU" sz="1200" b="1" dirty="0"/>
              <a:t>Two</a:t>
            </a:r>
            <a:r>
              <a:rPr lang="en-AU" sz="1200" dirty="0"/>
              <a:t> ports need to be selected as there are two motors.</a:t>
            </a:r>
            <a:r>
              <a:rPr lang="en-AU" sz="1400" dirty="0"/>
              <a:t> </a:t>
            </a:r>
          </a:p>
          <a:p>
            <a:r>
              <a:rPr lang="en-AU" sz="1400" b="1" dirty="0"/>
              <a:t>Any combination of A, B, C or D </a:t>
            </a:r>
          </a:p>
        </p:txBody>
      </p:sp>
      <p:sp>
        <p:nvSpPr>
          <p:cNvPr id="25" name="TextBox 24"/>
          <p:cNvSpPr txBox="1"/>
          <p:nvPr/>
        </p:nvSpPr>
        <p:spPr>
          <a:xfrm>
            <a:off x="4367809" y="3717032"/>
            <a:ext cx="1428159" cy="2677656"/>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2. SET AMOUNT OF TURN.</a:t>
            </a:r>
          </a:p>
          <a:p>
            <a:r>
              <a:rPr lang="en-AU" sz="1100" dirty="0"/>
              <a:t>Enter any number from -100 to 100 using slider or keyboard.</a:t>
            </a:r>
          </a:p>
          <a:p>
            <a:r>
              <a:rPr lang="en-AU" sz="1100" dirty="0"/>
              <a:t>(keyboard is easier)</a:t>
            </a:r>
          </a:p>
          <a:p>
            <a:endParaRPr lang="en-AU" sz="1100" dirty="0"/>
          </a:p>
          <a:p>
            <a:r>
              <a:rPr lang="en-AU" sz="1100" dirty="0"/>
              <a:t>Motor ports will make a difference to turn direction</a:t>
            </a:r>
          </a:p>
          <a:p>
            <a:endParaRPr lang="en-AU" sz="1100" dirty="0"/>
          </a:p>
          <a:p>
            <a:r>
              <a:rPr lang="en-AU" sz="1000" b="1" dirty="0"/>
              <a:t>“0” = straight ahead</a:t>
            </a:r>
          </a:p>
          <a:p>
            <a:r>
              <a:rPr lang="en-AU" sz="1000" b="1" dirty="0"/>
              <a:t>“100” = Hard right turn</a:t>
            </a:r>
          </a:p>
          <a:p>
            <a:r>
              <a:rPr lang="en-AU" sz="1000" b="1" dirty="0"/>
              <a:t>“-100” = Hard left turn</a:t>
            </a:r>
            <a:endParaRPr lang="en-AU" sz="1200" b="1" dirty="0"/>
          </a:p>
        </p:txBody>
      </p:sp>
      <p:sp>
        <p:nvSpPr>
          <p:cNvPr id="26" name="TextBox 25"/>
          <p:cNvSpPr txBox="1"/>
          <p:nvPr/>
        </p:nvSpPr>
        <p:spPr>
          <a:xfrm>
            <a:off x="7536160" y="4005065"/>
            <a:ext cx="3294366" cy="2431435"/>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4. SET the number of </a:t>
            </a:r>
            <a:r>
              <a:rPr lang="en-AU" sz="2000" b="1" u="sng" dirty="0"/>
              <a:t>rotations</a:t>
            </a:r>
            <a:r>
              <a:rPr lang="en-AU" b="1" dirty="0"/>
              <a:t>, </a:t>
            </a:r>
            <a:r>
              <a:rPr lang="en-AU" sz="2000" b="1" u="sng" dirty="0"/>
              <a:t>degrees</a:t>
            </a:r>
            <a:r>
              <a:rPr lang="en-AU" b="1" dirty="0"/>
              <a:t> or </a:t>
            </a:r>
            <a:r>
              <a:rPr lang="en-AU" sz="2000" b="1" u="sng" dirty="0"/>
              <a:t>time period (secs)</a:t>
            </a:r>
            <a:r>
              <a:rPr lang="en-AU" b="1" dirty="0"/>
              <a:t> for the motors to run.</a:t>
            </a:r>
          </a:p>
          <a:p>
            <a:r>
              <a:rPr lang="en-AU" sz="1600" dirty="0"/>
              <a:t>This setting is dependent on the </a:t>
            </a:r>
            <a:r>
              <a:rPr lang="en-AU" sz="1600" b="1" dirty="0"/>
              <a:t>MODE</a:t>
            </a:r>
            <a:r>
              <a:rPr lang="en-AU" sz="1600" dirty="0"/>
              <a:t> selected &amp; the one setting applies to BOTH motors.</a:t>
            </a:r>
          </a:p>
          <a:p>
            <a:r>
              <a:rPr lang="en-AU" sz="1600" dirty="0"/>
              <a:t>Use keyboard to enter data.</a:t>
            </a:r>
          </a:p>
          <a:p>
            <a:endParaRPr lang="en-AU" sz="1600" dirty="0"/>
          </a:p>
          <a:p>
            <a:r>
              <a:rPr lang="en-AU" sz="1400" b="1" dirty="0"/>
              <a:t>Decimals can be used here (</a:t>
            </a:r>
            <a:r>
              <a:rPr lang="en-AU" sz="1400" b="1" dirty="0" err="1"/>
              <a:t>eg</a:t>
            </a:r>
            <a:r>
              <a:rPr lang="en-AU" sz="1400" b="1" dirty="0"/>
              <a:t>. 1.85).</a:t>
            </a:r>
          </a:p>
        </p:txBody>
      </p:sp>
      <p:sp>
        <p:nvSpPr>
          <p:cNvPr id="28" name="TextBox 27"/>
          <p:cNvSpPr txBox="1"/>
          <p:nvPr/>
        </p:nvSpPr>
        <p:spPr>
          <a:xfrm>
            <a:off x="7896201" y="2924944"/>
            <a:ext cx="2964329" cy="92333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5. BRAKES </a:t>
            </a:r>
          </a:p>
          <a:p>
            <a:r>
              <a:rPr lang="en-AU" dirty="0"/>
              <a:t>           Tick = ON</a:t>
            </a:r>
          </a:p>
          <a:p>
            <a:r>
              <a:rPr lang="en-AU" b="1" dirty="0"/>
              <a:t>           </a:t>
            </a:r>
            <a:r>
              <a:rPr lang="en-AU" dirty="0"/>
              <a:t>On is recommended.</a:t>
            </a:r>
          </a:p>
        </p:txBody>
      </p:sp>
      <p:pic>
        <p:nvPicPr>
          <p:cNvPr id="29" name="Picture 28" descr="Tick.jpg"/>
          <p:cNvPicPr>
            <a:picLocks noChangeAspect="1"/>
          </p:cNvPicPr>
          <p:nvPr/>
        </p:nvPicPr>
        <p:blipFill>
          <a:blip r:embed="rId3" cstate="print"/>
          <a:stretch>
            <a:fillRect/>
          </a:stretch>
        </p:blipFill>
        <p:spPr>
          <a:xfrm>
            <a:off x="7968208" y="3284984"/>
            <a:ext cx="481542" cy="469900"/>
          </a:xfrm>
          <a:prstGeom prst="rect">
            <a:avLst/>
          </a:prstGeom>
        </p:spPr>
      </p:pic>
      <p:pic>
        <p:nvPicPr>
          <p:cNvPr id="31" name="Picture 30" descr="Motor Modes.JPG"/>
          <p:cNvPicPr>
            <a:picLocks noChangeAspect="1"/>
          </p:cNvPicPr>
          <p:nvPr/>
        </p:nvPicPr>
        <p:blipFill>
          <a:blip r:embed="rId4" cstate="print"/>
          <a:stretch>
            <a:fillRect/>
          </a:stretch>
        </p:blipFill>
        <p:spPr>
          <a:xfrm>
            <a:off x="1571498" y="2492898"/>
            <a:ext cx="1702594" cy="1381125"/>
          </a:xfrm>
          <a:prstGeom prst="rect">
            <a:avLst/>
          </a:prstGeom>
        </p:spPr>
      </p:pic>
      <p:cxnSp>
        <p:nvCxnSpPr>
          <p:cNvPr id="35" name="Straight Arrow Connector 34"/>
          <p:cNvCxnSpPr/>
          <p:nvPr/>
        </p:nvCxnSpPr>
        <p:spPr>
          <a:xfrm>
            <a:off x="4223792" y="3068960"/>
            <a:ext cx="3600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p:nvPr/>
        </p:nvCxnSpPr>
        <p:spPr>
          <a:xfrm flipV="1">
            <a:off x="5591944" y="3212976"/>
            <a:ext cx="0"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a:xfrm flipH="1">
            <a:off x="7464153" y="2996952"/>
            <a:ext cx="42604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flipH="1">
            <a:off x="7464153" y="2132856"/>
            <a:ext cx="42604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2" name="Straight Connector 81"/>
          <p:cNvCxnSpPr/>
          <p:nvPr/>
        </p:nvCxnSpPr>
        <p:spPr>
          <a:xfrm flipV="1">
            <a:off x="7608168" y="3717032"/>
            <a:ext cx="0" cy="288032"/>
          </a:xfrm>
          <a:prstGeom prst="line">
            <a:avLst/>
          </a:prstGeom>
        </p:spPr>
        <p:style>
          <a:lnRef idx="3">
            <a:schemeClr val="accent1"/>
          </a:lnRef>
          <a:fillRef idx="0">
            <a:schemeClr val="accent1"/>
          </a:fillRef>
          <a:effectRef idx="2">
            <a:schemeClr val="accent1"/>
          </a:effectRef>
          <a:fontRef idx="minor">
            <a:schemeClr val="tx1"/>
          </a:fontRef>
        </p:style>
      </p:cxnSp>
      <p:cxnSp>
        <p:nvCxnSpPr>
          <p:cNvPr id="84" name="Straight Connector 83"/>
          <p:cNvCxnSpPr/>
          <p:nvPr/>
        </p:nvCxnSpPr>
        <p:spPr>
          <a:xfrm flipH="1">
            <a:off x="6384032" y="3717032"/>
            <a:ext cx="122413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p:nvPr/>
        </p:nvCxnSpPr>
        <p:spPr>
          <a:xfrm flipV="1">
            <a:off x="6384032" y="3212976"/>
            <a:ext cx="0"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2" name="TextBox 91"/>
          <p:cNvSpPr txBox="1"/>
          <p:nvPr/>
        </p:nvSpPr>
        <p:spPr>
          <a:xfrm>
            <a:off x="2429594" y="2492898"/>
            <a:ext cx="1560173" cy="307777"/>
          </a:xfrm>
          <a:prstGeom prst="rect">
            <a:avLst/>
          </a:prstGeom>
          <a:noFill/>
        </p:spPr>
        <p:txBody>
          <a:bodyPr wrap="square" rtlCol="0">
            <a:spAutoFit/>
          </a:bodyPr>
          <a:lstStyle/>
          <a:p>
            <a:r>
              <a:rPr lang="en-AU" sz="1400" b="1" dirty="0">
                <a:solidFill>
                  <a:srgbClr val="007033"/>
                </a:solidFill>
              </a:rPr>
              <a:t>Turns motor OFF</a:t>
            </a:r>
          </a:p>
        </p:txBody>
      </p:sp>
      <p:sp>
        <p:nvSpPr>
          <p:cNvPr id="93" name="TextBox 92"/>
          <p:cNvSpPr txBox="1"/>
          <p:nvPr/>
        </p:nvSpPr>
        <p:spPr>
          <a:xfrm>
            <a:off x="2429594" y="2780930"/>
            <a:ext cx="1794199" cy="276999"/>
          </a:xfrm>
          <a:prstGeom prst="rect">
            <a:avLst/>
          </a:prstGeom>
          <a:noFill/>
        </p:spPr>
        <p:txBody>
          <a:bodyPr wrap="square" rtlCol="0">
            <a:spAutoFit/>
          </a:bodyPr>
          <a:lstStyle/>
          <a:p>
            <a:r>
              <a:rPr lang="en-AU" sz="1200" b="1" dirty="0">
                <a:solidFill>
                  <a:srgbClr val="007033"/>
                </a:solidFill>
              </a:rPr>
              <a:t>Motor keeps running</a:t>
            </a:r>
          </a:p>
        </p:txBody>
      </p:sp>
      <p:cxnSp>
        <p:nvCxnSpPr>
          <p:cNvPr id="36" name="Straight Arrow Connector 35"/>
          <p:cNvCxnSpPr/>
          <p:nvPr/>
        </p:nvCxnSpPr>
        <p:spPr>
          <a:xfrm flipV="1">
            <a:off x="6023992" y="3212976"/>
            <a:ext cx="0"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7" name="Picture 26" descr="Steering block icon.GIF"/>
          <p:cNvPicPr>
            <a:picLocks noChangeAspect="1"/>
          </p:cNvPicPr>
          <p:nvPr/>
        </p:nvPicPr>
        <p:blipFill>
          <a:blip r:embed="rId5" cstate="print"/>
          <a:stretch>
            <a:fillRect/>
          </a:stretch>
        </p:blipFill>
        <p:spPr>
          <a:xfrm>
            <a:off x="8688288" y="331612"/>
            <a:ext cx="882402" cy="869614"/>
          </a:xfrm>
          <a:prstGeom prst="rect">
            <a:avLst/>
          </a:prstGeom>
        </p:spPr>
      </p:pic>
      <p:sp>
        <p:nvSpPr>
          <p:cNvPr id="32" name="TextBox 31"/>
          <p:cNvSpPr txBox="1"/>
          <p:nvPr/>
        </p:nvSpPr>
        <p:spPr>
          <a:xfrm>
            <a:off x="5951985" y="4005065"/>
            <a:ext cx="1428159" cy="2031325"/>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3. SET SPEED OF TURN.</a:t>
            </a:r>
          </a:p>
          <a:p>
            <a:r>
              <a:rPr lang="en-AU" sz="1100" dirty="0"/>
              <a:t>Enter any number from</a:t>
            </a:r>
          </a:p>
          <a:p>
            <a:r>
              <a:rPr lang="en-AU" sz="1100" dirty="0"/>
              <a:t> -100 to 100 using slider or keyboard.</a:t>
            </a:r>
          </a:p>
          <a:p>
            <a:r>
              <a:rPr lang="en-AU" sz="1100" dirty="0"/>
              <a:t>(keyboard is easier</a:t>
            </a:r>
            <a:r>
              <a:rPr lang="en-AU" sz="1200" dirty="0"/>
              <a:t>)</a:t>
            </a:r>
          </a:p>
          <a:p>
            <a:endParaRPr lang="en-AU" sz="1200" dirty="0"/>
          </a:p>
          <a:p>
            <a:r>
              <a:rPr lang="en-AU" sz="1000" b="1" dirty="0"/>
              <a:t>“0” = stopped</a:t>
            </a:r>
          </a:p>
          <a:p>
            <a:r>
              <a:rPr lang="en-AU" sz="1000" b="1" dirty="0"/>
              <a:t>“100” = full speed fwd</a:t>
            </a:r>
          </a:p>
          <a:p>
            <a:r>
              <a:rPr lang="en-AU" sz="1000" b="1" dirty="0"/>
              <a:t>“-100” = full speed rev.</a:t>
            </a:r>
            <a:endParaRPr lang="en-AU"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9536" y="332656"/>
            <a:ext cx="8208912" cy="707886"/>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AU" sz="4000" b="1" dirty="0">
                <a:solidFill>
                  <a:srgbClr val="0070C0"/>
                </a:solidFill>
              </a:rPr>
              <a:t>MOTOR BLOCK HANDY HINTS</a:t>
            </a:r>
            <a:endParaRPr lang="en-AU" sz="3200" dirty="0"/>
          </a:p>
        </p:txBody>
      </p:sp>
      <p:sp>
        <p:nvSpPr>
          <p:cNvPr id="6" name="TextBox 5"/>
          <p:cNvSpPr txBox="1"/>
          <p:nvPr/>
        </p:nvSpPr>
        <p:spPr>
          <a:xfrm>
            <a:off x="1919536" y="1412777"/>
            <a:ext cx="8352928" cy="4555093"/>
          </a:xfrm>
          <a:prstGeom prst="rect">
            <a:avLst/>
          </a:prstGeom>
          <a:noFill/>
        </p:spPr>
        <p:txBody>
          <a:bodyPr wrap="square" rtlCol="0">
            <a:spAutoFit/>
          </a:bodyPr>
          <a:lstStyle/>
          <a:p>
            <a:pPr>
              <a:buFont typeface="Arial" pitchFamily="34" charset="0"/>
              <a:buChar char="•"/>
            </a:pPr>
            <a:r>
              <a:rPr lang="en-AU" sz="1600" b="1" dirty="0">
                <a:solidFill>
                  <a:srgbClr val="FF0000"/>
                </a:solidFill>
              </a:rPr>
              <a:t>    ALWAYS ensure the battery is fully charged.  Battery state WILL affect motor speed &amp; power.</a:t>
            </a:r>
          </a:p>
          <a:p>
            <a:pPr>
              <a:buFont typeface="Arial" pitchFamily="34" charset="0"/>
              <a:buChar char="•"/>
            </a:pPr>
            <a:endParaRPr lang="en-AU" sz="1600" b="1" dirty="0">
              <a:solidFill>
                <a:srgbClr val="0070C0"/>
              </a:solidFill>
            </a:endParaRPr>
          </a:p>
          <a:p>
            <a:pPr>
              <a:buFont typeface="Arial" pitchFamily="34" charset="0"/>
              <a:buChar char="•"/>
            </a:pPr>
            <a:r>
              <a:rPr lang="en-AU" sz="1600" b="1" dirty="0">
                <a:solidFill>
                  <a:srgbClr val="FF0000"/>
                </a:solidFill>
              </a:rPr>
              <a:t>    ALWAYS  ensure that the large motors have their gears “preloaded” to ensure “backlash” doesn’t cause the robot to skew on start up.</a:t>
            </a:r>
          </a:p>
          <a:p>
            <a:pPr>
              <a:buFont typeface="Arial" pitchFamily="34" charset="0"/>
              <a:buChar char="•"/>
            </a:pPr>
            <a:endParaRPr lang="en-AU" sz="1600" b="1" dirty="0">
              <a:solidFill>
                <a:srgbClr val="FF0000"/>
              </a:solidFill>
            </a:endParaRPr>
          </a:p>
          <a:p>
            <a:pPr>
              <a:buFont typeface="Arial" pitchFamily="34" charset="0"/>
              <a:buChar char="•"/>
            </a:pPr>
            <a:r>
              <a:rPr lang="en-AU" sz="1600" b="1" dirty="0">
                <a:solidFill>
                  <a:srgbClr val="0070C0"/>
                </a:solidFill>
              </a:rPr>
              <a:t>    Consider adding a small delay at the start of sequence (code, program, etc) to allow the robot operator to get their hand clear after pressing the “go” button.</a:t>
            </a:r>
          </a:p>
          <a:p>
            <a:pPr>
              <a:buFont typeface="Arial" pitchFamily="34" charset="0"/>
              <a:buChar char="•"/>
            </a:pPr>
            <a:endParaRPr lang="en-AU" sz="1600" b="1" dirty="0">
              <a:solidFill>
                <a:srgbClr val="FF0000"/>
              </a:solidFill>
            </a:endParaRPr>
          </a:p>
          <a:p>
            <a:pPr>
              <a:buFont typeface="Arial" pitchFamily="34" charset="0"/>
              <a:buChar char="•"/>
            </a:pPr>
            <a:r>
              <a:rPr lang="en-AU" sz="1600" b="1" dirty="0">
                <a:solidFill>
                  <a:srgbClr val="0070C0"/>
                </a:solidFill>
              </a:rPr>
              <a:t>    Moving slowly when completing a challenge will enhance accuracy.  Once task is completed, return to base as fast as possible.  </a:t>
            </a:r>
            <a:r>
              <a:rPr lang="en-AU" sz="1600" b="1" i="1" dirty="0">
                <a:solidFill>
                  <a:srgbClr val="0070C0"/>
                </a:solidFill>
              </a:rPr>
              <a:t>Accuracy isn’t required for return.</a:t>
            </a:r>
          </a:p>
          <a:p>
            <a:pPr>
              <a:buFont typeface="Arial" pitchFamily="34" charset="0"/>
              <a:buChar char="•"/>
            </a:pPr>
            <a:endParaRPr lang="en-AU" sz="1600" b="1" dirty="0">
              <a:solidFill>
                <a:srgbClr val="0070C0"/>
              </a:solidFill>
            </a:endParaRPr>
          </a:p>
          <a:p>
            <a:pPr>
              <a:buFont typeface="Arial" pitchFamily="34" charset="0"/>
              <a:buChar char="•"/>
            </a:pPr>
            <a:r>
              <a:rPr lang="en-AU" sz="1600" b="1" dirty="0">
                <a:solidFill>
                  <a:srgbClr val="0070C0"/>
                </a:solidFill>
              </a:rPr>
              <a:t>    When using forks or other attachments, use code to “settle” the attachment on the ground before raising to required position.  This will improve the “repeatability” of the action.</a:t>
            </a:r>
          </a:p>
          <a:p>
            <a:pPr>
              <a:buFont typeface="Arial" pitchFamily="34" charset="0"/>
              <a:buChar char="•"/>
            </a:pPr>
            <a:endParaRPr lang="en-AU" sz="1600" b="1" dirty="0">
              <a:solidFill>
                <a:srgbClr val="0070C0"/>
              </a:solidFill>
            </a:endParaRPr>
          </a:p>
          <a:p>
            <a:pPr>
              <a:buFont typeface="Arial" pitchFamily="34" charset="0"/>
              <a:buChar char="•"/>
            </a:pPr>
            <a:r>
              <a:rPr lang="en-AU" sz="1600" b="1" dirty="0">
                <a:solidFill>
                  <a:srgbClr val="0070C0"/>
                </a:solidFill>
              </a:rPr>
              <a:t>    Consider “gearing” the medium motor to increase torque &amp; accuracy.</a:t>
            </a:r>
          </a:p>
          <a:p>
            <a:pPr>
              <a:buFont typeface="Arial" pitchFamily="34" charset="0"/>
              <a:buChar char="•"/>
            </a:pPr>
            <a:endParaRPr lang="en-AU" sz="1600" b="1" dirty="0">
              <a:solidFill>
                <a:srgbClr val="0070C0"/>
              </a:solidFill>
            </a:endParaRPr>
          </a:p>
          <a:p>
            <a:pPr>
              <a:buFont typeface="Arial" pitchFamily="34" charset="0"/>
              <a:buChar char="•"/>
            </a:pPr>
            <a:r>
              <a:rPr lang="en-AU" sz="1600" b="1" dirty="0">
                <a:solidFill>
                  <a:srgbClr val="0070C0"/>
                </a:solidFill>
              </a:rPr>
              <a:t>    ALWAYS ensure the battery is fully charged.  Battery state WILL affect motor speed &amp; power.</a:t>
            </a:r>
            <a:endParaRPr lang="en-AU" b="1" dirty="0">
              <a:solidFill>
                <a:srgbClr val="0070C0"/>
              </a:solidFill>
            </a:endParaRPr>
          </a:p>
          <a:p>
            <a:endParaRPr lang="en-AU" b="1"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487488" y="1628800"/>
            <a:ext cx="6552728" cy="369332"/>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b="1" dirty="0"/>
              <a:t>A START block </a:t>
            </a:r>
            <a:r>
              <a:rPr lang="en-AU" b="1" i="1" dirty="0"/>
              <a:t>must</a:t>
            </a:r>
            <a:r>
              <a:rPr lang="en-AU" b="1" dirty="0"/>
              <a:t> be used at the start of every sequence.</a:t>
            </a:r>
          </a:p>
        </p:txBody>
      </p:sp>
      <p:sp>
        <p:nvSpPr>
          <p:cNvPr id="5" name="TextBox 4"/>
          <p:cNvSpPr txBox="1"/>
          <p:nvPr/>
        </p:nvSpPr>
        <p:spPr>
          <a:xfrm>
            <a:off x="1487488" y="260649"/>
            <a:ext cx="7488832" cy="101566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AU" sz="4000" b="1" dirty="0">
                <a:solidFill>
                  <a:srgbClr val="0070C0"/>
                </a:solidFill>
              </a:rPr>
              <a:t>START Block</a:t>
            </a:r>
            <a:r>
              <a:rPr lang="en-AU" sz="4000" dirty="0"/>
              <a:t> </a:t>
            </a:r>
            <a:endParaRPr lang="en-AU" sz="3200" dirty="0"/>
          </a:p>
          <a:p>
            <a:r>
              <a:rPr lang="en-AU" dirty="0"/>
              <a:t>Required at the beginning of a sequence (program).</a:t>
            </a:r>
            <a:endParaRPr lang="en-AU" sz="2400" dirty="0"/>
          </a:p>
        </p:txBody>
      </p:sp>
      <p:cxnSp>
        <p:nvCxnSpPr>
          <p:cNvPr id="35" name="Straight Arrow Connector 34"/>
          <p:cNvCxnSpPr/>
          <p:nvPr/>
        </p:nvCxnSpPr>
        <p:spPr>
          <a:xfrm>
            <a:off x="4223792" y="3068960"/>
            <a:ext cx="3600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3" name="Picture 22" descr="Start Block.JPG"/>
          <p:cNvPicPr>
            <a:picLocks noChangeAspect="1"/>
          </p:cNvPicPr>
          <p:nvPr/>
        </p:nvPicPr>
        <p:blipFill>
          <a:blip r:embed="rId2" cstate="print"/>
          <a:stretch>
            <a:fillRect/>
          </a:stretch>
        </p:blipFill>
        <p:spPr>
          <a:xfrm>
            <a:off x="8040217" y="342100"/>
            <a:ext cx="797049" cy="901580"/>
          </a:xfrm>
          <a:prstGeom prst="rect">
            <a:avLst/>
          </a:prstGeom>
        </p:spPr>
      </p:pic>
      <p:pic>
        <p:nvPicPr>
          <p:cNvPr id="24" name="Picture 23" descr="One start block.JPG"/>
          <p:cNvPicPr>
            <a:picLocks noChangeAspect="1"/>
          </p:cNvPicPr>
          <p:nvPr/>
        </p:nvPicPr>
        <p:blipFill>
          <a:blip r:embed="rId3" cstate="print"/>
          <a:stretch>
            <a:fillRect/>
          </a:stretch>
        </p:blipFill>
        <p:spPr>
          <a:xfrm>
            <a:off x="8760296" y="1412776"/>
            <a:ext cx="2072680" cy="874022"/>
          </a:xfrm>
          <a:prstGeom prst="rect">
            <a:avLst/>
          </a:prstGeom>
        </p:spPr>
      </p:pic>
      <p:pic>
        <p:nvPicPr>
          <p:cNvPr id="30" name="Picture 29" descr="One Start, two actions.JPG"/>
          <p:cNvPicPr>
            <a:picLocks noChangeAspect="1"/>
          </p:cNvPicPr>
          <p:nvPr/>
        </p:nvPicPr>
        <p:blipFill>
          <a:blip r:embed="rId4" cstate="print"/>
          <a:stretch>
            <a:fillRect/>
          </a:stretch>
        </p:blipFill>
        <p:spPr>
          <a:xfrm>
            <a:off x="8184233" y="4509120"/>
            <a:ext cx="2714867" cy="1584176"/>
          </a:xfrm>
          <a:prstGeom prst="rect">
            <a:avLst/>
          </a:prstGeom>
        </p:spPr>
      </p:pic>
      <p:pic>
        <p:nvPicPr>
          <p:cNvPr id="34" name="Picture 33" descr="Two start Blocks.JPG"/>
          <p:cNvPicPr>
            <a:picLocks noChangeAspect="1"/>
          </p:cNvPicPr>
          <p:nvPr/>
        </p:nvPicPr>
        <p:blipFill>
          <a:blip r:embed="rId5" cstate="print"/>
          <a:stretch>
            <a:fillRect/>
          </a:stretch>
        </p:blipFill>
        <p:spPr>
          <a:xfrm>
            <a:off x="8688289" y="2564904"/>
            <a:ext cx="2124105" cy="1728192"/>
          </a:xfrm>
          <a:prstGeom prst="rect">
            <a:avLst/>
          </a:prstGeom>
        </p:spPr>
      </p:pic>
      <p:sp>
        <p:nvSpPr>
          <p:cNvPr id="37" name="TextBox 36"/>
          <p:cNvSpPr txBox="1"/>
          <p:nvPr/>
        </p:nvSpPr>
        <p:spPr>
          <a:xfrm>
            <a:off x="1487488" y="2852937"/>
            <a:ext cx="6768752" cy="1169551"/>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Different sequences  (code, program, etc.) can be started simultaneously by using two or more separate START blocks at the beginning of each sequence.</a:t>
            </a:r>
          </a:p>
          <a:p>
            <a:r>
              <a:rPr lang="en-AU" sz="1400" b="1" dirty="0"/>
              <a:t>This gives the advantage of being able to run each sequence individually by clicking on the start block of the desired sequence.  Good for testing.</a:t>
            </a:r>
          </a:p>
          <a:p>
            <a:r>
              <a:rPr lang="en-AU" sz="1400" b="1" dirty="0"/>
              <a:t>When downloaded to the robot, all sequences will start at the same time. </a:t>
            </a:r>
            <a:endParaRPr lang="en-AU" sz="1600" b="1" dirty="0"/>
          </a:p>
        </p:txBody>
      </p:sp>
      <p:sp>
        <p:nvSpPr>
          <p:cNvPr id="38" name="TextBox 37"/>
          <p:cNvSpPr txBox="1"/>
          <p:nvPr/>
        </p:nvSpPr>
        <p:spPr>
          <a:xfrm>
            <a:off x="1487488" y="4509120"/>
            <a:ext cx="6408712" cy="1600438"/>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One START block can be used to start two or more sequences by using “wires” as shown in the picture on the left.</a:t>
            </a:r>
          </a:p>
          <a:p>
            <a:r>
              <a:rPr lang="en-AU" sz="1400" b="1" dirty="0"/>
              <a:t>Clicking on this START block will start both sequences at the same time.</a:t>
            </a:r>
          </a:p>
          <a:p>
            <a:endParaRPr lang="en-AU" sz="1400" b="1" dirty="0"/>
          </a:p>
          <a:p>
            <a:r>
              <a:rPr lang="en-AU" sz="1400" b="1" dirty="0"/>
              <a:t>When downloaded to the robot, both sequences will start at the same time. </a:t>
            </a:r>
          </a:p>
          <a:p>
            <a:r>
              <a:rPr lang="en-AU" sz="1400" b="1" dirty="0"/>
              <a:t>Useful if running a lot of sequences, but method above is better as it allows each sequence to be tested individually.</a:t>
            </a:r>
            <a:endParaRPr lang="en-AU" sz="1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Using WAIT to set ground height.JPG"/>
          <p:cNvPicPr>
            <a:picLocks noChangeAspect="1"/>
          </p:cNvPicPr>
          <p:nvPr/>
        </p:nvPicPr>
        <p:blipFill>
          <a:blip r:embed="rId2" cstate="print"/>
          <a:stretch>
            <a:fillRect/>
          </a:stretch>
        </p:blipFill>
        <p:spPr>
          <a:xfrm>
            <a:off x="3287689" y="4077073"/>
            <a:ext cx="5953125" cy="1000125"/>
          </a:xfrm>
          <a:prstGeom prst="rect">
            <a:avLst/>
          </a:prstGeom>
        </p:spPr>
      </p:pic>
      <p:sp>
        <p:nvSpPr>
          <p:cNvPr id="33" name="TextBox 32"/>
          <p:cNvSpPr txBox="1"/>
          <p:nvPr/>
        </p:nvSpPr>
        <p:spPr>
          <a:xfrm>
            <a:off x="1493490" y="1484784"/>
            <a:ext cx="8922991" cy="2308324"/>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b="1" dirty="0"/>
              <a:t>The WAIT block, in it’s simplest form, is used to introduce a time delay into a sequence. </a:t>
            </a:r>
          </a:p>
          <a:p>
            <a:r>
              <a:rPr lang="en-AU" sz="1200" b="1" dirty="0"/>
              <a:t>When dragged onto the program page, its default setting is “time delay”.</a:t>
            </a:r>
          </a:p>
          <a:p>
            <a:endParaRPr lang="en-AU" sz="1200" b="1" dirty="0"/>
          </a:p>
          <a:p>
            <a:r>
              <a:rPr lang="en-AU" sz="1200" b="1" dirty="0"/>
              <a:t>In the sequence (program, code, etc.) below, both the WAIT blocks have been set for 0.5 seconds.</a:t>
            </a:r>
          </a:p>
          <a:p>
            <a:endParaRPr lang="en-AU" sz="1200" b="1" dirty="0"/>
          </a:p>
          <a:p>
            <a:r>
              <a:rPr lang="en-AU" sz="1200" b="1" dirty="0"/>
              <a:t>The first WAIT block in this sequence is being used to provide a delay at the start of the sequence to allow the person to get their hand clear of the button before the robot starts to move (highly recommended).</a:t>
            </a:r>
          </a:p>
          <a:p>
            <a:endParaRPr lang="en-AU" sz="1200" b="1" dirty="0"/>
          </a:p>
          <a:p>
            <a:r>
              <a:rPr lang="en-AU" sz="1200" b="1" dirty="0"/>
              <a:t>The second WAIT block is used to allow the medium motor to relax after having been powered ON for one second (see MEDIUM MOTOR block is set to TIME, with power setting of -5 &amp; operation time of 1 second) .</a:t>
            </a:r>
          </a:p>
          <a:p>
            <a:endParaRPr lang="en-AU" sz="1200" b="1" dirty="0"/>
          </a:p>
          <a:p>
            <a:r>
              <a:rPr lang="en-AU" sz="1200" b="1" dirty="0"/>
              <a:t>This code is very useful for ensuring forks or any other attachments are fully down before raising them to a set position.</a:t>
            </a:r>
            <a:endParaRPr lang="en-AU" sz="1400" b="1" dirty="0"/>
          </a:p>
        </p:txBody>
      </p:sp>
      <p:sp>
        <p:nvSpPr>
          <p:cNvPr id="5" name="TextBox 4"/>
          <p:cNvSpPr txBox="1"/>
          <p:nvPr/>
        </p:nvSpPr>
        <p:spPr>
          <a:xfrm>
            <a:off x="1493490" y="260649"/>
            <a:ext cx="8202910" cy="101566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AU" sz="4000" b="1" dirty="0">
                <a:solidFill>
                  <a:srgbClr val="0070C0"/>
                </a:solidFill>
              </a:rPr>
              <a:t>WAIT Block (TIME Delay)</a:t>
            </a:r>
            <a:endParaRPr lang="en-AU" sz="3200" dirty="0"/>
          </a:p>
          <a:p>
            <a:r>
              <a:rPr lang="en-AU" dirty="0"/>
              <a:t>Used to create a simple delay or to wait till a sensor reading is true.</a:t>
            </a:r>
            <a:endParaRPr lang="en-AU" sz="2400" dirty="0"/>
          </a:p>
        </p:txBody>
      </p:sp>
      <p:cxnSp>
        <p:nvCxnSpPr>
          <p:cNvPr id="86" name="Straight Arrow Connector 85"/>
          <p:cNvCxnSpPr/>
          <p:nvPr/>
        </p:nvCxnSpPr>
        <p:spPr>
          <a:xfrm flipV="1">
            <a:off x="4727848" y="5013176"/>
            <a:ext cx="0"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3" name="Picture 22" descr="Wait time block.JPG"/>
          <p:cNvPicPr>
            <a:picLocks noChangeAspect="1"/>
          </p:cNvPicPr>
          <p:nvPr/>
        </p:nvPicPr>
        <p:blipFill>
          <a:blip r:embed="rId3" cstate="print"/>
          <a:stretch>
            <a:fillRect/>
          </a:stretch>
        </p:blipFill>
        <p:spPr>
          <a:xfrm>
            <a:off x="8616281" y="332657"/>
            <a:ext cx="989459" cy="873052"/>
          </a:xfrm>
          <a:prstGeom prst="rect">
            <a:avLst/>
          </a:prstGeom>
        </p:spPr>
      </p:pic>
      <p:sp>
        <p:nvSpPr>
          <p:cNvPr id="34" name="TextBox 33"/>
          <p:cNvSpPr txBox="1"/>
          <p:nvPr/>
        </p:nvSpPr>
        <p:spPr>
          <a:xfrm>
            <a:off x="1703512" y="5445225"/>
            <a:ext cx="2808312" cy="30777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WAIT block set to TIMER function.</a:t>
            </a:r>
          </a:p>
        </p:txBody>
      </p:sp>
      <p:sp>
        <p:nvSpPr>
          <p:cNvPr id="37" name="TextBox 36"/>
          <p:cNvSpPr txBox="1"/>
          <p:nvPr/>
        </p:nvSpPr>
        <p:spPr>
          <a:xfrm>
            <a:off x="4655840" y="5445224"/>
            <a:ext cx="2808312" cy="738664"/>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400" b="1" dirty="0"/>
              <a:t>Time delay is set to 0.5 seconds.</a:t>
            </a:r>
          </a:p>
          <a:p>
            <a:r>
              <a:rPr lang="en-AU" sz="1400" b="1" dirty="0"/>
              <a:t>Use keyboard to enter desired time delay.</a:t>
            </a:r>
          </a:p>
        </p:txBody>
      </p:sp>
      <p:cxnSp>
        <p:nvCxnSpPr>
          <p:cNvPr id="40" name="Straight Arrow Connector 39"/>
          <p:cNvCxnSpPr/>
          <p:nvPr/>
        </p:nvCxnSpPr>
        <p:spPr>
          <a:xfrm flipV="1">
            <a:off x="4295800" y="5013176"/>
            <a:ext cx="0"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1477</TotalTime>
  <Words>5276</Words>
  <Application>Microsoft Office PowerPoint</Application>
  <PresentationFormat>Widescreen</PresentationFormat>
  <Paragraphs>569</Paragraphs>
  <Slides>29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 Training</dc:title>
  <dc:creator>Corinna Baerhold</dc:creator>
  <cp:lastModifiedBy>Corinna Baerhold</cp:lastModifiedBy>
  <cp:revision>13</cp:revision>
  <cp:lastPrinted>2019-05-20T02:45:31Z</cp:lastPrinted>
  <dcterms:created xsi:type="dcterms:W3CDTF">2019-05-13T04:43:40Z</dcterms:created>
  <dcterms:modified xsi:type="dcterms:W3CDTF">2019-05-20T03:42:38Z</dcterms:modified>
</cp:coreProperties>
</file>