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5143500" cx="9144000"/>
  <p:notesSz cx="6858000" cy="9144000"/>
  <p:embeddedFontLst>
    <p:embeddedFont>
      <p:font typeface="Robot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7.xml"/><Relationship Id="rId33" Type="http://schemas.openxmlformats.org/officeDocument/2006/relationships/font" Target="fonts/Roboto-boldItalic.fntdata"/><Relationship Id="rId10" Type="http://schemas.openxmlformats.org/officeDocument/2006/relationships/slide" Target="slides/slide6.xml"/><Relationship Id="rId32" Type="http://schemas.openxmlformats.org/officeDocument/2006/relationships/font" Target="fonts/Roboto-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There are now dozens of prototyping tools out there. Each have their strengths depending on what your ability &amp; needs are. </a:t>
            </a:r>
            <a:br>
              <a:rPr lang="en"/>
            </a:br>
            <a:br>
              <a:rPr lang="en"/>
            </a:br>
            <a:r>
              <a:rPr lang="en"/>
              <a:t>When building a prototype you are usually making a trade off on speed vs fidelity. The more realistic you want your prototype to be the longer it will take to make. </a:t>
            </a:r>
            <a:br>
              <a:rPr lang="en"/>
            </a:br>
            <a:br>
              <a:rPr lang="en"/>
            </a:br>
            <a:r>
              <a:rPr lang="en"/>
              <a:t>These tools start with simple clickable sketches, which is what we will be doing today, all the way to fully coded applications. </a:t>
            </a:r>
            <a:br>
              <a:rPr lang="en"/>
            </a:br>
            <a:br>
              <a:rPr lang="en"/>
            </a:br>
            <a:r>
              <a:rPr lang="en"/>
              <a:t>Because we’re trying to get a lot done in 90 minutes I’m not going to go into the benefits of each one, but if you have any questions feel free to come talk to me at the end of the workshop.</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The main point is with your prototype you want to aim for “Goldilocks” Fidelity… That means the design is realistic enough for your users to understand how it should work, but not so realistic that you have spent too much time just putting it together. </a:t>
            </a:r>
          </a:p>
          <a:p>
            <a:pPr lvl="0">
              <a:spcBef>
                <a:spcPts val="0"/>
              </a:spcBef>
              <a:buNone/>
            </a:pPr>
            <a:r>
              <a:t/>
            </a:r>
            <a:endParaRPr/>
          </a:p>
          <a:p>
            <a:pPr lvl="0">
              <a:spcBef>
                <a:spcPts val="0"/>
              </a:spcBef>
              <a:buNone/>
            </a:pPr>
            <a:r>
              <a:rPr lang="en"/>
              <a:t>So choose the prototyping tool that is “just right!” for your </a:t>
            </a:r>
            <a:r>
              <a:rPr lang="en"/>
              <a:t>scenario</a:t>
            </a:r>
            <a:r>
              <a:rPr lang="en"/>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So onto the fun stuff, Let’s start by opening your app store, searching for “Marvel” and downloading the app.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sz="1200">
                <a:solidFill>
                  <a:srgbClr val="404040"/>
                </a:solidFill>
                <a:highlight>
                  <a:srgbClr val="F9F9F9"/>
                </a:highlight>
                <a:latin typeface="Roboto"/>
                <a:ea typeface="Roboto"/>
                <a:cs typeface="Roboto"/>
                <a:sym typeface="Roboto"/>
              </a:rPr>
              <a:t>Before you design a prototype you need to define the problem your trying to solve. Why? A great definition of your problem statement will guide your idea in the right direction. It will bring about clarity and focus to the design. On the contrary, if you don’t pay enough attention to defining your problem, you will work like a blind man stumbling in the dark.</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So this is the basic </a:t>
            </a:r>
            <a:r>
              <a:rPr lang="en"/>
              <a:t>formula</a:t>
            </a:r>
            <a:r>
              <a:rPr lang="en"/>
              <a:t> for defining your problem. You start with who this is for, you then </a:t>
            </a:r>
            <a:r>
              <a:rPr lang="en"/>
              <a:t>explain</a:t>
            </a:r>
            <a:r>
              <a:rPr lang="en"/>
              <a:t> what they need and then add any other relevant insights that will help guide you.</a:t>
            </a:r>
            <a:br>
              <a:rPr lang="en"/>
            </a:br>
            <a:br>
              <a:rPr lang="en"/>
            </a:br>
            <a:r>
              <a:rPr lang="en"/>
              <a:t>For example when uber was developing its new product Uber Eats it’s problem statement might of looked </a:t>
            </a:r>
            <a:r>
              <a:rPr lang="en"/>
              <a:t>something</a:t>
            </a:r>
            <a:r>
              <a:rPr lang="en"/>
              <a:t> like this:</a:t>
            </a:r>
            <a:br>
              <a:rPr lang="en"/>
            </a:br>
            <a:br>
              <a:rPr lang="en"/>
            </a:br>
            <a:r>
              <a:rPr lang="en"/>
              <a:t>As a single young professional (The who)</a:t>
            </a:r>
          </a:p>
          <a:p>
            <a:pPr lvl="0">
              <a:spcBef>
                <a:spcPts val="0"/>
              </a:spcBef>
              <a:buNone/>
            </a:pPr>
            <a:r>
              <a:rPr lang="en"/>
              <a:t>I need a quick and easy dinner (The need)</a:t>
            </a:r>
          </a:p>
          <a:p>
            <a:pPr lvl="0">
              <a:spcBef>
                <a:spcPts val="0"/>
              </a:spcBef>
              <a:buNone/>
            </a:pPr>
            <a:r>
              <a:rPr lang="en"/>
              <a:t>because I’m hungry now and don’t have the time or energy to go out for a meal or cook for myself. (extra context)</a:t>
            </a:r>
          </a:p>
          <a:p>
            <a:pPr lvl="0">
              <a:spcBef>
                <a:spcPts val="0"/>
              </a:spcBef>
              <a:buNone/>
            </a:pPr>
            <a:r>
              <a:t/>
            </a:r>
            <a:endParaRPr/>
          </a:p>
          <a:p>
            <a:pPr lvl="0">
              <a:spcBef>
                <a:spcPts val="0"/>
              </a:spcBef>
              <a:buNone/>
            </a:pPr>
            <a:r>
              <a:rPr lang="en"/>
              <a:t>You can see with this problem, already some sort of food delivery service pop’s into your mind as a solution.</a:t>
            </a:r>
            <a:br>
              <a:rPr lang="en"/>
            </a:br>
            <a:br>
              <a:rPr lang="en"/>
            </a:br>
            <a:r>
              <a:rPr lang="en"/>
              <a:t>We are now going to spend 5 minutes writing a problem statement. If you have an idea you want to work on use that. </a:t>
            </a:r>
            <a:r>
              <a:rPr lang="en"/>
              <a:t>Otherwise I can give you something for today, just let me know and I can come over and help you.</a:t>
            </a:r>
            <a:br>
              <a:rPr lang="en"/>
            </a:br>
            <a:br>
              <a:rPr lang="en"/>
            </a:br>
            <a:r>
              <a:rPr lang="en"/>
              <a:t>Dummy problem 1 </a:t>
            </a:r>
            <a:br>
              <a:rPr lang="en"/>
            </a:br>
            <a:r>
              <a:rPr lang="en"/>
              <a:t>As a Surfer</a:t>
            </a:r>
            <a:br>
              <a:rPr lang="en"/>
            </a:br>
            <a:r>
              <a:rPr lang="en"/>
              <a:t>I need to know the weather and tide </a:t>
            </a:r>
            <a:r>
              <a:rPr lang="en"/>
              <a:t>forecasts</a:t>
            </a:r>
            <a:br>
              <a:rPr lang="en"/>
            </a:br>
            <a:r>
              <a:rPr lang="en"/>
              <a:t>Because I want to know if it’s worth my while going to the beach this morning for a surf.</a:t>
            </a:r>
            <a:br>
              <a:rPr lang="en"/>
            </a:br>
            <a:br>
              <a:rPr lang="en"/>
            </a:br>
            <a:r>
              <a:rPr lang="en"/>
              <a:t>Dummy problem 2</a:t>
            </a:r>
            <a:br>
              <a:rPr lang="en"/>
            </a:br>
            <a:r>
              <a:rPr lang="en"/>
              <a:t>As someone who catches public transport</a:t>
            </a:r>
            <a:br>
              <a:rPr lang="en"/>
            </a:br>
            <a:r>
              <a:rPr lang="en"/>
              <a:t>I need to know the cheapest, easiest and quickest way to get to my destination</a:t>
            </a:r>
            <a:br>
              <a:rPr lang="en"/>
            </a:br>
            <a:r>
              <a:rPr lang="en"/>
              <a:t>Because I don’t want to be late, have to go out of my way or spend too much.</a:t>
            </a:r>
            <a:br>
              <a:rPr lang="en"/>
            </a:b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Great so now we have our problem, lets map out a possible solution.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So using uber eats as an example again, The first step of the journey is the problem, He is </a:t>
            </a:r>
            <a:r>
              <a:rPr lang="en"/>
              <a:t>hungry</a:t>
            </a:r>
            <a:r>
              <a:rPr lang="en"/>
              <a:t> and </a:t>
            </a:r>
            <a:r>
              <a:rPr lang="en"/>
              <a:t>doesn't</a:t>
            </a:r>
            <a:r>
              <a:rPr lang="en"/>
              <a:t> want to cook or go out. </a:t>
            </a:r>
            <a:br>
              <a:rPr lang="en"/>
            </a:br>
            <a:br>
              <a:rPr lang="en"/>
            </a:br>
            <a:r>
              <a:rPr lang="en"/>
              <a:t>At the end we have our solution, a meal </a:t>
            </a:r>
            <a:r>
              <a:rPr lang="en"/>
              <a:t>delivered</a:t>
            </a:r>
            <a:r>
              <a:rPr lang="en"/>
              <a:t> to his door.</a:t>
            </a:r>
            <a:br>
              <a:rPr lang="en"/>
            </a:br>
            <a:br>
              <a:rPr lang="en"/>
            </a:br>
            <a:r>
              <a:rPr lang="en"/>
              <a:t>But what are all the steps in between that </a:t>
            </a:r>
            <a:r>
              <a:rPr lang="en"/>
              <a:t>allowed</a:t>
            </a:r>
            <a:r>
              <a:rPr lang="en"/>
              <a:t> this to happen?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Well assuming he already ad the app installed. Firstly he would need to think about what kind of food he wanted based on the choices he had…</a:t>
            </a:r>
            <a:br>
              <a:rPr lang="en"/>
            </a:br>
            <a:br>
              <a:rPr lang="en"/>
            </a:br>
            <a:r>
              <a:rPr lang="en"/>
              <a:t>Then he would need to make his selection from the menu.</a:t>
            </a:r>
            <a:br>
              <a:rPr lang="en"/>
            </a:br>
            <a:br>
              <a:rPr lang="en"/>
            </a:br>
            <a:r>
              <a:rPr lang="en"/>
              <a:t>He would need to let them know where to deliver it to and organise payment. </a:t>
            </a:r>
            <a:br>
              <a:rPr lang="en"/>
            </a:br>
            <a:br>
              <a:rPr lang="en"/>
            </a:br>
            <a:r>
              <a:rPr lang="en"/>
              <a:t>Lastly he might also want to track his delivery so he knows how far away his food is.</a:t>
            </a:r>
            <a:br>
              <a:rPr lang="en"/>
            </a:br>
            <a:br>
              <a:rPr lang="en"/>
            </a:br>
            <a:r>
              <a:rPr lang="en"/>
              <a:t>So for your problem quickly think of an ideal solution if you don’t already have one, and then map the steps </a:t>
            </a:r>
            <a:r>
              <a:rPr lang="en"/>
              <a:t>required</a:t>
            </a:r>
            <a:r>
              <a:rPr lang="en"/>
              <a:t> for the user to get there.</a:t>
            </a:r>
            <a:br>
              <a:rPr lang="en"/>
            </a:br>
            <a:br>
              <a:rPr lang="en"/>
            </a:br>
            <a:r>
              <a:rPr lang="en"/>
              <a:t>You don’t have to storyboard it out like this, you can just write down each step if you like.</a:t>
            </a:r>
            <a:br>
              <a:rPr lang="en"/>
            </a:br>
            <a:br>
              <a:rPr lang="en"/>
            </a:br>
            <a:r>
              <a:rPr lang="en"/>
              <a:t>Also your solution might have multiple user journeys, for the purpose of today just focus on the main one.</a:t>
            </a:r>
            <a:br>
              <a:rPr lang="en"/>
            </a:br>
            <a:br>
              <a:rPr lang="en"/>
            </a:br>
            <a:r>
              <a:rPr lang="en"/>
              <a:t>If </a:t>
            </a:r>
            <a:r>
              <a:rPr lang="en"/>
              <a:t>you're</a:t>
            </a:r>
            <a:r>
              <a:rPr lang="en"/>
              <a:t> having trouble let me know and I will come help.</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Now that we have our storyboard we are going to design for each step. Using your pen and paper design an interface for each step of the process. </a:t>
            </a:r>
            <a:r>
              <a:rPr lang="en"/>
              <a:t>Remember</a:t>
            </a:r>
            <a:r>
              <a:rPr lang="en"/>
              <a:t> we are going for </a:t>
            </a:r>
            <a:r>
              <a:rPr lang="en"/>
              <a:t>goldilocks</a:t>
            </a:r>
            <a:r>
              <a:rPr lang="en"/>
              <a:t> fidelity, so don’t spend too much time making it perfect, but enough so that someone could understand it </a:t>
            </a:r>
            <a:r>
              <a:rPr lang="en"/>
              <a:t>without</a:t>
            </a:r>
            <a:r>
              <a:rPr lang="en"/>
              <a:t> you having to </a:t>
            </a:r>
            <a:r>
              <a:rPr lang="en"/>
              <a:t>explain</a:t>
            </a:r>
            <a:r>
              <a:rPr lang="en"/>
              <a:t> anything.</a:t>
            </a:r>
            <a:br>
              <a:rPr lang="en"/>
            </a:br>
            <a:br>
              <a:rPr lang="en"/>
            </a:br>
            <a:r>
              <a:rPr lang="en"/>
              <a:t>Think about how the user will navigate between each screen.</a:t>
            </a:r>
            <a:br>
              <a:rPr lang="en"/>
            </a:br>
            <a:br>
              <a:rPr lang="en"/>
            </a:br>
            <a:r>
              <a:rPr lang="en"/>
              <a:t>In fact let us just design the first 2 screens and stop, we will then use the app to </a:t>
            </a:r>
            <a:r>
              <a:rPr lang="en"/>
              <a:t>stitch</a:t>
            </a:r>
            <a:r>
              <a:rPr lang="en"/>
              <a:t> it together so you understand before you design the remaining screens.</a:t>
            </a:r>
            <a:br>
              <a:rPr lang="en"/>
            </a:br>
            <a:br>
              <a:rPr lang="en"/>
            </a:br>
            <a:r>
              <a:rPr lang="en"/>
              <a:t>So lets take 5- 10 minutes to design only the first 2 steps of the user journey. Let me know if you need help.</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Hi, I’m Greg.</a:t>
            </a:r>
          </a:p>
          <a:p>
            <a:pPr lvl="0">
              <a:spcBef>
                <a:spcPts val="0"/>
              </a:spcBef>
              <a:buNone/>
            </a:pPr>
            <a:r>
              <a:rPr lang="en"/>
              <a:t>I’ve been a digital product designer for the past 10 years. Currently i’m in charge of Design &amp; UX for OzLotteries.com</a:t>
            </a:r>
          </a:p>
          <a:p>
            <a:pPr lvl="0">
              <a:spcBef>
                <a:spcPts val="0"/>
              </a:spcBef>
              <a:buNone/>
            </a:pPr>
            <a:r>
              <a:t/>
            </a:r>
            <a:endParaRPr/>
          </a:p>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6" name="Shape 20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So firstly create a new project. Choose the size of your phone and if you want your interface to be landscape or portrait then give it a name. </a:t>
            </a:r>
            <a:br>
              <a:rPr lang="en"/>
            </a:br>
            <a:br>
              <a:rPr lang="en"/>
            </a:br>
            <a:r>
              <a:rPr lang="en"/>
              <a:t>Once your project is created tap the Plus icon to add a photo.</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7" name="Shape 2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Choose Camera, and take a photo of your first screen. Re-size it if you want to by pinching and moving with two finger and click done when you’re happy.</a:t>
            </a:r>
            <a:br>
              <a:rPr lang="en"/>
            </a:br>
            <a:br>
              <a:rPr lang="en"/>
            </a:br>
            <a:r>
              <a:rPr lang="en"/>
              <a:t>Repeat the process for your </a:t>
            </a:r>
            <a:r>
              <a:rPr lang="en"/>
              <a:t>second</a:t>
            </a:r>
            <a:r>
              <a:rPr lang="en"/>
              <a:t> screen.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8" name="Shape 2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Now you should have 2 photos, tap on your first screen, and drag the hot-spot over the area of the interface you want to be </a:t>
            </a:r>
            <a:r>
              <a:rPr lang="en"/>
              <a:t>clickable</a:t>
            </a:r>
            <a:r>
              <a:rPr lang="en"/>
              <a:t>. Then select link to image. </a:t>
            </a:r>
            <a:br>
              <a:rPr lang="en"/>
            </a:br>
            <a:br>
              <a:rPr lang="en"/>
            </a:br>
            <a:r>
              <a:rPr lang="en"/>
              <a:t>Then select the image you want this to link to. This is the 2nd image you took a photo of. Click done.</a:t>
            </a:r>
            <a:br>
              <a:rPr lang="en"/>
            </a:br>
            <a:br>
              <a:rPr lang="en"/>
            </a:br>
            <a:r>
              <a:rPr lang="en"/>
              <a:t>Now click on the green play button, this should launch the prototype, you can then test your prototype by clicking it, You might find that you need to add back buttons to your user interface to go back and forth.</a:t>
            </a:r>
            <a:br>
              <a:rPr lang="en"/>
            </a:br>
          </a:p>
          <a:p>
            <a:pPr lvl="0" rtl="0">
              <a:spcBef>
                <a:spcPts val="0"/>
              </a:spcBef>
              <a:buNone/>
            </a:pPr>
            <a:r>
              <a:rPr lang="en"/>
              <a:t>To exit or restart the preview tap and hold anywhere.</a:t>
            </a:r>
            <a:br>
              <a:rPr lang="en"/>
            </a:br>
            <a:br>
              <a:rPr lang="en"/>
            </a:br>
            <a:r>
              <a:rPr lang="en"/>
              <a:t>Now that you understand how it will work lets go back and design the remaining screens in your user </a:t>
            </a:r>
            <a:r>
              <a:rPr lang="en"/>
              <a:t>journey</a:t>
            </a:r>
            <a:r>
              <a:rPr lang="en"/>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9" name="Shape 2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Well done on Designing your prototype! I’m sure with more time you will be able to make it higher fidelity if you wish to. </a:t>
            </a:r>
            <a:br>
              <a:rPr lang="en"/>
            </a:br>
            <a:br>
              <a:rPr lang="en"/>
            </a:br>
            <a:r>
              <a:rPr lang="en"/>
              <a:t>No comes the moment of truth, User test it. </a:t>
            </a:r>
            <a:br>
              <a:rPr lang="en"/>
            </a:br>
            <a:br>
              <a:rPr lang="en"/>
            </a:br>
            <a:r>
              <a:rPr lang="en"/>
              <a:t>Pair up with your </a:t>
            </a:r>
            <a:r>
              <a:rPr lang="en"/>
              <a:t>neighbour</a:t>
            </a:r>
            <a:r>
              <a:rPr lang="en"/>
              <a:t>, choose who’s going first and second. </a:t>
            </a:r>
            <a:br>
              <a:rPr lang="en"/>
            </a:br>
            <a:br>
              <a:rPr lang="en"/>
            </a:br>
            <a:r>
              <a:rPr lang="en"/>
              <a:t>First give or </a:t>
            </a:r>
            <a:r>
              <a:rPr lang="en"/>
              <a:t>explain</a:t>
            </a:r>
            <a:r>
              <a:rPr lang="en"/>
              <a:t> to them the problem statement that you’re solving so they understand the context.</a:t>
            </a:r>
            <a:br>
              <a:rPr lang="en"/>
            </a:br>
            <a:br>
              <a:rPr lang="en"/>
            </a:br>
            <a:r>
              <a:rPr lang="en"/>
              <a:t>Then give them the app and ask them to talk out loud what they are thinking as they move through each step. </a:t>
            </a:r>
            <a:br>
              <a:rPr lang="en"/>
            </a:br>
            <a:br>
              <a:rPr lang="en"/>
            </a:br>
            <a:r>
              <a:rPr lang="en"/>
              <a:t>Write down any interesting insights you get from them. If they get confused by </a:t>
            </a:r>
            <a:r>
              <a:rPr lang="en"/>
              <a:t>something</a:t>
            </a:r>
            <a:r>
              <a:rPr lang="en"/>
              <a:t> ask them why. It might be because of the low fidelity of the prototype, in which case feel free to </a:t>
            </a:r>
            <a:r>
              <a:rPr lang="en"/>
              <a:t>explain</a:t>
            </a:r>
            <a:r>
              <a:rPr lang="en"/>
              <a:t> to them how the design would work and make a note to spend more time designing that part for the next revision of the prototype.</a:t>
            </a:r>
            <a:br>
              <a:rPr lang="en"/>
            </a:br>
            <a:br>
              <a:rPr lang="en"/>
            </a:br>
            <a:r>
              <a:rPr lang="en"/>
              <a:t>Once your done, switch places. Were going to only spend 5 mins each testing.</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4" name="Shape 2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And we’re done! </a:t>
            </a:r>
            <a:br>
              <a:rPr lang="en"/>
            </a:br>
            <a:br>
              <a:rPr lang="en"/>
            </a:br>
            <a:r>
              <a:rPr lang="en"/>
              <a:t>So who here now wants to update their prototype based on what their testing partner said? </a:t>
            </a:r>
            <a:br>
              <a:rPr lang="en"/>
            </a:br>
            <a:br>
              <a:rPr lang="en"/>
            </a:br>
            <a:r>
              <a:rPr lang="en"/>
              <a:t>The more you test and refine your idea the better it will become. </a:t>
            </a:r>
            <a:br>
              <a:rPr lang="en"/>
            </a:br>
            <a:br>
              <a:rPr lang="en"/>
            </a:br>
            <a:r>
              <a:rPr lang="en"/>
              <a:t>And when it comes time to develop you will be able to easily </a:t>
            </a:r>
            <a:r>
              <a:rPr lang="en"/>
              <a:t>communicate</a:t>
            </a:r>
            <a:r>
              <a:rPr lang="en"/>
              <a:t> it to others how it’s </a:t>
            </a:r>
            <a:r>
              <a:rPr lang="en"/>
              <a:t>supposed</a:t>
            </a:r>
            <a:r>
              <a:rPr lang="en"/>
              <a:t> to work.</a:t>
            </a:r>
            <a:br>
              <a:rPr lang="en"/>
            </a:br>
            <a:br>
              <a:rPr lang="en"/>
            </a:br>
            <a:r>
              <a:rPr lang="en"/>
              <a:t>Thanks for your time!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Over the past 5 years I’ve used </a:t>
            </a:r>
            <a:r>
              <a:rPr lang="en"/>
              <a:t>prototyping</a:t>
            </a:r>
            <a:r>
              <a:rPr lang="en"/>
              <a:t> as a way to test new ideas with our users before we spend thousands of dollars </a:t>
            </a:r>
            <a:r>
              <a:rPr lang="en"/>
              <a:t>developing</a:t>
            </a:r>
            <a:r>
              <a:rPr lang="en"/>
              <a:t> them. With each prototype we learn what works and what </a:t>
            </a:r>
            <a:r>
              <a:rPr lang="en"/>
              <a:t>doesn't</a:t>
            </a:r>
            <a:r>
              <a:rPr lang="en"/>
              <a:t> so that when it comes time to build it we are </a:t>
            </a:r>
            <a:r>
              <a:rPr lang="en"/>
              <a:t>fairly</a:t>
            </a:r>
            <a:r>
              <a:rPr lang="en"/>
              <a:t> confident it will be a success.</a:t>
            </a:r>
          </a:p>
          <a:p>
            <a:pPr lvl="0">
              <a:spcBef>
                <a:spcPts val="0"/>
              </a:spcBef>
              <a:buNone/>
            </a:pPr>
            <a:r>
              <a:t/>
            </a:r>
            <a:endParaRPr/>
          </a:p>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About 3 years ago I also Co-Founded a startup called Consynki. We were trying to make it easier for people to keep </a:t>
            </a:r>
            <a:r>
              <a:rPr lang="en"/>
              <a:t>their</a:t>
            </a:r>
            <a:r>
              <a:rPr lang="en"/>
              <a:t> contacts up to date by </a:t>
            </a:r>
            <a:r>
              <a:rPr lang="en"/>
              <a:t>automatically</a:t>
            </a:r>
            <a:r>
              <a:rPr lang="en"/>
              <a:t> syncing new details when their </a:t>
            </a:r>
            <a:r>
              <a:rPr lang="en"/>
              <a:t>friends</a:t>
            </a:r>
            <a:r>
              <a:rPr lang="en"/>
              <a:t> updated their details. This time prototyping helped me refine and </a:t>
            </a:r>
            <a:r>
              <a:rPr lang="en"/>
              <a:t>communicate</a:t>
            </a:r>
            <a:r>
              <a:rPr lang="en"/>
              <a:t> my idea’s on how it should work with the developers building the app.</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So that is a </a:t>
            </a:r>
            <a:r>
              <a:rPr lang="en"/>
              <a:t>brief</a:t>
            </a:r>
            <a:r>
              <a:rPr lang="en"/>
              <a:t> </a:t>
            </a:r>
            <a:r>
              <a:rPr lang="en"/>
              <a:t>introduction</a:t>
            </a:r>
            <a:r>
              <a:rPr lang="en"/>
              <a:t> to myself and how I’ve use prototyping.</a:t>
            </a:r>
          </a:p>
          <a:p>
            <a:pPr lvl="0">
              <a:spcBef>
                <a:spcPts val="0"/>
              </a:spcBef>
              <a:buNone/>
            </a:pPr>
            <a:r>
              <a:t/>
            </a:r>
            <a:endParaRPr/>
          </a:p>
          <a:p>
            <a:pPr lvl="0">
              <a:spcBef>
                <a:spcPts val="0"/>
              </a:spcBef>
              <a:buNone/>
            </a:pPr>
            <a:r>
              <a:rPr lang="en"/>
              <a:t>The plan for this evening is to have you design, prototype and test your own idea and this is how we are going to do it.</a:t>
            </a:r>
            <a:br>
              <a:rPr lang="en"/>
            </a:br>
            <a:br>
              <a:rPr lang="en"/>
            </a:br>
            <a:r>
              <a:rPr lang="en"/>
              <a:t>First I will talk a little about the </a:t>
            </a:r>
            <a:r>
              <a:rPr lang="en"/>
              <a:t>benefits</a:t>
            </a:r>
            <a:r>
              <a:rPr lang="en"/>
              <a:t> of prototyping.</a:t>
            </a:r>
          </a:p>
          <a:p>
            <a:pPr lvl="0">
              <a:spcBef>
                <a:spcPts val="0"/>
              </a:spcBef>
              <a:buNone/>
            </a:pPr>
            <a:r>
              <a:rPr lang="en"/>
              <a:t>I’ll also </a:t>
            </a:r>
            <a:r>
              <a:rPr lang="en"/>
              <a:t>briefly</a:t>
            </a:r>
            <a:r>
              <a:rPr lang="en"/>
              <a:t> mention the various tools out there for digital prototyping, and then ask you to download an app onto your smart phone that we will be using for todays session.</a:t>
            </a:r>
            <a:br>
              <a:rPr lang="en"/>
            </a:br>
            <a:r>
              <a:rPr lang="en"/>
              <a:t>Does anyone not have a smart phone? (if so, use paper)</a:t>
            </a:r>
          </a:p>
          <a:p>
            <a:pPr lvl="0">
              <a:spcBef>
                <a:spcPts val="0"/>
              </a:spcBef>
              <a:buNone/>
            </a:pPr>
            <a:br>
              <a:rPr lang="en"/>
            </a:br>
            <a:r>
              <a:rPr lang="en"/>
              <a:t>We will then get started on your prototype, If you have a problem or solution you want to use that’s great, otherwise I can give you an example to use for today.</a:t>
            </a:r>
            <a:br>
              <a:rPr lang="en"/>
            </a:br>
            <a:br>
              <a:rPr lang="en"/>
            </a:br>
            <a:r>
              <a:rPr lang="en"/>
              <a:t>The first step will be defining the problem your prototyping a solution for, this is going to be your north star to refer back to at each step.</a:t>
            </a:r>
            <a:br>
              <a:rPr lang="en"/>
            </a:br>
            <a:br>
              <a:rPr lang="en"/>
            </a:br>
            <a:r>
              <a:rPr lang="en"/>
              <a:t>Next we will create a user journey for your solution, these is the main steps someone will need to go through to solve their problem.</a:t>
            </a:r>
            <a:br>
              <a:rPr lang="en"/>
            </a:br>
            <a:br>
              <a:rPr lang="en"/>
            </a:br>
            <a:r>
              <a:rPr lang="en"/>
              <a:t>Once the user journey is </a:t>
            </a:r>
            <a:r>
              <a:rPr lang="en"/>
              <a:t>mapped</a:t>
            </a:r>
            <a:r>
              <a:rPr lang="en"/>
              <a:t> out we’re going to design an interface for each step using paper. It </a:t>
            </a:r>
            <a:r>
              <a:rPr lang="en"/>
              <a:t>doesn't</a:t>
            </a:r>
            <a:r>
              <a:rPr lang="en"/>
              <a:t> need to look amazing, it just needs to be understandable.</a:t>
            </a:r>
            <a:br>
              <a:rPr lang="en"/>
            </a:br>
            <a:br>
              <a:rPr lang="en"/>
            </a:br>
            <a:r>
              <a:rPr lang="en"/>
              <a:t>Once we have an interface for each step were going to </a:t>
            </a:r>
            <a:r>
              <a:rPr lang="en"/>
              <a:t>stitch</a:t>
            </a:r>
            <a:r>
              <a:rPr lang="en"/>
              <a:t> them together using the app we downloaded earlier, this will create a working </a:t>
            </a:r>
            <a:r>
              <a:rPr lang="en"/>
              <a:t>clickable</a:t>
            </a:r>
            <a:r>
              <a:rPr lang="en"/>
              <a:t> prototype.</a:t>
            </a:r>
            <a:br>
              <a:rPr lang="en"/>
            </a:br>
            <a:br>
              <a:rPr lang="en"/>
            </a:br>
            <a:r>
              <a:rPr lang="en"/>
              <a:t>And lastly we are going to pair up and test each </a:t>
            </a:r>
            <a:r>
              <a:rPr lang="en"/>
              <a:t>other's</a:t>
            </a:r>
            <a:r>
              <a:rPr lang="en"/>
              <a:t> prototypes so that you can get some insights on what works and what doesn’t.</a:t>
            </a:r>
            <a:br>
              <a:rPr lang="en"/>
            </a:br>
            <a:br>
              <a:rPr lang="en"/>
            </a:br>
            <a:r>
              <a:rPr lang="en"/>
              <a:t>There’s a fair bit to get through so </a:t>
            </a:r>
            <a:r>
              <a:rPr lang="en"/>
              <a:t>let's</a:t>
            </a:r>
            <a:r>
              <a:rPr lang="en"/>
              <a:t> get started.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There are 2 main reasons why you should prototype.</a:t>
            </a:r>
            <a:br>
              <a:rPr lang="en"/>
            </a:br>
            <a:br>
              <a:rPr lang="en"/>
            </a:br>
            <a:r>
              <a:rPr lang="en"/>
              <a:t>1. To test and validate your idea.</a:t>
            </a:r>
          </a:p>
          <a:p>
            <a:pPr lvl="0" rtl="0">
              <a:spcBef>
                <a:spcPts val="0"/>
              </a:spcBef>
              <a:buNone/>
            </a:pPr>
            <a:r>
              <a:rPr lang="en"/>
              <a:t>2. </a:t>
            </a:r>
            <a:r>
              <a:rPr lang="en"/>
              <a:t>To communicate your idea to others.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The main reason for prototyping is to validate your idea early. Proving your idea works with a prototype will save you a lot of time and effort. </a:t>
            </a:r>
            <a:br>
              <a:rPr lang="en"/>
            </a:br>
            <a:br>
              <a:rPr lang="en"/>
            </a:br>
            <a:r>
              <a:rPr lang="en"/>
              <a:t>Also if you find your idea doesn’t work, you will know what you need to change so you can keep on testing new ideas without investing a cent in development </a:t>
            </a:r>
            <a:r>
              <a:rPr lang="en"/>
              <a:t>until</a:t>
            </a:r>
            <a:r>
              <a:rPr lang="en"/>
              <a:t> you’re sure you have solved the problem.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The Second reason for prototyping is to communicate &amp; Collaborate on your idea.</a:t>
            </a:r>
          </a:p>
          <a:p>
            <a:pPr lvl="0" rtl="0">
              <a:spcBef>
                <a:spcPts val="0"/>
              </a:spcBef>
              <a:buNone/>
            </a:pPr>
            <a:r>
              <a:t/>
            </a:r>
            <a:endParaRPr/>
          </a:p>
          <a:p>
            <a:pPr lvl="0" rtl="0">
              <a:spcBef>
                <a:spcPts val="0"/>
              </a:spcBef>
              <a:buNone/>
            </a:pPr>
            <a:r>
              <a:rPr lang="en"/>
              <a:t>It’s one thing to discuss an idea, but it’s a whole other level of collaboration when both parties can play with a prototype and explore the possibilities. As this comic playfully shows discussing an idea can be misinterpreted. With a prototype this is alot less room for these mistakes to happen.</a:t>
            </a:r>
            <a:br>
              <a:rPr lang="en"/>
            </a:br>
            <a:br>
              <a:rPr lang="en"/>
            </a:br>
            <a:r>
              <a:rPr lang="en"/>
              <a:t>If your plan is to work with others to bring your solution to life, then a prototype is an excellent way for everyone to be on the same page.</a:t>
            </a:r>
          </a:p>
          <a:p>
            <a:pPr lvl="0" rtl="0">
              <a:spcBef>
                <a:spcPts val="0"/>
              </a:spcBef>
              <a:buNone/>
            </a:pPr>
            <a:r>
              <a:t/>
            </a:r>
            <a:endParaRPr/>
          </a:p>
          <a:p>
            <a:pPr lvl="0" rtl="0">
              <a:spcBef>
                <a:spcPts val="0"/>
              </a:spcBef>
              <a:buNone/>
            </a:pPr>
            <a:r>
              <a:t/>
            </a:r>
            <a:endParaRPr/>
          </a:p>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9"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anchorCtr="0" anchor="ctr" bIns="91425" lIns="91425" rIns="91425" wrap="square" tIns="91425">
              <a:noAutofit/>
            </a:bodyPr>
            <a:lstStyle/>
            <a:p>
              <a:pPr lvl="0">
                <a:spcBef>
                  <a:spcPts val="0"/>
                </a:spcBef>
                <a:buNone/>
              </a:pPr>
              <a:r>
                <a:t/>
              </a:r>
              <a:endParaRPr/>
            </a:p>
          </p:txBody>
        </p:sp>
        <p:sp>
          <p:nvSpPr>
            <p:cNvPr id="13" name="Shape 1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grpSp>
      <p:sp>
        <p:nvSpPr>
          <p:cNvPr id="16" name="Shape 16"/>
          <p:cNvSpPr txBox="1"/>
          <p:nvPr>
            <p:ph type="ctrTitle"/>
          </p:nvPr>
        </p:nvSpPr>
        <p:spPr>
          <a:xfrm>
            <a:off x="598100" y="1775222"/>
            <a:ext cx="8222100" cy="838800"/>
          </a:xfrm>
          <a:prstGeom prst="rect">
            <a:avLst/>
          </a:prstGeom>
        </p:spPr>
        <p:txBody>
          <a:bodyPr anchorCtr="0" anchor="b" bIns="91425" lIns="91425" rIns="91425" wrap="square"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17" name="Shape 17"/>
          <p:cNvSpPr txBox="1"/>
          <p:nvPr>
            <p:ph idx="1" type="subTitle"/>
          </p:nvPr>
        </p:nvSpPr>
        <p:spPr>
          <a:xfrm>
            <a:off x="598088" y="2715912"/>
            <a:ext cx="8222100" cy="432900"/>
          </a:xfrm>
          <a:prstGeom prst="rect">
            <a:avLst/>
          </a:prstGeom>
        </p:spPr>
        <p:txBody>
          <a:bodyPr anchorCtr="0" anchor="t" bIns="91425" lIns="91425" rIns="91425" wrap="square" tIns="91425"/>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p:txBody>
      </p:sp>
      <p:sp>
        <p:nvSpPr>
          <p:cNvPr id="18" name="Shape 18"/>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bg>
      <p:bgPr>
        <a:solidFill>
          <a:schemeClr val="dk1"/>
        </a:solidFill>
      </p:bgPr>
    </p:bg>
    <p:spTree>
      <p:nvGrpSpPr>
        <p:cNvPr id="69"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anchorCtr="0" anchor="ctr" bIns="91425" lIns="91425" rIns="91425" wrap="square" tIns="91425">
              <a:noAutofit/>
            </a:bodyPr>
            <a:lstStyle/>
            <a:p>
              <a:pPr lvl="0">
                <a:spcBef>
                  <a:spcPts val="0"/>
                </a:spcBef>
                <a:buNone/>
              </a:pPr>
              <a:r>
                <a:t/>
              </a:r>
              <a:endParaRPr/>
            </a:p>
          </p:txBody>
        </p:sp>
        <p:sp>
          <p:nvSpPr>
            <p:cNvPr id="73" name="Shape 7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grpSp>
      <p:sp>
        <p:nvSpPr>
          <p:cNvPr id="76" name="Shape 76"/>
          <p:cNvSpPr txBox="1"/>
          <p:nvPr>
            <p:ph type="title"/>
          </p:nvPr>
        </p:nvSpPr>
        <p:spPr>
          <a:xfrm>
            <a:off x="311700" y="1256050"/>
            <a:ext cx="8520600" cy="2030700"/>
          </a:xfrm>
          <a:prstGeom prst="rect">
            <a:avLst/>
          </a:prstGeom>
        </p:spPr>
        <p:txBody>
          <a:bodyPr anchorCtr="0" anchor="b" bIns="91425" lIns="91425" rIns="91425" wrap="square"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77" name="Shape 77"/>
          <p:cNvSpPr txBox="1"/>
          <p:nvPr>
            <p:ph idx="1" type="body"/>
          </p:nvPr>
        </p:nvSpPr>
        <p:spPr>
          <a:xfrm>
            <a:off x="311700" y="3369225"/>
            <a:ext cx="8520600" cy="1281900"/>
          </a:xfrm>
          <a:prstGeom prst="rect">
            <a:avLst/>
          </a:prstGeom>
        </p:spPr>
        <p:txBody>
          <a:bodyPr anchorCtr="0" anchor="t" bIns="91425" lIns="91425" rIns="91425" wrap="square" tIns="91425"/>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p:txBody>
      </p:sp>
      <p:sp>
        <p:nvSpPr>
          <p:cNvPr id="78" name="Shape 78"/>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79" name="Shape 79"/>
        <p:cNvGrpSpPr/>
        <p:nvPr/>
      </p:nvGrpSpPr>
      <p:grpSpPr>
        <a:xfrm>
          <a:off x="0" y="0"/>
          <a:ext cx="0" cy="0"/>
          <a:chOff x="0" y="0"/>
          <a:chExt cx="0" cy="0"/>
        </a:xfrm>
      </p:grpSpPr>
      <p:sp>
        <p:nvSpPr>
          <p:cNvPr id="80" name="Shape 80"/>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9"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anchorCtr="0" anchor="ctr" bIns="91425" lIns="91425" rIns="91425" wrap="square" tIns="91425">
              <a:noAutofit/>
            </a:bodyPr>
            <a:lstStyle/>
            <a:p>
              <a:pPr lvl="0">
                <a:spcBef>
                  <a:spcPts val="0"/>
                </a:spcBef>
                <a:buNone/>
              </a:pPr>
              <a:r>
                <a:t/>
              </a:r>
              <a:endParaRPr/>
            </a:p>
          </p:txBody>
        </p:sp>
        <p:sp>
          <p:nvSpPr>
            <p:cNvPr id="23" name="Shape 2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grpSp>
      <p:sp>
        <p:nvSpPr>
          <p:cNvPr id="26" name="Shape 26"/>
          <p:cNvSpPr txBox="1"/>
          <p:nvPr>
            <p:ph type="title"/>
          </p:nvPr>
        </p:nvSpPr>
        <p:spPr>
          <a:xfrm>
            <a:off x="598100" y="2152347"/>
            <a:ext cx="8222100" cy="838800"/>
          </a:xfrm>
          <a:prstGeom prst="rect">
            <a:avLst/>
          </a:prstGeom>
        </p:spPr>
        <p:txBody>
          <a:bodyPr anchorCtr="0" anchor="ctr" bIns="91425" lIns="91425" rIns="91425" wrap="square"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27" name="Shape 27"/>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8"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anchorCtr="0" anchor="ctr" bIns="91425" lIns="91425" rIns="91425" wrap="square" tIns="91425">
              <a:noAutofit/>
            </a:bodyPr>
            <a:lstStyle/>
            <a:p>
              <a:pPr lvl="0">
                <a:spcBef>
                  <a:spcPts val="0"/>
                </a:spcBef>
                <a:buNone/>
              </a:pPr>
              <a:r>
                <a:t/>
              </a: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anchorCtr="0" anchor="ctr" bIns="91425" lIns="91425" rIns="91425" wrap="square" tIns="91425">
              <a:noAutofit/>
            </a:bodyPr>
            <a:lstStyle/>
            <a:p>
              <a:pPr lvl="0">
                <a:spcBef>
                  <a:spcPts val="0"/>
                </a:spcBef>
                <a:buNone/>
              </a:pPr>
              <a:r>
                <a:t/>
              </a:r>
              <a:endParaRPr/>
            </a:p>
          </p:txBody>
        </p:sp>
        <p:sp>
          <p:nvSpPr>
            <p:cNvPr id="32" name="Shape 32"/>
            <p:cNvSpPr/>
            <p:nvPr/>
          </p:nvSpPr>
          <p:spPr>
            <a:xfrm>
              <a:off x="7170274" y="3903669"/>
              <a:ext cx="989100" cy="987900"/>
            </a:xfrm>
            <a:prstGeom prst="rect">
              <a:avLst/>
            </a:prstGeom>
            <a:solidFill>
              <a:schemeClr val="accent4"/>
            </a:solidFill>
            <a:ln>
              <a:noFill/>
            </a:ln>
          </p:spPr>
          <p:txBody>
            <a:bodyPr anchorCtr="0" anchor="ctr" bIns="91425" lIns="91425" rIns="91425" wrap="square" tIns="91425">
              <a:noAutofit/>
            </a:bodyPr>
            <a:lstStyle/>
            <a:p>
              <a:pPr lvl="0">
                <a:spcBef>
                  <a:spcPts val="0"/>
                </a:spcBef>
                <a:buNone/>
              </a:pPr>
              <a:r>
                <a:t/>
              </a: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34" name="Shape 34"/>
            <p:cNvSpPr/>
            <p:nvPr/>
          </p:nvSpPr>
          <p:spPr>
            <a:xfrm>
              <a:off x="0" y="4891594"/>
              <a:ext cx="9144000" cy="2520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sp>
        <p:nvSpPr>
          <p:cNvPr id="35" name="Shape 35"/>
          <p:cNvSpPr txBox="1"/>
          <p:nvPr>
            <p:ph type="title"/>
          </p:nvPr>
        </p:nvSpPr>
        <p:spPr>
          <a:xfrm>
            <a:off x="311700" y="410000"/>
            <a:ext cx="8520600" cy="6078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6" name="Shape 36"/>
          <p:cNvSpPr txBox="1"/>
          <p:nvPr>
            <p:ph idx="1" type="body"/>
          </p:nvPr>
        </p:nvSpPr>
        <p:spPr>
          <a:xfrm>
            <a:off x="311700" y="1229875"/>
            <a:ext cx="8520600" cy="33390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38" name="Shape 38"/>
        <p:cNvGrpSpPr/>
        <p:nvPr/>
      </p:nvGrpSpPr>
      <p:grpSpPr>
        <a:xfrm>
          <a:off x="0" y="0"/>
          <a:ext cx="0" cy="0"/>
          <a:chOff x="0" y="0"/>
          <a:chExt cx="0" cy="0"/>
        </a:xfrm>
      </p:grpSpPr>
      <p:sp>
        <p:nvSpPr>
          <p:cNvPr id="39" name="Shape 39"/>
          <p:cNvSpPr txBox="1"/>
          <p:nvPr>
            <p:ph type="title"/>
          </p:nvPr>
        </p:nvSpPr>
        <p:spPr>
          <a:xfrm>
            <a:off x="311700" y="410000"/>
            <a:ext cx="8520600" cy="6078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 type="body"/>
          </p:nvPr>
        </p:nvSpPr>
        <p:spPr>
          <a:xfrm>
            <a:off x="311700" y="1229975"/>
            <a:ext cx="3999900" cy="33390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2" type="body"/>
          </p:nvPr>
        </p:nvSpPr>
        <p:spPr>
          <a:xfrm>
            <a:off x="4832400" y="1229975"/>
            <a:ext cx="3999900" cy="33390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2" name="Shape 42"/>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43" name="Shape 43"/>
        <p:cNvGrpSpPr/>
        <p:nvPr/>
      </p:nvGrpSpPr>
      <p:grpSpPr>
        <a:xfrm>
          <a:off x="0" y="0"/>
          <a:ext cx="0" cy="0"/>
          <a:chOff x="0" y="0"/>
          <a:chExt cx="0" cy="0"/>
        </a:xfrm>
      </p:grpSpPr>
      <p:sp>
        <p:nvSpPr>
          <p:cNvPr id="44" name="Shape 44"/>
          <p:cNvSpPr txBox="1"/>
          <p:nvPr>
            <p:ph type="title"/>
          </p:nvPr>
        </p:nvSpPr>
        <p:spPr>
          <a:xfrm>
            <a:off x="311700" y="410000"/>
            <a:ext cx="8520600" cy="6078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5" name="Shape 45"/>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46" name="Shape 46"/>
        <p:cNvGrpSpPr/>
        <p:nvPr/>
      </p:nvGrpSpPr>
      <p:grpSpPr>
        <a:xfrm>
          <a:off x="0" y="0"/>
          <a:ext cx="0" cy="0"/>
          <a:chOff x="0" y="0"/>
          <a:chExt cx="0" cy="0"/>
        </a:xfrm>
      </p:grpSpPr>
      <p:sp>
        <p:nvSpPr>
          <p:cNvPr id="47" name="Shape 47"/>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8" name="Shape 48"/>
          <p:cNvSpPr txBox="1"/>
          <p:nvPr>
            <p:ph idx="1" type="body"/>
          </p:nvPr>
        </p:nvSpPr>
        <p:spPr>
          <a:xfrm>
            <a:off x="311700" y="1465804"/>
            <a:ext cx="2808000" cy="31032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9" name="Shape 49"/>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4"/>
        </a:solidFill>
      </p:bgPr>
    </p:bg>
    <p:spTree>
      <p:nvGrpSpPr>
        <p:cNvPr id="50"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anchorCtr="0" anchor="ctr" bIns="91425" lIns="91425" rIns="91425" wrap="square" tIns="91425">
              <a:noAutofit/>
            </a:bodyPr>
            <a:lstStyle/>
            <a:p>
              <a:pPr lvl="0">
                <a:spcBef>
                  <a:spcPts val="0"/>
                </a:spcBef>
                <a:buNone/>
              </a:pPr>
              <a:r>
                <a:t/>
              </a:r>
              <a:endParaRPr/>
            </a:p>
          </p:txBody>
        </p:sp>
        <p:sp>
          <p:nvSpPr>
            <p:cNvPr id="54" name="Shape 54"/>
            <p:cNvSpPr/>
            <p:nvPr/>
          </p:nvSpPr>
          <p:spPr>
            <a:xfrm flipH="1" rot="10800000">
              <a:off x="7113588" y="106"/>
              <a:ext cx="1015200" cy="10152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anchorCtr="0" anchor="ctr" bIns="91425" lIns="91425" rIns="91425" wrap="square" tIns="91425">
              <a:noAutofit/>
            </a:bodyPr>
            <a:lstStyle/>
            <a:p>
              <a:pPr lvl="0">
                <a:spcBef>
                  <a:spcPts val="0"/>
                </a:spcBef>
                <a:buNone/>
              </a:pPr>
              <a:r>
                <a:t/>
              </a: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anchorCtr="0" anchor="ctr" bIns="91425" lIns="91425" rIns="91425" wrap="square" tIns="91425">
              <a:noAutofit/>
            </a:bodyPr>
            <a:lstStyle/>
            <a:p>
              <a:pPr lvl="0">
                <a:spcBef>
                  <a:spcPts val="0"/>
                </a:spcBef>
                <a:buNone/>
              </a:pPr>
              <a:r>
                <a:t/>
              </a:r>
              <a:endParaRPr/>
            </a:p>
          </p:txBody>
        </p:sp>
      </p:grpSp>
      <p:sp>
        <p:nvSpPr>
          <p:cNvPr id="57" name="Shape 57"/>
          <p:cNvSpPr txBox="1"/>
          <p:nvPr>
            <p:ph type="title"/>
          </p:nvPr>
        </p:nvSpPr>
        <p:spPr>
          <a:xfrm>
            <a:off x="490250" y="526350"/>
            <a:ext cx="5618700" cy="4090800"/>
          </a:xfrm>
          <a:prstGeom prst="rect">
            <a:avLst/>
          </a:prstGeom>
        </p:spPr>
        <p:txBody>
          <a:bodyPr anchorCtr="0" anchor="ctr" bIns="91425" lIns="91425" rIns="91425" wrap="square"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58" name="Shape 58"/>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59"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cxnSp>
        <p:nvCxnSpPr>
          <p:cNvPr id="61" name="Shape 6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62" name="Shape 62"/>
          <p:cNvSpPr txBox="1"/>
          <p:nvPr>
            <p:ph type="title"/>
          </p:nvPr>
        </p:nvSpPr>
        <p:spPr>
          <a:xfrm>
            <a:off x="265500" y="1151100"/>
            <a:ext cx="4045200" cy="15645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63" name="Shape 63"/>
          <p:cNvSpPr txBox="1"/>
          <p:nvPr>
            <p:ph idx="1" type="subTitle"/>
          </p:nvPr>
        </p:nvSpPr>
        <p:spPr>
          <a:xfrm>
            <a:off x="265500" y="2769001"/>
            <a:ext cx="4045200" cy="12693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64" name="Shape 64"/>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65" name="Shape 65"/>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66" name="Shape 66"/>
        <p:cNvGrpSpPr/>
        <p:nvPr/>
      </p:nvGrpSpPr>
      <p:grpSpPr>
        <a:xfrm>
          <a:off x="0" y="0"/>
          <a:ext cx="0" cy="0"/>
          <a:chOff x="0" y="0"/>
          <a:chExt cx="0" cy="0"/>
        </a:xfrm>
      </p:grpSpPr>
      <p:sp>
        <p:nvSpPr>
          <p:cNvPr id="67" name="Shape 67"/>
          <p:cNvSpPr txBox="1"/>
          <p:nvPr>
            <p:ph idx="1" type="body"/>
          </p:nvPr>
        </p:nvSpPr>
        <p:spPr>
          <a:xfrm>
            <a:off x="319500" y="4230575"/>
            <a:ext cx="5998800" cy="598800"/>
          </a:xfrm>
          <a:prstGeom prst="rect">
            <a:avLst/>
          </a:prstGeom>
        </p:spPr>
        <p:txBody>
          <a:bodyPr anchorCtr="0" anchor="ctr" bIns="91425" lIns="91425" rIns="91425" wrap="square" tIns="91425"/>
          <a:lstStyle>
            <a:lvl1pPr lvl="0">
              <a:lnSpc>
                <a:spcPct val="100000"/>
              </a:lnSpc>
              <a:spcBef>
                <a:spcPts val="0"/>
              </a:spcBef>
              <a:spcAft>
                <a:spcPts val="0"/>
              </a:spcAft>
              <a:buNone/>
              <a:defRPr/>
            </a:lvl1pPr>
          </a:lstStyle>
          <a:p/>
        </p:txBody>
      </p:sp>
      <p:sp>
        <p:nvSpPr>
          <p:cNvPr id="68" name="Shape 68"/>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eometric">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10000"/>
            <a:ext cx="8520600" cy="607800"/>
          </a:xfrm>
          <a:prstGeom prst="rect">
            <a:avLst/>
          </a:prstGeom>
          <a:noFill/>
          <a:ln>
            <a:noFill/>
          </a:ln>
        </p:spPr>
        <p:txBody>
          <a:bodyPr anchorCtr="0" anchor="t" bIns="91425" lIns="91425" rIns="91425" wrap="square" tIns="91425"/>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p:txBody>
      </p:sp>
      <p:sp>
        <p:nvSpPr>
          <p:cNvPr id="7" name="Shape 7"/>
          <p:cNvSpPr txBox="1"/>
          <p:nvPr>
            <p:ph idx="1" type="body"/>
          </p:nvPr>
        </p:nvSpPr>
        <p:spPr>
          <a:xfrm>
            <a:off x="311700" y="1229875"/>
            <a:ext cx="8520600" cy="33390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Font typeface="Roboto"/>
              <a:buChar char="●"/>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9pPr>
          </a:lstStyle>
          <a:p/>
        </p:txBody>
      </p:sp>
      <p:sp>
        <p:nvSpPr>
          <p:cNvPr id="8" name="Shape 8"/>
          <p:cNvSpPr txBox="1"/>
          <p:nvPr>
            <p:ph idx="12" type="sldNum"/>
          </p:nvPr>
        </p:nvSpPr>
        <p:spPr>
          <a:xfrm>
            <a:off x="8460431" y="4651190"/>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9.jp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11.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21.png"/><Relationship Id="rId5" Type="http://schemas.openxmlformats.org/officeDocument/2006/relationships/image" Target="../media/image23.png"/><Relationship Id="rId6"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20.png"/><Relationship Id="rId5" Type="http://schemas.openxmlformats.org/officeDocument/2006/relationships/image" Target="../media/image24.png"/><Relationship Id="rId6"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Shape 85"/>
          <p:cNvSpPr txBox="1"/>
          <p:nvPr>
            <p:ph type="ctrTitle"/>
          </p:nvPr>
        </p:nvSpPr>
        <p:spPr>
          <a:xfrm>
            <a:off x="598100" y="1775222"/>
            <a:ext cx="8222100" cy="838800"/>
          </a:xfrm>
          <a:prstGeom prst="rect">
            <a:avLst/>
          </a:prstGeom>
        </p:spPr>
        <p:txBody>
          <a:bodyPr anchorCtr="0" anchor="b" bIns="91425" lIns="91425" rIns="91425" wrap="square" tIns="91425">
            <a:noAutofit/>
          </a:bodyPr>
          <a:lstStyle/>
          <a:p>
            <a:pPr lvl="0" rtl="0">
              <a:lnSpc>
                <a:spcPct val="118421"/>
              </a:lnSpc>
              <a:spcBef>
                <a:spcPts val="0"/>
              </a:spcBef>
              <a:buNone/>
            </a:pPr>
            <a:r>
              <a:rPr b="1" lang="en" sz="4800">
                <a:latin typeface="Roboto"/>
                <a:ea typeface="Roboto"/>
                <a:cs typeface="Roboto"/>
                <a:sym typeface="Roboto"/>
              </a:rPr>
              <a:t>Prototyping</a:t>
            </a:r>
          </a:p>
          <a:p>
            <a:pPr lvl="0" rtl="0">
              <a:lnSpc>
                <a:spcPct val="118421"/>
              </a:lnSpc>
              <a:spcBef>
                <a:spcPts val="0"/>
              </a:spcBef>
              <a:buNone/>
            </a:pPr>
            <a:r>
              <a:rPr b="1" lang="en" sz="4800">
                <a:latin typeface="Roboto"/>
                <a:ea typeface="Roboto"/>
                <a:cs typeface="Roboto"/>
                <a:sym typeface="Roboto"/>
              </a:rPr>
              <a:t>the Digital</a:t>
            </a:r>
          </a:p>
        </p:txBody>
      </p:sp>
      <p:sp>
        <p:nvSpPr>
          <p:cNvPr id="86" name="Shape 86"/>
          <p:cNvSpPr txBox="1"/>
          <p:nvPr>
            <p:ph idx="1" type="subTitle"/>
          </p:nvPr>
        </p:nvSpPr>
        <p:spPr>
          <a:xfrm>
            <a:off x="598088" y="2715912"/>
            <a:ext cx="8222100" cy="432900"/>
          </a:xfrm>
          <a:prstGeom prst="rect">
            <a:avLst/>
          </a:prstGeom>
        </p:spPr>
        <p:txBody>
          <a:bodyPr anchorCtr="0" anchor="t" bIns="91425" lIns="91425" rIns="91425" wrap="square" tIns="91425">
            <a:noAutofit/>
          </a:bodyPr>
          <a:lstStyle/>
          <a:p>
            <a:pPr lvl="0">
              <a:spcBef>
                <a:spcPts val="0"/>
              </a:spcBef>
              <a:buNone/>
            </a:pPr>
            <a:r>
              <a:rPr lang="en"/>
              <a:t>Greg Le Sueur</a:t>
            </a:r>
          </a:p>
          <a:p>
            <a:pPr lvl="0">
              <a:spcBef>
                <a:spcPts val="0"/>
              </a:spcBef>
              <a:buNone/>
            </a:pPr>
            <a:r>
              <a:rPr lang="en" sz="1000"/>
              <a:t>Senior Product Designer</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pic>
        <p:nvPicPr>
          <p:cNvPr id="134" name="Shape 134"/>
          <p:cNvPicPr preferRelativeResize="0"/>
          <p:nvPr/>
        </p:nvPicPr>
        <p:blipFill>
          <a:blip r:embed="rId3">
            <a:alphaModFix/>
          </a:blip>
          <a:stretch>
            <a:fillRect/>
          </a:stretch>
        </p:blipFill>
        <p:spPr>
          <a:xfrm>
            <a:off x="-393000" y="521300"/>
            <a:ext cx="9537000" cy="410090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pic>
        <p:nvPicPr>
          <p:cNvPr id="139" name="Shape 139"/>
          <p:cNvPicPr preferRelativeResize="0"/>
          <p:nvPr/>
        </p:nvPicPr>
        <p:blipFill>
          <a:blip r:embed="rId3">
            <a:alphaModFix/>
          </a:blip>
          <a:stretch>
            <a:fillRect/>
          </a:stretch>
        </p:blipFill>
        <p:spPr>
          <a:xfrm>
            <a:off x="595312" y="0"/>
            <a:ext cx="7953375"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pic>
        <p:nvPicPr>
          <p:cNvPr id="144" name="Shape 144"/>
          <p:cNvPicPr preferRelativeResize="0"/>
          <p:nvPr/>
        </p:nvPicPr>
        <p:blipFill>
          <a:blip r:embed="rId3">
            <a:alphaModFix/>
          </a:blip>
          <a:stretch>
            <a:fillRect/>
          </a:stretch>
        </p:blipFill>
        <p:spPr>
          <a:xfrm>
            <a:off x="2000250" y="0"/>
            <a:ext cx="5143500"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ph type="title"/>
          </p:nvPr>
        </p:nvSpPr>
        <p:spPr>
          <a:xfrm>
            <a:off x="490250" y="526350"/>
            <a:ext cx="8232600" cy="4090800"/>
          </a:xfrm>
          <a:prstGeom prst="rect">
            <a:avLst/>
          </a:prstGeom>
        </p:spPr>
        <p:txBody>
          <a:bodyPr anchorCtr="0" anchor="ctr" bIns="91425" lIns="91425" rIns="91425" wrap="square" tIns="91425">
            <a:noAutofit/>
          </a:bodyPr>
          <a:lstStyle/>
          <a:p>
            <a:pPr lvl="0" rtl="0">
              <a:spcBef>
                <a:spcPts val="0"/>
              </a:spcBef>
              <a:buNone/>
            </a:pPr>
            <a:r>
              <a:rPr b="1" lang="en" sz="3600"/>
              <a:t>Define the problem</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Shape 154"/>
          <p:cNvSpPr/>
          <p:nvPr/>
        </p:nvSpPr>
        <p:spPr>
          <a:xfrm>
            <a:off x="7295600" y="545200"/>
            <a:ext cx="1312800" cy="472500"/>
          </a:xfrm>
          <a:prstGeom prst="roundRect">
            <a:avLst>
              <a:gd fmla="val 16667" name="adj"/>
            </a:avLst>
          </a:prstGeom>
          <a:noFill/>
          <a:ln cap="flat" cmpd="sng" w="28575">
            <a:solidFill>
              <a:srgbClr val="000000"/>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solidFill>
                <a:schemeClr val="dk1"/>
              </a:solidFill>
            </a:endParaRPr>
          </a:p>
        </p:txBody>
      </p:sp>
      <p:sp>
        <p:nvSpPr>
          <p:cNvPr id="155" name="Shape 155"/>
          <p:cNvSpPr txBox="1"/>
          <p:nvPr>
            <p:ph type="title"/>
          </p:nvPr>
        </p:nvSpPr>
        <p:spPr>
          <a:xfrm>
            <a:off x="311700" y="410000"/>
            <a:ext cx="6123000" cy="607800"/>
          </a:xfrm>
          <a:prstGeom prst="rect">
            <a:avLst/>
          </a:prstGeom>
        </p:spPr>
        <p:txBody>
          <a:bodyPr anchorCtr="0" anchor="t" bIns="91425" lIns="91425" rIns="91425" wrap="square" tIns="91425">
            <a:noAutofit/>
          </a:bodyPr>
          <a:lstStyle/>
          <a:p>
            <a:pPr lvl="0" rtl="0">
              <a:spcBef>
                <a:spcPts val="0"/>
              </a:spcBef>
              <a:buNone/>
            </a:pPr>
            <a:r>
              <a:rPr b="1" lang="en"/>
              <a:t>Write your Problem Statement </a:t>
            </a:r>
            <a:r>
              <a:rPr b="1" lang="en"/>
              <a:t> </a:t>
            </a:r>
          </a:p>
        </p:txBody>
      </p:sp>
      <p:sp>
        <p:nvSpPr>
          <p:cNvPr id="156" name="Shape 156"/>
          <p:cNvSpPr txBox="1"/>
          <p:nvPr>
            <p:ph idx="1" type="body"/>
          </p:nvPr>
        </p:nvSpPr>
        <p:spPr>
          <a:xfrm>
            <a:off x="311700" y="1229975"/>
            <a:ext cx="3999900" cy="3339000"/>
          </a:xfrm>
          <a:prstGeom prst="rect">
            <a:avLst/>
          </a:prstGeom>
        </p:spPr>
        <p:txBody>
          <a:bodyPr anchorCtr="0" anchor="t" bIns="91425" lIns="91425" rIns="91425" wrap="square" tIns="91425">
            <a:noAutofit/>
          </a:bodyPr>
          <a:lstStyle/>
          <a:p>
            <a:pPr lvl="0" algn="ctr">
              <a:spcBef>
                <a:spcPts val="0"/>
              </a:spcBef>
              <a:buNone/>
            </a:pPr>
            <a:r>
              <a:rPr b="1" lang="en" sz="2000">
                <a:solidFill>
                  <a:srgbClr val="404040"/>
                </a:solidFill>
                <a:highlight>
                  <a:srgbClr val="F9F9F9"/>
                </a:highlight>
              </a:rPr>
              <a:t>Format:</a:t>
            </a:r>
          </a:p>
          <a:p>
            <a:pPr lvl="0">
              <a:spcBef>
                <a:spcPts val="0"/>
              </a:spcBef>
              <a:buNone/>
            </a:pPr>
            <a:r>
              <a:t/>
            </a:r>
            <a:endParaRPr sz="2000">
              <a:solidFill>
                <a:srgbClr val="404040"/>
              </a:solidFill>
              <a:highlight>
                <a:srgbClr val="F9F9F9"/>
              </a:highlight>
            </a:endParaRPr>
          </a:p>
          <a:p>
            <a:pPr lvl="0">
              <a:spcBef>
                <a:spcPts val="0"/>
              </a:spcBef>
              <a:buNone/>
            </a:pPr>
            <a:r>
              <a:rPr lang="en" sz="2000">
                <a:solidFill>
                  <a:srgbClr val="404040"/>
                </a:solidFill>
                <a:highlight>
                  <a:srgbClr val="F9F9F9"/>
                </a:highlight>
              </a:rPr>
              <a:t>As a [User . . . (descriptive)] </a:t>
            </a:r>
          </a:p>
          <a:p>
            <a:pPr lvl="0">
              <a:spcBef>
                <a:spcPts val="0"/>
              </a:spcBef>
              <a:buNone/>
            </a:pPr>
            <a:r>
              <a:rPr lang="en" sz="2000">
                <a:solidFill>
                  <a:srgbClr val="404040"/>
                </a:solidFill>
                <a:highlight>
                  <a:srgbClr val="F9F9F9"/>
                </a:highlight>
              </a:rPr>
              <a:t>I need [need . . . (verb)] </a:t>
            </a:r>
          </a:p>
          <a:p>
            <a:pPr lvl="0">
              <a:spcBef>
                <a:spcPts val="0"/>
              </a:spcBef>
              <a:buNone/>
            </a:pPr>
            <a:r>
              <a:rPr lang="en" sz="2000">
                <a:solidFill>
                  <a:srgbClr val="404040"/>
                </a:solidFill>
                <a:highlight>
                  <a:srgbClr val="F9F9F9"/>
                </a:highlight>
              </a:rPr>
              <a:t>because [insight. . . (compelling)]        </a:t>
            </a:r>
          </a:p>
        </p:txBody>
      </p:sp>
      <p:sp>
        <p:nvSpPr>
          <p:cNvPr id="157" name="Shape 157"/>
          <p:cNvSpPr txBox="1"/>
          <p:nvPr>
            <p:ph idx="2" type="body"/>
          </p:nvPr>
        </p:nvSpPr>
        <p:spPr>
          <a:xfrm>
            <a:off x="4832400" y="1229975"/>
            <a:ext cx="3999900" cy="3684000"/>
          </a:xfrm>
          <a:prstGeom prst="rect">
            <a:avLst/>
          </a:prstGeom>
        </p:spPr>
        <p:txBody>
          <a:bodyPr anchorCtr="0" anchor="t" bIns="91425" lIns="91425" rIns="91425" wrap="square" tIns="91425">
            <a:noAutofit/>
          </a:bodyPr>
          <a:lstStyle/>
          <a:p>
            <a:pPr lvl="0">
              <a:spcBef>
                <a:spcPts val="0"/>
              </a:spcBef>
              <a:buNone/>
            </a:pPr>
            <a:r>
              <a:t/>
            </a:r>
            <a:endParaRPr sz="2000">
              <a:solidFill>
                <a:srgbClr val="404040"/>
              </a:solidFill>
              <a:highlight>
                <a:srgbClr val="F9F9F9"/>
              </a:highlight>
            </a:endParaRPr>
          </a:p>
          <a:p>
            <a:pPr lvl="0">
              <a:spcBef>
                <a:spcPts val="0"/>
              </a:spcBef>
              <a:buNone/>
            </a:pPr>
            <a:r>
              <a:t/>
            </a:r>
            <a:endParaRPr sz="2000">
              <a:solidFill>
                <a:srgbClr val="404040"/>
              </a:solidFill>
              <a:highlight>
                <a:srgbClr val="F9F9F9"/>
              </a:highlight>
            </a:endParaRPr>
          </a:p>
          <a:p>
            <a:pPr lvl="0">
              <a:spcBef>
                <a:spcPts val="0"/>
              </a:spcBef>
              <a:buNone/>
            </a:pPr>
            <a:r>
              <a:rPr lang="en" sz="2000">
                <a:solidFill>
                  <a:srgbClr val="404040"/>
                </a:solidFill>
                <a:highlight>
                  <a:srgbClr val="F9F9F9"/>
                </a:highlight>
              </a:rPr>
              <a:t>As a single young professional </a:t>
            </a:r>
          </a:p>
          <a:p>
            <a:pPr lvl="0">
              <a:spcBef>
                <a:spcPts val="0"/>
              </a:spcBef>
              <a:buNone/>
            </a:pPr>
            <a:r>
              <a:rPr lang="en" sz="2000">
                <a:solidFill>
                  <a:srgbClr val="404040"/>
                </a:solidFill>
                <a:highlight>
                  <a:srgbClr val="F9F9F9"/>
                </a:highlight>
              </a:rPr>
              <a:t>I need a quick and easy dinner</a:t>
            </a:r>
          </a:p>
          <a:p>
            <a:pPr lvl="0">
              <a:spcBef>
                <a:spcPts val="0"/>
              </a:spcBef>
              <a:buNone/>
            </a:pPr>
            <a:r>
              <a:rPr lang="en" sz="2000">
                <a:solidFill>
                  <a:srgbClr val="404040"/>
                </a:solidFill>
                <a:highlight>
                  <a:srgbClr val="F9F9F9"/>
                </a:highlight>
              </a:rPr>
              <a:t>because I’m hungry now and don’t have the time or energy to go out for a meal or cook for myself.      </a:t>
            </a:r>
          </a:p>
          <a:p>
            <a:pPr lvl="0">
              <a:spcBef>
                <a:spcPts val="0"/>
              </a:spcBef>
              <a:buNone/>
            </a:pPr>
            <a:r>
              <a:rPr lang="en"/>
              <a:t>   </a:t>
            </a:r>
          </a:p>
        </p:txBody>
      </p:sp>
      <p:pic>
        <p:nvPicPr>
          <p:cNvPr id="158" name="Shape 158"/>
          <p:cNvPicPr preferRelativeResize="0"/>
          <p:nvPr/>
        </p:nvPicPr>
        <p:blipFill>
          <a:blip r:embed="rId3">
            <a:alphaModFix/>
          </a:blip>
          <a:stretch>
            <a:fillRect/>
          </a:stretch>
        </p:blipFill>
        <p:spPr>
          <a:xfrm>
            <a:off x="7369150" y="609600"/>
            <a:ext cx="331050" cy="331050"/>
          </a:xfrm>
          <a:prstGeom prst="rect">
            <a:avLst/>
          </a:prstGeom>
          <a:noFill/>
          <a:ln>
            <a:noFill/>
          </a:ln>
        </p:spPr>
      </p:pic>
      <p:sp>
        <p:nvSpPr>
          <p:cNvPr id="159" name="Shape 159"/>
          <p:cNvSpPr txBox="1"/>
          <p:nvPr>
            <p:ph type="title"/>
          </p:nvPr>
        </p:nvSpPr>
        <p:spPr>
          <a:xfrm>
            <a:off x="7295600" y="552500"/>
            <a:ext cx="1307100" cy="465300"/>
          </a:xfrm>
          <a:prstGeom prst="rect">
            <a:avLst/>
          </a:prstGeom>
          <a:ln>
            <a:noFill/>
          </a:ln>
        </p:spPr>
        <p:txBody>
          <a:bodyPr anchorCtr="0" anchor="t" bIns="91425" lIns="91425" rIns="91425" wrap="square" tIns="91425">
            <a:noAutofit/>
          </a:bodyPr>
          <a:lstStyle/>
          <a:p>
            <a:pPr lvl="0" rtl="0" algn="r">
              <a:spcBef>
                <a:spcPts val="0"/>
              </a:spcBef>
              <a:buNone/>
            </a:pPr>
            <a:r>
              <a:rPr b="1" lang="en" sz="1800">
                <a:solidFill>
                  <a:srgbClr val="000000"/>
                </a:solidFill>
              </a:rPr>
              <a:t>5 mins</a:t>
            </a:r>
          </a:p>
          <a:p>
            <a:pPr lvl="0" rtl="0" algn="r">
              <a:spcBef>
                <a:spcPts val="0"/>
              </a:spcBef>
              <a:buNone/>
            </a:pPr>
            <a:r>
              <a:t/>
            </a:r>
            <a:endParaRPr/>
          </a:p>
        </p:txBody>
      </p:sp>
      <p:pic>
        <p:nvPicPr>
          <p:cNvPr descr="Image result for uber eats logo" id="160" name="Shape 160"/>
          <p:cNvPicPr preferRelativeResize="0"/>
          <p:nvPr/>
        </p:nvPicPr>
        <p:blipFill>
          <a:blip r:embed="rId4">
            <a:alphaModFix/>
          </a:blip>
          <a:stretch>
            <a:fillRect/>
          </a:stretch>
        </p:blipFill>
        <p:spPr>
          <a:xfrm>
            <a:off x="5304537" y="1537375"/>
            <a:ext cx="3055615" cy="607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type="title"/>
          </p:nvPr>
        </p:nvSpPr>
        <p:spPr>
          <a:xfrm>
            <a:off x="598100" y="2152347"/>
            <a:ext cx="8222100" cy="838800"/>
          </a:xfrm>
          <a:prstGeom prst="rect">
            <a:avLst/>
          </a:prstGeom>
        </p:spPr>
        <p:txBody>
          <a:bodyPr anchorCtr="0" anchor="ctr" bIns="91425" lIns="91425" rIns="91425" wrap="square" tIns="91425">
            <a:noAutofit/>
          </a:bodyPr>
          <a:lstStyle/>
          <a:p>
            <a:pPr lvl="0" rtl="0">
              <a:spcBef>
                <a:spcPts val="0"/>
              </a:spcBef>
              <a:buNone/>
            </a:pPr>
            <a:r>
              <a:rPr b="1" lang="en" sz="3600"/>
              <a:t>Map the user journey</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pic>
        <p:nvPicPr>
          <p:cNvPr id="170" name="Shape 170"/>
          <p:cNvPicPr preferRelativeResize="0"/>
          <p:nvPr/>
        </p:nvPicPr>
        <p:blipFill>
          <a:blip r:embed="rId3">
            <a:alphaModFix/>
          </a:blip>
          <a:stretch>
            <a:fillRect/>
          </a:stretch>
        </p:blipFill>
        <p:spPr>
          <a:xfrm>
            <a:off x="852762" y="152400"/>
            <a:ext cx="7438463" cy="48387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pic>
        <p:nvPicPr>
          <p:cNvPr id="175" name="Shape 175"/>
          <p:cNvPicPr preferRelativeResize="0"/>
          <p:nvPr/>
        </p:nvPicPr>
        <p:blipFill>
          <a:blip r:embed="rId3">
            <a:alphaModFix/>
          </a:blip>
          <a:stretch>
            <a:fillRect/>
          </a:stretch>
        </p:blipFill>
        <p:spPr>
          <a:xfrm>
            <a:off x="52187" y="152400"/>
            <a:ext cx="7438463" cy="4838701"/>
          </a:xfrm>
          <a:prstGeom prst="rect">
            <a:avLst/>
          </a:prstGeom>
          <a:noFill/>
          <a:ln>
            <a:noFill/>
          </a:ln>
        </p:spPr>
      </p:pic>
      <p:sp>
        <p:nvSpPr>
          <p:cNvPr id="176" name="Shape 176"/>
          <p:cNvSpPr/>
          <p:nvPr/>
        </p:nvSpPr>
        <p:spPr>
          <a:xfrm>
            <a:off x="7607325" y="152400"/>
            <a:ext cx="1312800" cy="472500"/>
          </a:xfrm>
          <a:prstGeom prst="roundRect">
            <a:avLst>
              <a:gd fmla="val 16667" name="adj"/>
            </a:avLst>
          </a:prstGeom>
          <a:noFill/>
          <a:ln cap="flat" cmpd="sng" w="28575">
            <a:solidFill>
              <a:srgbClr val="000000"/>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solidFill>
                <a:schemeClr val="dk1"/>
              </a:solidFill>
            </a:endParaRPr>
          </a:p>
        </p:txBody>
      </p:sp>
      <p:pic>
        <p:nvPicPr>
          <p:cNvPr id="177" name="Shape 177"/>
          <p:cNvPicPr preferRelativeResize="0"/>
          <p:nvPr/>
        </p:nvPicPr>
        <p:blipFill>
          <a:blip r:embed="rId4">
            <a:alphaModFix/>
          </a:blip>
          <a:stretch>
            <a:fillRect/>
          </a:stretch>
        </p:blipFill>
        <p:spPr>
          <a:xfrm>
            <a:off x="7680875" y="216800"/>
            <a:ext cx="331050" cy="331050"/>
          </a:xfrm>
          <a:prstGeom prst="rect">
            <a:avLst/>
          </a:prstGeom>
          <a:noFill/>
          <a:ln>
            <a:noFill/>
          </a:ln>
        </p:spPr>
      </p:pic>
      <p:sp>
        <p:nvSpPr>
          <p:cNvPr id="178" name="Shape 178"/>
          <p:cNvSpPr txBox="1"/>
          <p:nvPr>
            <p:ph idx="4294967295" type="title"/>
          </p:nvPr>
        </p:nvSpPr>
        <p:spPr>
          <a:xfrm>
            <a:off x="7607325" y="159700"/>
            <a:ext cx="1307100" cy="465300"/>
          </a:xfrm>
          <a:prstGeom prst="rect">
            <a:avLst/>
          </a:prstGeom>
          <a:ln>
            <a:noFill/>
          </a:ln>
        </p:spPr>
        <p:txBody>
          <a:bodyPr anchorCtr="0" anchor="t" bIns="91425" lIns="91425" rIns="91425" wrap="square" tIns="91425">
            <a:noAutofit/>
          </a:bodyPr>
          <a:lstStyle/>
          <a:p>
            <a:pPr lvl="0" rtl="0" algn="r">
              <a:spcBef>
                <a:spcPts val="0"/>
              </a:spcBef>
              <a:buNone/>
            </a:pPr>
            <a:r>
              <a:rPr b="1" lang="en" sz="1800">
                <a:solidFill>
                  <a:srgbClr val="000000"/>
                </a:solidFill>
              </a:rPr>
              <a:t>10</a:t>
            </a:r>
            <a:r>
              <a:rPr b="1" lang="en" sz="1800">
                <a:solidFill>
                  <a:srgbClr val="000000"/>
                </a:solidFill>
              </a:rPr>
              <a:t> mins</a:t>
            </a:r>
          </a:p>
          <a:p>
            <a:pPr lvl="0" rtl="0" algn="r">
              <a:spcBef>
                <a:spcPts val="0"/>
              </a:spcBef>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Shape 183"/>
          <p:cNvSpPr txBox="1"/>
          <p:nvPr>
            <p:ph type="title"/>
          </p:nvPr>
        </p:nvSpPr>
        <p:spPr>
          <a:xfrm>
            <a:off x="490250" y="526350"/>
            <a:ext cx="5618700" cy="4090800"/>
          </a:xfrm>
          <a:prstGeom prst="rect">
            <a:avLst/>
          </a:prstGeom>
        </p:spPr>
        <p:txBody>
          <a:bodyPr anchorCtr="0" anchor="ctr" bIns="91425" lIns="91425" rIns="91425" wrap="square" tIns="91425">
            <a:noAutofit/>
          </a:bodyPr>
          <a:lstStyle/>
          <a:p>
            <a:pPr lvl="0" rtl="0">
              <a:spcBef>
                <a:spcPts val="0"/>
              </a:spcBef>
              <a:buNone/>
            </a:pPr>
            <a:r>
              <a:rPr b="1" lang="en" sz="3600"/>
              <a:t>Design for each step</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Shape 188"/>
          <p:cNvSpPr/>
          <p:nvPr/>
        </p:nvSpPr>
        <p:spPr>
          <a:xfrm>
            <a:off x="7295600" y="545200"/>
            <a:ext cx="1312800" cy="472500"/>
          </a:xfrm>
          <a:prstGeom prst="roundRect">
            <a:avLst>
              <a:gd fmla="val 16667" name="adj"/>
            </a:avLst>
          </a:prstGeom>
          <a:noFill/>
          <a:ln cap="flat" cmpd="sng" w="28575">
            <a:solidFill>
              <a:srgbClr val="000000"/>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solidFill>
                <a:schemeClr val="dk1"/>
              </a:solidFill>
            </a:endParaRPr>
          </a:p>
        </p:txBody>
      </p:sp>
      <p:sp>
        <p:nvSpPr>
          <p:cNvPr id="189" name="Shape 189"/>
          <p:cNvSpPr txBox="1"/>
          <p:nvPr>
            <p:ph idx="4294967295" type="title"/>
          </p:nvPr>
        </p:nvSpPr>
        <p:spPr>
          <a:xfrm>
            <a:off x="311700" y="410000"/>
            <a:ext cx="6123000" cy="607800"/>
          </a:xfrm>
          <a:prstGeom prst="rect">
            <a:avLst/>
          </a:prstGeom>
        </p:spPr>
        <p:txBody>
          <a:bodyPr anchorCtr="0" anchor="t" bIns="91425" lIns="91425" rIns="91425" wrap="square" tIns="91425">
            <a:noAutofit/>
          </a:bodyPr>
          <a:lstStyle/>
          <a:p>
            <a:pPr lvl="0" rtl="0">
              <a:spcBef>
                <a:spcPts val="0"/>
              </a:spcBef>
              <a:buNone/>
            </a:pPr>
            <a:r>
              <a:rPr b="1" lang="en"/>
              <a:t>Design for each step</a:t>
            </a:r>
          </a:p>
        </p:txBody>
      </p:sp>
      <p:pic>
        <p:nvPicPr>
          <p:cNvPr id="190" name="Shape 190"/>
          <p:cNvPicPr preferRelativeResize="0"/>
          <p:nvPr/>
        </p:nvPicPr>
        <p:blipFill>
          <a:blip r:embed="rId3">
            <a:alphaModFix/>
          </a:blip>
          <a:stretch>
            <a:fillRect/>
          </a:stretch>
        </p:blipFill>
        <p:spPr>
          <a:xfrm>
            <a:off x="7369150" y="609600"/>
            <a:ext cx="331050" cy="331050"/>
          </a:xfrm>
          <a:prstGeom prst="rect">
            <a:avLst/>
          </a:prstGeom>
          <a:noFill/>
          <a:ln>
            <a:noFill/>
          </a:ln>
        </p:spPr>
      </p:pic>
      <p:sp>
        <p:nvSpPr>
          <p:cNvPr id="191" name="Shape 191"/>
          <p:cNvSpPr txBox="1"/>
          <p:nvPr>
            <p:ph idx="4294967295" type="title"/>
          </p:nvPr>
        </p:nvSpPr>
        <p:spPr>
          <a:xfrm>
            <a:off x="7295600" y="552500"/>
            <a:ext cx="1307100" cy="465300"/>
          </a:xfrm>
          <a:prstGeom prst="rect">
            <a:avLst/>
          </a:prstGeom>
          <a:ln>
            <a:noFill/>
          </a:ln>
        </p:spPr>
        <p:txBody>
          <a:bodyPr anchorCtr="0" anchor="t" bIns="91425" lIns="91425" rIns="91425" wrap="square" tIns="91425">
            <a:noAutofit/>
          </a:bodyPr>
          <a:lstStyle/>
          <a:p>
            <a:pPr lvl="0" rtl="0" algn="r">
              <a:spcBef>
                <a:spcPts val="0"/>
              </a:spcBef>
              <a:buNone/>
            </a:pPr>
            <a:r>
              <a:rPr b="1" lang="en" sz="1800">
                <a:solidFill>
                  <a:srgbClr val="000000"/>
                </a:solidFill>
              </a:rPr>
              <a:t>20</a:t>
            </a:r>
            <a:r>
              <a:rPr b="1" lang="en" sz="1800">
                <a:solidFill>
                  <a:srgbClr val="000000"/>
                </a:solidFill>
              </a:rPr>
              <a:t> mins</a:t>
            </a:r>
          </a:p>
          <a:p>
            <a:pPr lvl="0" rtl="0" algn="r">
              <a:spcBef>
                <a:spcPts val="0"/>
              </a:spcBef>
              <a:buNone/>
            </a:pPr>
            <a:r>
              <a:t/>
            </a:r>
            <a:endParaRPr/>
          </a:p>
        </p:txBody>
      </p:sp>
      <p:pic>
        <p:nvPicPr>
          <p:cNvPr id="192" name="Shape 192"/>
          <p:cNvPicPr preferRelativeResize="0"/>
          <p:nvPr/>
        </p:nvPicPr>
        <p:blipFill>
          <a:blip r:embed="rId4">
            <a:alphaModFix/>
          </a:blip>
          <a:stretch>
            <a:fillRect/>
          </a:stretch>
        </p:blipFill>
        <p:spPr>
          <a:xfrm>
            <a:off x="6761521" y="1170200"/>
            <a:ext cx="2037678" cy="3624351"/>
          </a:xfrm>
          <a:prstGeom prst="rect">
            <a:avLst/>
          </a:prstGeom>
          <a:noFill/>
          <a:ln cap="flat" cmpd="sng" w="9525">
            <a:solidFill>
              <a:schemeClr val="dk2"/>
            </a:solidFill>
            <a:prstDash val="solid"/>
            <a:round/>
            <a:headEnd len="med" w="med" type="none"/>
            <a:tailEnd len="med" w="med" type="none"/>
          </a:ln>
        </p:spPr>
      </p:pic>
      <p:pic>
        <p:nvPicPr>
          <p:cNvPr id="193" name="Shape 193"/>
          <p:cNvPicPr preferRelativeResize="0"/>
          <p:nvPr/>
        </p:nvPicPr>
        <p:blipFill>
          <a:blip r:embed="rId5">
            <a:alphaModFix/>
          </a:blip>
          <a:stretch>
            <a:fillRect/>
          </a:stretch>
        </p:blipFill>
        <p:spPr>
          <a:xfrm>
            <a:off x="4565986" y="1170200"/>
            <a:ext cx="2037678" cy="3624351"/>
          </a:xfrm>
          <a:prstGeom prst="rect">
            <a:avLst/>
          </a:prstGeom>
          <a:noFill/>
          <a:ln cap="flat" cmpd="sng" w="9525">
            <a:solidFill>
              <a:schemeClr val="dk2"/>
            </a:solidFill>
            <a:prstDash val="solid"/>
            <a:round/>
            <a:headEnd len="med" w="med" type="none"/>
            <a:tailEnd len="med" w="med" type="none"/>
          </a:ln>
        </p:spPr>
      </p:pic>
      <p:pic>
        <p:nvPicPr>
          <p:cNvPr id="194" name="Shape 194"/>
          <p:cNvPicPr preferRelativeResize="0"/>
          <p:nvPr/>
        </p:nvPicPr>
        <p:blipFill>
          <a:blip r:embed="rId6">
            <a:alphaModFix/>
          </a:blip>
          <a:stretch>
            <a:fillRect/>
          </a:stretch>
        </p:blipFill>
        <p:spPr>
          <a:xfrm>
            <a:off x="2370452" y="1170200"/>
            <a:ext cx="2037678" cy="3624351"/>
          </a:xfrm>
          <a:prstGeom prst="rect">
            <a:avLst/>
          </a:prstGeom>
          <a:noFill/>
          <a:ln cap="flat" cmpd="sng" w="9525">
            <a:solidFill>
              <a:schemeClr val="dk2"/>
            </a:solidFill>
            <a:prstDash val="solid"/>
            <a:round/>
            <a:headEnd len="med" w="med" type="none"/>
            <a:tailEnd len="med" w="med" type="none"/>
          </a:ln>
        </p:spPr>
      </p:pic>
      <p:pic>
        <p:nvPicPr>
          <p:cNvPr id="195" name="Shape 195"/>
          <p:cNvPicPr preferRelativeResize="0"/>
          <p:nvPr/>
        </p:nvPicPr>
        <p:blipFill>
          <a:blip r:embed="rId7">
            <a:alphaModFix/>
          </a:blip>
          <a:stretch>
            <a:fillRect/>
          </a:stretch>
        </p:blipFill>
        <p:spPr>
          <a:xfrm>
            <a:off x="174925" y="1170200"/>
            <a:ext cx="2037671" cy="3624334"/>
          </a:xfrm>
          <a:prstGeom prst="rect">
            <a:avLst/>
          </a:prstGeom>
          <a:noFill/>
          <a:ln cap="flat" cmpd="sng" w="9525">
            <a:solidFill>
              <a:schemeClr val="dk2"/>
            </a:solidFill>
            <a:prstDash val="solid"/>
            <a:round/>
            <a:headEnd len="med" w="med" type="none"/>
            <a:tailEnd len="med" w="med" type="none"/>
          </a:ln>
        </p:spPr>
      </p:pic>
      <p:sp>
        <p:nvSpPr>
          <p:cNvPr id="196" name="Shape 196"/>
          <p:cNvSpPr/>
          <p:nvPr/>
        </p:nvSpPr>
        <p:spPr>
          <a:xfrm>
            <a:off x="1964475" y="2866750"/>
            <a:ext cx="662100" cy="330900"/>
          </a:xfrm>
          <a:prstGeom prst="rightArrow">
            <a:avLst>
              <a:gd fmla="val 50000" name="adj1"/>
              <a:gd fmla="val 50000" name="adj2"/>
            </a:avLst>
          </a:prstGeom>
          <a:solidFill>
            <a:schemeClr val="accent4"/>
          </a:solidFill>
          <a:ln>
            <a:noFill/>
          </a:ln>
        </p:spPr>
        <p:txBody>
          <a:bodyPr anchorCtr="0" anchor="ctr" bIns="91425" lIns="91425" rIns="91425" wrap="square" tIns="91425">
            <a:noAutofit/>
          </a:bodyPr>
          <a:lstStyle/>
          <a:p>
            <a:pPr lvl="0">
              <a:spcBef>
                <a:spcPts val="0"/>
              </a:spcBef>
              <a:buNone/>
            </a:pPr>
            <a:r>
              <a:t/>
            </a:r>
            <a:endParaRPr/>
          </a:p>
        </p:txBody>
      </p:sp>
      <p:sp>
        <p:nvSpPr>
          <p:cNvPr id="197" name="Shape 197"/>
          <p:cNvSpPr/>
          <p:nvPr/>
        </p:nvSpPr>
        <p:spPr>
          <a:xfrm>
            <a:off x="4156012" y="2866750"/>
            <a:ext cx="662100" cy="330900"/>
          </a:xfrm>
          <a:prstGeom prst="rightArrow">
            <a:avLst>
              <a:gd fmla="val 50000" name="adj1"/>
              <a:gd fmla="val 50000" name="adj2"/>
            </a:avLst>
          </a:prstGeom>
          <a:solidFill>
            <a:schemeClr val="accent4"/>
          </a:solidFill>
          <a:ln>
            <a:noFill/>
          </a:ln>
        </p:spPr>
        <p:txBody>
          <a:bodyPr anchorCtr="0" anchor="ctr" bIns="91425" lIns="91425" rIns="91425" wrap="square" tIns="91425">
            <a:noAutofit/>
          </a:bodyPr>
          <a:lstStyle/>
          <a:p>
            <a:pPr lvl="0">
              <a:spcBef>
                <a:spcPts val="0"/>
              </a:spcBef>
              <a:buNone/>
            </a:pPr>
            <a:r>
              <a:t/>
            </a:r>
            <a:endParaRPr/>
          </a:p>
        </p:txBody>
      </p:sp>
      <p:sp>
        <p:nvSpPr>
          <p:cNvPr id="198" name="Shape 198"/>
          <p:cNvSpPr/>
          <p:nvPr/>
        </p:nvSpPr>
        <p:spPr>
          <a:xfrm>
            <a:off x="6347562" y="2866750"/>
            <a:ext cx="662100" cy="330900"/>
          </a:xfrm>
          <a:prstGeom prst="rightArrow">
            <a:avLst>
              <a:gd fmla="val 50000" name="adj1"/>
              <a:gd fmla="val 50000" name="adj2"/>
            </a:avLst>
          </a:prstGeom>
          <a:solidFill>
            <a:schemeClr val="accent4"/>
          </a:solidFill>
          <a:ln>
            <a:noFill/>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Shape 91"/>
          <p:cNvSpPr txBox="1"/>
          <p:nvPr>
            <p:ph type="title"/>
          </p:nvPr>
        </p:nvSpPr>
        <p:spPr>
          <a:xfrm>
            <a:off x="490250" y="526350"/>
            <a:ext cx="8232600" cy="4090800"/>
          </a:xfrm>
          <a:prstGeom prst="rect">
            <a:avLst/>
          </a:prstGeom>
        </p:spPr>
        <p:txBody>
          <a:bodyPr anchorCtr="0" anchor="ctr" bIns="91425" lIns="91425" rIns="91425" wrap="square" tIns="91425">
            <a:noAutofit/>
          </a:bodyPr>
          <a:lstStyle/>
          <a:p>
            <a:pPr lvl="0">
              <a:spcBef>
                <a:spcPts val="0"/>
              </a:spcBef>
              <a:buNone/>
            </a:pPr>
            <a:r>
              <a:rPr b="1" lang="en" sz="3600"/>
              <a:t>Hi, I’m Greg.</a:t>
            </a:r>
          </a:p>
          <a:p>
            <a:pPr lvl="0">
              <a:spcBef>
                <a:spcPts val="0"/>
              </a:spcBef>
              <a:buNone/>
            </a:pPr>
            <a:r>
              <a:rPr b="1" lang="en" sz="3600"/>
              <a:t>I’ve been a digital product designer for the past 10 years. Currently i’m </a:t>
            </a:r>
            <a:r>
              <a:rPr b="1" lang="en" sz="3600"/>
              <a:t>in charge</a:t>
            </a:r>
            <a:r>
              <a:rPr b="1" lang="en" sz="3600"/>
              <a:t> of Design &amp; UX for OzLotteries.com</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Shape 203"/>
          <p:cNvSpPr txBox="1"/>
          <p:nvPr>
            <p:ph type="title"/>
          </p:nvPr>
        </p:nvSpPr>
        <p:spPr>
          <a:xfrm>
            <a:off x="598100" y="2152347"/>
            <a:ext cx="8222100" cy="838800"/>
          </a:xfrm>
          <a:prstGeom prst="rect">
            <a:avLst/>
          </a:prstGeom>
        </p:spPr>
        <p:txBody>
          <a:bodyPr anchorCtr="0" anchor="ctr" bIns="91425" lIns="91425" rIns="91425" wrap="square" tIns="91425">
            <a:noAutofit/>
          </a:bodyPr>
          <a:lstStyle/>
          <a:p>
            <a:pPr lvl="0" rtl="0">
              <a:spcBef>
                <a:spcPts val="0"/>
              </a:spcBef>
              <a:buNone/>
            </a:pPr>
            <a:r>
              <a:rPr b="1" lang="en" sz="3600"/>
              <a:t>Stitch it together</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Shape 208"/>
          <p:cNvSpPr/>
          <p:nvPr/>
        </p:nvSpPr>
        <p:spPr>
          <a:xfrm>
            <a:off x="7295600" y="545200"/>
            <a:ext cx="1312800" cy="472500"/>
          </a:xfrm>
          <a:prstGeom prst="roundRect">
            <a:avLst>
              <a:gd fmla="val 16667" name="adj"/>
            </a:avLst>
          </a:prstGeom>
          <a:noFill/>
          <a:ln cap="flat" cmpd="sng" w="28575">
            <a:solidFill>
              <a:srgbClr val="000000"/>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solidFill>
                <a:schemeClr val="dk1"/>
              </a:solidFill>
            </a:endParaRPr>
          </a:p>
        </p:txBody>
      </p:sp>
      <p:sp>
        <p:nvSpPr>
          <p:cNvPr id="209" name="Shape 209"/>
          <p:cNvSpPr txBox="1"/>
          <p:nvPr>
            <p:ph idx="4294967295" type="title"/>
          </p:nvPr>
        </p:nvSpPr>
        <p:spPr>
          <a:xfrm>
            <a:off x="311700" y="410000"/>
            <a:ext cx="6123000" cy="607800"/>
          </a:xfrm>
          <a:prstGeom prst="rect">
            <a:avLst/>
          </a:prstGeom>
        </p:spPr>
        <p:txBody>
          <a:bodyPr anchorCtr="0" anchor="t" bIns="91425" lIns="91425" rIns="91425" wrap="square" tIns="91425">
            <a:noAutofit/>
          </a:bodyPr>
          <a:lstStyle/>
          <a:p>
            <a:pPr lvl="0" rtl="0">
              <a:spcBef>
                <a:spcPts val="0"/>
              </a:spcBef>
              <a:buNone/>
            </a:pPr>
            <a:r>
              <a:rPr b="1" lang="en"/>
              <a:t>Stitch it together</a:t>
            </a:r>
          </a:p>
        </p:txBody>
      </p:sp>
      <p:pic>
        <p:nvPicPr>
          <p:cNvPr id="210" name="Shape 210"/>
          <p:cNvPicPr preferRelativeResize="0"/>
          <p:nvPr/>
        </p:nvPicPr>
        <p:blipFill>
          <a:blip r:embed="rId3">
            <a:alphaModFix/>
          </a:blip>
          <a:stretch>
            <a:fillRect/>
          </a:stretch>
        </p:blipFill>
        <p:spPr>
          <a:xfrm>
            <a:off x="7369150" y="609600"/>
            <a:ext cx="331050" cy="331050"/>
          </a:xfrm>
          <a:prstGeom prst="rect">
            <a:avLst/>
          </a:prstGeom>
          <a:noFill/>
          <a:ln>
            <a:noFill/>
          </a:ln>
        </p:spPr>
      </p:pic>
      <p:sp>
        <p:nvSpPr>
          <p:cNvPr id="211" name="Shape 211"/>
          <p:cNvSpPr txBox="1"/>
          <p:nvPr>
            <p:ph idx="4294967295" type="title"/>
          </p:nvPr>
        </p:nvSpPr>
        <p:spPr>
          <a:xfrm>
            <a:off x="7295600" y="552500"/>
            <a:ext cx="1307100" cy="465300"/>
          </a:xfrm>
          <a:prstGeom prst="rect">
            <a:avLst/>
          </a:prstGeom>
          <a:ln>
            <a:noFill/>
          </a:ln>
        </p:spPr>
        <p:txBody>
          <a:bodyPr anchorCtr="0" anchor="t" bIns="91425" lIns="91425" rIns="91425" wrap="square" tIns="91425">
            <a:noAutofit/>
          </a:bodyPr>
          <a:lstStyle/>
          <a:p>
            <a:pPr lvl="0" rtl="0" algn="r">
              <a:spcBef>
                <a:spcPts val="0"/>
              </a:spcBef>
              <a:buNone/>
            </a:pPr>
            <a:r>
              <a:rPr b="1" lang="en" sz="1800">
                <a:solidFill>
                  <a:srgbClr val="000000"/>
                </a:solidFill>
              </a:rPr>
              <a:t>2</a:t>
            </a:r>
            <a:r>
              <a:rPr b="1" lang="en" sz="1800">
                <a:solidFill>
                  <a:srgbClr val="000000"/>
                </a:solidFill>
              </a:rPr>
              <a:t>0 mins</a:t>
            </a:r>
          </a:p>
          <a:p>
            <a:pPr lvl="0" rtl="0" algn="r">
              <a:spcBef>
                <a:spcPts val="0"/>
              </a:spcBef>
              <a:buNone/>
            </a:pPr>
            <a:r>
              <a:t/>
            </a:r>
            <a:endParaRPr/>
          </a:p>
        </p:txBody>
      </p:sp>
      <p:pic>
        <p:nvPicPr>
          <p:cNvPr id="212" name="Shape 212"/>
          <p:cNvPicPr preferRelativeResize="0"/>
          <p:nvPr/>
        </p:nvPicPr>
        <p:blipFill>
          <a:blip r:embed="rId4">
            <a:alphaModFix/>
          </a:blip>
          <a:stretch>
            <a:fillRect/>
          </a:stretch>
        </p:blipFill>
        <p:spPr>
          <a:xfrm>
            <a:off x="6641975" y="1170200"/>
            <a:ext cx="2148181" cy="3820899"/>
          </a:xfrm>
          <a:prstGeom prst="rect">
            <a:avLst/>
          </a:prstGeom>
          <a:noFill/>
          <a:ln>
            <a:noFill/>
          </a:ln>
        </p:spPr>
      </p:pic>
      <p:pic>
        <p:nvPicPr>
          <p:cNvPr id="213" name="Shape 213"/>
          <p:cNvPicPr preferRelativeResize="0"/>
          <p:nvPr/>
        </p:nvPicPr>
        <p:blipFill>
          <a:blip r:embed="rId5">
            <a:alphaModFix/>
          </a:blip>
          <a:stretch>
            <a:fillRect/>
          </a:stretch>
        </p:blipFill>
        <p:spPr>
          <a:xfrm>
            <a:off x="3586531" y="1170200"/>
            <a:ext cx="2148181" cy="3820899"/>
          </a:xfrm>
          <a:prstGeom prst="rect">
            <a:avLst/>
          </a:prstGeom>
          <a:noFill/>
          <a:ln>
            <a:noFill/>
          </a:ln>
        </p:spPr>
      </p:pic>
      <p:pic>
        <p:nvPicPr>
          <p:cNvPr id="214" name="Shape 214"/>
          <p:cNvPicPr preferRelativeResize="0"/>
          <p:nvPr/>
        </p:nvPicPr>
        <p:blipFill>
          <a:blip r:embed="rId6">
            <a:alphaModFix/>
          </a:blip>
          <a:stretch>
            <a:fillRect/>
          </a:stretch>
        </p:blipFill>
        <p:spPr>
          <a:xfrm>
            <a:off x="361063" y="1170200"/>
            <a:ext cx="2148181" cy="38208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Shape 219"/>
          <p:cNvSpPr/>
          <p:nvPr/>
        </p:nvSpPr>
        <p:spPr>
          <a:xfrm>
            <a:off x="7295600" y="545200"/>
            <a:ext cx="1312800" cy="472500"/>
          </a:xfrm>
          <a:prstGeom prst="roundRect">
            <a:avLst>
              <a:gd fmla="val 16667" name="adj"/>
            </a:avLst>
          </a:prstGeom>
          <a:noFill/>
          <a:ln cap="flat" cmpd="sng" w="28575">
            <a:solidFill>
              <a:srgbClr val="000000"/>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solidFill>
                <a:schemeClr val="dk1"/>
              </a:solidFill>
            </a:endParaRPr>
          </a:p>
        </p:txBody>
      </p:sp>
      <p:sp>
        <p:nvSpPr>
          <p:cNvPr id="220" name="Shape 220"/>
          <p:cNvSpPr txBox="1"/>
          <p:nvPr>
            <p:ph idx="4294967295" type="title"/>
          </p:nvPr>
        </p:nvSpPr>
        <p:spPr>
          <a:xfrm>
            <a:off x="311700" y="410000"/>
            <a:ext cx="6123000" cy="607800"/>
          </a:xfrm>
          <a:prstGeom prst="rect">
            <a:avLst/>
          </a:prstGeom>
        </p:spPr>
        <p:txBody>
          <a:bodyPr anchorCtr="0" anchor="t" bIns="91425" lIns="91425" rIns="91425" wrap="square" tIns="91425">
            <a:noAutofit/>
          </a:bodyPr>
          <a:lstStyle/>
          <a:p>
            <a:pPr lvl="0" rtl="0">
              <a:spcBef>
                <a:spcPts val="0"/>
              </a:spcBef>
              <a:buNone/>
            </a:pPr>
            <a:r>
              <a:rPr b="1" lang="en"/>
              <a:t>Stitch it together</a:t>
            </a:r>
          </a:p>
        </p:txBody>
      </p:sp>
      <p:pic>
        <p:nvPicPr>
          <p:cNvPr id="221" name="Shape 221"/>
          <p:cNvPicPr preferRelativeResize="0"/>
          <p:nvPr/>
        </p:nvPicPr>
        <p:blipFill>
          <a:blip r:embed="rId3">
            <a:alphaModFix/>
          </a:blip>
          <a:stretch>
            <a:fillRect/>
          </a:stretch>
        </p:blipFill>
        <p:spPr>
          <a:xfrm>
            <a:off x="7369150" y="609600"/>
            <a:ext cx="331050" cy="331050"/>
          </a:xfrm>
          <a:prstGeom prst="rect">
            <a:avLst/>
          </a:prstGeom>
          <a:noFill/>
          <a:ln>
            <a:noFill/>
          </a:ln>
        </p:spPr>
      </p:pic>
      <p:sp>
        <p:nvSpPr>
          <p:cNvPr id="222" name="Shape 222"/>
          <p:cNvSpPr txBox="1"/>
          <p:nvPr>
            <p:ph idx="4294967295" type="title"/>
          </p:nvPr>
        </p:nvSpPr>
        <p:spPr>
          <a:xfrm>
            <a:off x="7295600" y="552500"/>
            <a:ext cx="1307100" cy="465300"/>
          </a:xfrm>
          <a:prstGeom prst="rect">
            <a:avLst/>
          </a:prstGeom>
          <a:ln>
            <a:noFill/>
          </a:ln>
        </p:spPr>
        <p:txBody>
          <a:bodyPr anchorCtr="0" anchor="t" bIns="91425" lIns="91425" rIns="91425" wrap="square" tIns="91425">
            <a:noAutofit/>
          </a:bodyPr>
          <a:lstStyle/>
          <a:p>
            <a:pPr lvl="0" rtl="0" algn="r">
              <a:spcBef>
                <a:spcPts val="0"/>
              </a:spcBef>
              <a:buNone/>
            </a:pPr>
            <a:r>
              <a:rPr b="1" lang="en" sz="1800">
                <a:solidFill>
                  <a:srgbClr val="000000"/>
                </a:solidFill>
              </a:rPr>
              <a:t>20 mins</a:t>
            </a:r>
          </a:p>
          <a:p>
            <a:pPr lvl="0" rtl="0" algn="r">
              <a:spcBef>
                <a:spcPts val="0"/>
              </a:spcBef>
              <a:buNone/>
            </a:pPr>
            <a:r>
              <a:t/>
            </a:r>
            <a:endParaRPr/>
          </a:p>
        </p:txBody>
      </p:sp>
      <p:pic>
        <p:nvPicPr>
          <p:cNvPr id="223" name="Shape 223"/>
          <p:cNvPicPr preferRelativeResize="0"/>
          <p:nvPr/>
        </p:nvPicPr>
        <p:blipFill>
          <a:blip r:embed="rId4">
            <a:alphaModFix/>
          </a:blip>
          <a:stretch>
            <a:fillRect/>
          </a:stretch>
        </p:blipFill>
        <p:spPr>
          <a:xfrm>
            <a:off x="6622256" y="1170200"/>
            <a:ext cx="2148181" cy="3820899"/>
          </a:xfrm>
          <a:prstGeom prst="rect">
            <a:avLst/>
          </a:prstGeom>
          <a:noFill/>
          <a:ln>
            <a:noFill/>
          </a:ln>
        </p:spPr>
      </p:pic>
      <p:pic>
        <p:nvPicPr>
          <p:cNvPr id="224" name="Shape 224"/>
          <p:cNvPicPr preferRelativeResize="0"/>
          <p:nvPr/>
        </p:nvPicPr>
        <p:blipFill>
          <a:blip r:embed="rId5">
            <a:alphaModFix/>
          </a:blip>
          <a:stretch>
            <a:fillRect/>
          </a:stretch>
        </p:blipFill>
        <p:spPr>
          <a:xfrm>
            <a:off x="3497901" y="1170200"/>
            <a:ext cx="2148181" cy="3820899"/>
          </a:xfrm>
          <a:prstGeom prst="rect">
            <a:avLst/>
          </a:prstGeom>
          <a:noFill/>
          <a:ln>
            <a:noFill/>
          </a:ln>
        </p:spPr>
      </p:pic>
      <p:pic>
        <p:nvPicPr>
          <p:cNvPr id="225" name="Shape 225"/>
          <p:cNvPicPr preferRelativeResize="0"/>
          <p:nvPr/>
        </p:nvPicPr>
        <p:blipFill>
          <a:blip r:embed="rId6">
            <a:alphaModFix/>
          </a:blip>
          <a:stretch>
            <a:fillRect/>
          </a:stretch>
        </p:blipFill>
        <p:spPr>
          <a:xfrm>
            <a:off x="311700" y="1170200"/>
            <a:ext cx="2148181" cy="38208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Shape 230"/>
          <p:cNvSpPr/>
          <p:nvPr/>
        </p:nvSpPr>
        <p:spPr>
          <a:xfrm>
            <a:off x="7295600" y="545200"/>
            <a:ext cx="1312800" cy="472500"/>
          </a:xfrm>
          <a:prstGeom prst="roundRect">
            <a:avLst>
              <a:gd fmla="val 16667" name="adj"/>
            </a:avLst>
          </a:prstGeom>
          <a:noFill/>
          <a:ln cap="flat" cmpd="sng" w="28575">
            <a:solidFill>
              <a:srgbClr val="000000"/>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solidFill>
                <a:schemeClr val="dk1"/>
              </a:solidFill>
            </a:endParaRPr>
          </a:p>
        </p:txBody>
      </p:sp>
      <p:sp>
        <p:nvSpPr>
          <p:cNvPr id="231" name="Shape 231"/>
          <p:cNvSpPr txBox="1"/>
          <p:nvPr>
            <p:ph idx="4294967295" type="title"/>
          </p:nvPr>
        </p:nvSpPr>
        <p:spPr>
          <a:xfrm>
            <a:off x="311700" y="410000"/>
            <a:ext cx="6123000" cy="607800"/>
          </a:xfrm>
          <a:prstGeom prst="rect">
            <a:avLst/>
          </a:prstGeom>
        </p:spPr>
        <p:txBody>
          <a:bodyPr anchorCtr="0" anchor="t" bIns="91425" lIns="91425" rIns="91425" wrap="square" tIns="91425">
            <a:noAutofit/>
          </a:bodyPr>
          <a:lstStyle/>
          <a:p>
            <a:pPr lvl="0" rtl="0">
              <a:spcBef>
                <a:spcPts val="0"/>
              </a:spcBef>
              <a:buNone/>
            </a:pPr>
            <a:r>
              <a:rPr b="1" lang="en"/>
              <a:t>Stitch it together</a:t>
            </a:r>
          </a:p>
        </p:txBody>
      </p:sp>
      <p:pic>
        <p:nvPicPr>
          <p:cNvPr id="232" name="Shape 232"/>
          <p:cNvPicPr preferRelativeResize="0"/>
          <p:nvPr/>
        </p:nvPicPr>
        <p:blipFill>
          <a:blip r:embed="rId3">
            <a:alphaModFix/>
          </a:blip>
          <a:stretch>
            <a:fillRect/>
          </a:stretch>
        </p:blipFill>
        <p:spPr>
          <a:xfrm>
            <a:off x="7369150" y="609600"/>
            <a:ext cx="331050" cy="331050"/>
          </a:xfrm>
          <a:prstGeom prst="rect">
            <a:avLst/>
          </a:prstGeom>
          <a:noFill/>
          <a:ln>
            <a:noFill/>
          </a:ln>
        </p:spPr>
      </p:pic>
      <p:sp>
        <p:nvSpPr>
          <p:cNvPr id="233" name="Shape 233"/>
          <p:cNvSpPr txBox="1"/>
          <p:nvPr>
            <p:ph idx="4294967295" type="title"/>
          </p:nvPr>
        </p:nvSpPr>
        <p:spPr>
          <a:xfrm>
            <a:off x="7295600" y="552500"/>
            <a:ext cx="1307100" cy="465300"/>
          </a:xfrm>
          <a:prstGeom prst="rect">
            <a:avLst/>
          </a:prstGeom>
          <a:ln>
            <a:noFill/>
          </a:ln>
        </p:spPr>
        <p:txBody>
          <a:bodyPr anchorCtr="0" anchor="t" bIns="91425" lIns="91425" rIns="91425" wrap="square" tIns="91425">
            <a:noAutofit/>
          </a:bodyPr>
          <a:lstStyle/>
          <a:p>
            <a:pPr lvl="0" rtl="0" algn="r">
              <a:spcBef>
                <a:spcPts val="0"/>
              </a:spcBef>
              <a:buNone/>
            </a:pPr>
            <a:r>
              <a:rPr b="1" lang="en" sz="1800">
                <a:solidFill>
                  <a:srgbClr val="000000"/>
                </a:solidFill>
              </a:rPr>
              <a:t>20 mins</a:t>
            </a:r>
          </a:p>
          <a:p>
            <a:pPr lvl="0" rtl="0" algn="r">
              <a:spcBef>
                <a:spcPts val="0"/>
              </a:spcBef>
              <a:buNone/>
            </a:pPr>
            <a:r>
              <a:t/>
            </a:r>
            <a:endParaRPr/>
          </a:p>
        </p:txBody>
      </p:sp>
      <p:pic>
        <p:nvPicPr>
          <p:cNvPr id="234" name="Shape 234"/>
          <p:cNvPicPr preferRelativeResize="0"/>
          <p:nvPr/>
        </p:nvPicPr>
        <p:blipFill>
          <a:blip r:embed="rId4">
            <a:alphaModFix/>
          </a:blip>
          <a:stretch>
            <a:fillRect/>
          </a:stretch>
        </p:blipFill>
        <p:spPr>
          <a:xfrm>
            <a:off x="6460587" y="1170200"/>
            <a:ext cx="2148181" cy="3820899"/>
          </a:xfrm>
          <a:prstGeom prst="rect">
            <a:avLst/>
          </a:prstGeom>
          <a:noFill/>
          <a:ln>
            <a:noFill/>
          </a:ln>
        </p:spPr>
      </p:pic>
      <p:pic>
        <p:nvPicPr>
          <p:cNvPr id="235" name="Shape 235"/>
          <p:cNvPicPr preferRelativeResize="0"/>
          <p:nvPr/>
        </p:nvPicPr>
        <p:blipFill>
          <a:blip r:embed="rId5">
            <a:alphaModFix/>
          </a:blip>
          <a:stretch>
            <a:fillRect/>
          </a:stretch>
        </p:blipFill>
        <p:spPr>
          <a:xfrm>
            <a:off x="3497906" y="1170200"/>
            <a:ext cx="2148181" cy="3820899"/>
          </a:xfrm>
          <a:prstGeom prst="rect">
            <a:avLst/>
          </a:prstGeom>
          <a:noFill/>
          <a:ln>
            <a:noFill/>
          </a:ln>
        </p:spPr>
      </p:pic>
      <p:pic>
        <p:nvPicPr>
          <p:cNvPr id="236" name="Shape 236"/>
          <p:cNvPicPr preferRelativeResize="0"/>
          <p:nvPr/>
        </p:nvPicPr>
        <p:blipFill>
          <a:blip r:embed="rId6">
            <a:alphaModFix/>
          </a:blip>
          <a:stretch>
            <a:fillRect/>
          </a:stretch>
        </p:blipFill>
        <p:spPr>
          <a:xfrm>
            <a:off x="474001" y="1170200"/>
            <a:ext cx="2148181" cy="38208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Shape 241"/>
          <p:cNvSpPr txBox="1"/>
          <p:nvPr>
            <p:ph type="title"/>
          </p:nvPr>
        </p:nvSpPr>
        <p:spPr>
          <a:xfrm>
            <a:off x="490250" y="526350"/>
            <a:ext cx="5618700" cy="4090800"/>
          </a:xfrm>
          <a:prstGeom prst="rect">
            <a:avLst/>
          </a:prstGeom>
        </p:spPr>
        <p:txBody>
          <a:bodyPr anchorCtr="0" anchor="ctr" bIns="91425" lIns="91425" rIns="91425" wrap="square" tIns="91425">
            <a:noAutofit/>
          </a:bodyPr>
          <a:lstStyle/>
          <a:p>
            <a:pPr lvl="0" rtl="0">
              <a:spcBef>
                <a:spcPts val="0"/>
              </a:spcBef>
              <a:buNone/>
            </a:pPr>
            <a:r>
              <a:rPr b="1" lang="en" sz="3600"/>
              <a:t>User Test your Prototype</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Shape 246"/>
          <p:cNvSpPr txBox="1"/>
          <p:nvPr>
            <p:ph type="title"/>
          </p:nvPr>
        </p:nvSpPr>
        <p:spPr>
          <a:xfrm>
            <a:off x="311700" y="555600"/>
            <a:ext cx="3981600" cy="1959600"/>
          </a:xfrm>
          <a:prstGeom prst="rect">
            <a:avLst/>
          </a:prstGeom>
        </p:spPr>
        <p:txBody>
          <a:bodyPr anchorCtr="0" anchor="b" bIns="91425" lIns="91425" rIns="91425" wrap="square" tIns="91425">
            <a:noAutofit/>
          </a:bodyPr>
          <a:lstStyle/>
          <a:p>
            <a:pPr lvl="0" rtl="0">
              <a:lnSpc>
                <a:spcPct val="118421"/>
              </a:lnSpc>
              <a:spcBef>
                <a:spcPts val="0"/>
              </a:spcBef>
              <a:buNone/>
            </a:pPr>
            <a:r>
              <a:rPr b="1" lang="en" sz="4800">
                <a:latin typeface="Roboto"/>
                <a:ea typeface="Roboto"/>
                <a:cs typeface="Roboto"/>
                <a:sym typeface="Roboto"/>
              </a:rPr>
              <a:t>Prototyping</a:t>
            </a:r>
          </a:p>
          <a:p>
            <a:pPr lvl="0" rtl="0">
              <a:lnSpc>
                <a:spcPct val="118421"/>
              </a:lnSpc>
              <a:spcBef>
                <a:spcPts val="0"/>
              </a:spcBef>
              <a:buNone/>
            </a:pPr>
            <a:r>
              <a:rPr b="1" lang="en" sz="4800">
                <a:latin typeface="Roboto"/>
                <a:ea typeface="Roboto"/>
                <a:cs typeface="Roboto"/>
                <a:sym typeface="Roboto"/>
              </a:rPr>
              <a:t>the Digital</a:t>
            </a:r>
          </a:p>
        </p:txBody>
      </p:sp>
      <p:sp>
        <p:nvSpPr>
          <p:cNvPr id="247" name="Shape 247"/>
          <p:cNvSpPr txBox="1"/>
          <p:nvPr>
            <p:ph idx="1" type="body"/>
          </p:nvPr>
        </p:nvSpPr>
        <p:spPr>
          <a:xfrm>
            <a:off x="311700" y="2422976"/>
            <a:ext cx="2808000" cy="2145900"/>
          </a:xfrm>
          <a:prstGeom prst="rect">
            <a:avLst/>
          </a:prstGeom>
        </p:spPr>
        <p:txBody>
          <a:bodyPr anchorCtr="0" anchor="t" bIns="91425" lIns="91425" rIns="91425" wrap="square" tIns="91425">
            <a:noAutofit/>
          </a:bodyPr>
          <a:lstStyle/>
          <a:p>
            <a:pPr lvl="0" rtl="0">
              <a:spcBef>
                <a:spcPts val="0"/>
              </a:spcBef>
              <a:buNone/>
            </a:pPr>
            <a:r>
              <a:rPr lang="en"/>
              <a:t>Greg Le Sueur</a:t>
            </a:r>
          </a:p>
          <a:p>
            <a:pPr lvl="0" rtl="0">
              <a:spcBef>
                <a:spcPts val="0"/>
              </a:spcBef>
              <a:buNone/>
            </a:pPr>
            <a:r>
              <a:rPr lang="en" sz="1000"/>
              <a:t>Senior Product Designer</a:t>
            </a:r>
          </a:p>
        </p:txBody>
      </p:sp>
      <p:pic>
        <p:nvPicPr>
          <p:cNvPr id="248" name="Shape 248"/>
          <p:cNvPicPr preferRelativeResize="0"/>
          <p:nvPr/>
        </p:nvPicPr>
        <p:blipFill>
          <a:blip r:embed="rId3">
            <a:alphaModFix/>
          </a:blip>
          <a:stretch>
            <a:fillRect/>
          </a:stretch>
        </p:blipFill>
        <p:spPr>
          <a:xfrm>
            <a:off x="4381500" y="152400"/>
            <a:ext cx="4762500" cy="4762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pic>
        <p:nvPicPr>
          <p:cNvPr id="96" name="Shape 96"/>
          <p:cNvPicPr preferRelativeResize="0"/>
          <p:nvPr/>
        </p:nvPicPr>
        <p:blipFill>
          <a:blip r:embed="rId3">
            <a:alphaModFix/>
          </a:blip>
          <a:stretch>
            <a:fillRect/>
          </a:stretch>
        </p:blipFill>
        <p:spPr>
          <a:xfrm>
            <a:off x="1292750" y="595474"/>
            <a:ext cx="6618648" cy="39525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pic>
        <p:nvPicPr>
          <p:cNvPr id="101" name="Shape 101"/>
          <p:cNvPicPr preferRelativeResize="0"/>
          <p:nvPr/>
        </p:nvPicPr>
        <p:blipFill>
          <a:blip r:embed="rId3">
            <a:alphaModFix/>
          </a:blip>
          <a:stretch>
            <a:fillRect/>
          </a:stretch>
        </p:blipFill>
        <p:spPr>
          <a:xfrm>
            <a:off x="1752799" y="481275"/>
            <a:ext cx="5638399" cy="51914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ph type="title"/>
          </p:nvPr>
        </p:nvSpPr>
        <p:spPr>
          <a:xfrm>
            <a:off x="265500" y="1151100"/>
            <a:ext cx="4045200" cy="1564500"/>
          </a:xfrm>
          <a:prstGeom prst="rect">
            <a:avLst/>
          </a:prstGeom>
        </p:spPr>
        <p:txBody>
          <a:bodyPr anchorCtr="0" anchor="b" bIns="91425" lIns="91425" rIns="91425" wrap="square" tIns="91425">
            <a:noAutofit/>
          </a:bodyPr>
          <a:lstStyle/>
          <a:p>
            <a:pPr lvl="0">
              <a:spcBef>
                <a:spcPts val="0"/>
              </a:spcBef>
              <a:buNone/>
            </a:pPr>
            <a:r>
              <a:rPr b="1" lang="en" sz="4800"/>
              <a:t>Workshop</a:t>
            </a:r>
          </a:p>
          <a:p>
            <a:pPr lvl="0">
              <a:spcBef>
                <a:spcPts val="0"/>
              </a:spcBef>
              <a:buNone/>
            </a:pPr>
            <a:r>
              <a:rPr b="1" lang="en" sz="4800"/>
              <a:t>Plan</a:t>
            </a:r>
            <a:r>
              <a:rPr lang="en" sz="4800"/>
              <a:t> </a:t>
            </a:r>
          </a:p>
        </p:txBody>
      </p:sp>
      <p:sp>
        <p:nvSpPr>
          <p:cNvPr id="107" name="Shape 107"/>
          <p:cNvSpPr txBox="1"/>
          <p:nvPr>
            <p:ph idx="1" type="subTitle"/>
          </p:nvPr>
        </p:nvSpPr>
        <p:spPr>
          <a:xfrm>
            <a:off x="265500" y="2769001"/>
            <a:ext cx="4045200" cy="1269300"/>
          </a:xfrm>
          <a:prstGeom prst="rect">
            <a:avLst/>
          </a:prstGeom>
        </p:spPr>
        <p:txBody>
          <a:bodyPr anchorCtr="0" anchor="t" bIns="91425" lIns="91425" rIns="91425" wrap="square" tIns="91425">
            <a:noAutofit/>
          </a:bodyPr>
          <a:lstStyle/>
          <a:p>
            <a:pPr lvl="0">
              <a:spcBef>
                <a:spcPts val="0"/>
              </a:spcBef>
              <a:buNone/>
            </a:pPr>
            <a:r>
              <a:rPr lang="en" sz="1800"/>
              <a:t>By the end of this workshop you will have designed, prototyped and tested your app idea.</a:t>
            </a:r>
          </a:p>
          <a:p>
            <a:pPr lvl="0">
              <a:spcBef>
                <a:spcPts val="0"/>
              </a:spcBef>
              <a:buNone/>
            </a:pPr>
            <a:r>
              <a:t/>
            </a:r>
            <a:endParaRPr/>
          </a:p>
          <a:p>
            <a:pPr lvl="0">
              <a:spcBef>
                <a:spcPts val="0"/>
              </a:spcBef>
              <a:buNone/>
            </a:pPr>
            <a:r>
              <a:t/>
            </a:r>
            <a:endParaRPr/>
          </a:p>
        </p:txBody>
      </p:sp>
      <p:sp>
        <p:nvSpPr>
          <p:cNvPr id="108" name="Shape 108"/>
          <p:cNvSpPr txBox="1"/>
          <p:nvPr>
            <p:ph idx="2" type="body"/>
          </p:nvPr>
        </p:nvSpPr>
        <p:spPr>
          <a:xfrm>
            <a:off x="4939500" y="724200"/>
            <a:ext cx="3837000" cy="3695100"/>
          </a:xfrm>
          <a:prstGeom prst="rect">
            <a:avLst/>
          </a:prstGeom>
        </p:spPr>
        <p:txBody>
          <a:bodyPr anchorCtr="0" anchor="ctr" bIns="91425" lIns="91425" rIns="91425" wrap="square" tIns="91425">
            <a:noAutofit/>
          </a:bodyPr>
          <a:lstStyle/>
          <a:p>
            <a:pPr lvl="0">
              <a:spcBef>
                <a:spcPts val="0"/>
              </a:spcBef>
              <a:buNone/>
            </a:pPr>
            <a:r>
              <a:rPr lang="en"/>
              <a:t>Brief Introduction</a:t>
            </a:r>
            <a:br>
              <a:rPr lang="en"/>
            </a:br>
            <a:r>
              <a:rPr lang="en"/>
              <a:t>Why Prototype?</a:t>
            </a:r>
            <a:br>
              <a:rPr lang="en"/>
            </a:br>
            <a:r>
              <a:rPr lang="en"/>
              <a:t>Prototyping tools</a:t>
            </a:r>
            <a:br>
              <a:rPr lang="en"/>
            </a:br>
            <a:r>
              <a:rPr lang="en"/>
              <a:t>Define the problem</a:t>
            </a:r>
            <a:br>
              <a:rPr lang="en"/>
            </a:br>
            <a:r>
              <a:rPr lang="en"/>
              <a:t>Map the </a:t>
            </a:r>
            <a:r>
              <a:rPr lang="en"/>
              <a:t>user </a:t>
            </a:r>
            <a:r>
              <a:rPr lang="en"/>
              <a:t>journey</a:t>
            </a:r>
            <a:br>
              <a:rPr lang="en"/>
            </a:br>
            <a:r>
              <a:rPr lang="en"/>
              <a:t>Design for each step</a:t>
            </a:r>
            <a:br>
              <a:rPr lang="en"/>
            </a:br>
            <a:r>
              <a:rPr lang="en"/>
              <a:t>Stitch it together</a:t>
            </a:r>
            <a:br>
              <a:rPr lang="en"/>
            </a:br>
            <a:r>
              <a:rPr lang="en"/>
              <a:t>User Test your Prototype</a:t>
            </a:r>
          </a:p>
        </p:txBody>
      </p:sp>
      <p:cxnSp>
        <p:nvCxnSpPr>
          <p:cNvPr id="109" name="Shape 109"/>
          <p:cNvCxnSpPr/>
          <p:nvPr/>
        </p:nvCxnSpPr>
        <p:spPr>
          <a:xfrm flipH="1" rot="10800000">
            <a:off x="4939500" y="1323575"/>
            <a:ext cx="1973100" cy="36000"/>
          </a:xfrm>
          <a:prstGeom prst="straightConnector1">
            <a:avLst/>
          </a:prstGeom>
          <a:noFill/>
          <a:ln cap="flat" cmpd="sng" w="28575">
            <a:solidFill>
              <a:schemeClr val="lt1"/>
            </a:solidFill>
            <a:prstDash val="solid"/>
            <a:round/>
            <a:headEnd len="lg" w="lg" type="none"/>
            <a:tailEnd len="lg" w="lg"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type="title"/>
          </p:nvPr>
        </p:nvSpPr>
        <p:spPr>
          <a:xfrm>
            <a:off x="490250" y="526350"/>
            <a:ext cx="8232600" cy="4090800"/>
          </a:xfrm>
          <a:prstGeom prst="rect">
            <a:avLst/>
          </a:prstGeom>
        </p:spPr>
        <p:txBody>
          <a:bodyPr anchorCtr="0" anchor="ctr" bIns="91425" lIns="91425" rIns="91425" wrap="square" tIns="91425">
            <a:noAutofit/>
          </a:bodyPr>
          <a:lstStyle/>
          <a:p>
            <a:pPr lvl="0" rtl="0">
              <a:spcBef>
                <a:spcPts val="0"/>
              </a:spcBef>
              <a:buNone/>
            </a:pPr>
            <a:r>
              <a:rPr b="1" lang="en" sz="3600"/>
              <a:t>Why Prototype?</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pic>
        <p:nvPicPr>
          <p:cNvPr id="119" name="Shape 119"/>
          <p:cNvPicPr preferRelativeResize="0"/>
          <p:nvPr/>
        </p:nvPicPr>
        <p:blipFill>
          <a:blip r:embed="rId3">
            <a:alphaModFix/>
          </a:blip>
          <a:stretch>
            <a:fillRect/>
          </a:stretch>
        </p:blipFill>
        <p:spPr>
          <a:xfrm>
            <a:off x="2190750" y="152400"/>
            <a:ext cx="4762500" cy="4762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pic>
        <p:nvPicPr>
          <p:cNvPr id="124" name="Shape 124"/>
          <p:cNvPicPr preferRelativeResize="0"/>
          <p:nvPr/>
        </p:nvPicPr>
        <p:blipFill>
          <a:blip r:embed="rId3">
            <a:alphaModFix/>
          </a:blip>
          <a:stretch>
            <a:fillRect/>
          </a:stretch>
        </p:blipFill>
        <p:spPr>
          <a:xfrm>
            <a:off x="1362075" y="247650"/>
            <a:ext cx="6419850" cy="4648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Shape 129"/>
          <p:cNvSpPr txBox="1"/>
          <p:nvPr>
            <p:ph type="title"/>
          </p:nvPr>
        </p:nvSpPr>
        <p:spPr>
          <a:xfrm>
            <a:off x="598100" y="2152347"/>
            <a:ext cx="8222100" cy="838800"/>
          </a:xfrm>
          <a:prstGeom prst="rect">
            <a:avLst/>
          </a:prstGeom>
        </p:spPr>
        <p:txBody>
          <a:bodyPr anchorCtr="0" anchor="ctr" bIns="91425" lIns="91425" rIns="91425" wrap="square" tIns="91425">
            <a:noAutofit/>
          </a:bodyPr>
          <a:lstStyle/>
          <a:p>
            <a:pPr lvl="0" rtl="0">
              <a:spcBef>
                <a:spcPts val="0"/>
              </a:spcBef>
              <a:buNone/>
            </a:pPr>
            <a:r>
              <a:rPr b="1" lang="en" sz="3600"/>
              <a:t>Prototyping</a:t>
            </a:r>
            <a:r>
              <a:rPr b="1" lang="en" sz="3600"/>
              <a:t> tools</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