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303" r:id="rId5"/>
    <p:sldId id="375" r:id="rId6"/>
    <p:sldId id="390" r:id="rId7"/>
    <p:sldId id="392" r:id="rId8"/>
    <p:sldId id="388" r:id="rId9"/>
    <p:sldId id="386" r:id="rId10"/>
    <p:sldId id="387" r:id="rId11"/>
    <p:sldId id="389" r:id="rId12"/>
    <p:sldId id="383" r:id="rId13"/>
    <p:sldId id="382" r:id="rId14"/>
  </p:sldIdLst>
  <p:sldSz cx="9144000" cy="5145088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ssion 3" id="{1F87B0E1-BF56-4A0F-B79E-8A1E69D41488}">
          <p14:sldIdLst>
            <p14:sldId id="303"/>
            <p14:sldId id="375"/>
            <p14:sldId id="390"/>
            <p14:sldId id="392"/>
            <p14:sldId id="388"/>
            <p14:sldId id="386"/>
            <p14:sldId id="387"/>
            <p14:sldId id="389"/>
            <p14:sldId id="383"/>
            <p14:sldId id="3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ie Ruben" initials="BR" lastIdx="6" clrIdx="0">
    <p:extLst>
      <p:ext uri="{19B8F6BF-5375-455C-9EA6-DF929625EA0E}">
        <p15:presenceInfo xmlns:p15="http://schemas.microsoft.com/office/powerpoint/2012/main" userId="S::BRuben@slq.qld.gov.au::ac6ae957-96af-4935-a817-2385690bd5a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FC4"/>
    <a:srgbClr val="008FB7"/>
    <a:srgbClr val="00A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C65D13-E8A2-BD4B-973A-181769679AA5}" v="460" dt="2022-10-29T02:42:52.352"/>
    <p1510:client id="{181C598D-0805-4931-BE11-B493CA17FD94}" v="58" dt="2022-11-14T02:31:07.212"/>
    <p1510:client id="{428663E0-243A-4048-A202-64D185BA7AA1}" v="3" dt="2022-12-05T04:21:47.125"/>
    <p1510:client id="{4B7FD7FE-818E-4F31-BAA9-ED581D644B38}" v="691" dt="2022-10-29T01:49:28.878"/>
    <p1510:client id="{7E64D2CC-75AC-412C-90E1-B979B6CEF8E2}" v="437" dt="2022-11-02T21:03:12.273"/>
    <p1510:client id="{972B3462-036A-4D18-9DD9-A68735414025}" v="7" dt="2022-10-28T03:53:10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51"/>
    <p:restoredTop sz="65634"/>
  </p:normalViewPr>
  <p:slideViewPr>
    <p:cSldViewPr snapToGrid="0">
      <p:cViewPr varScale="1">
        <p:scale>
          <a:sx n="95" d="100"/>
          <a:sy n="95" d="100"/>
        </p:scale>
        <p:origin x="114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D5DBA-5B75-4080-B3AE-0D75A61D5CB0}" type="datetimeFigureOut">
              <a:rPr lang="en-AU" smtClean="0"/>
              <a:t>6/12/2022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777612"/>
            <a:ext cx="5438464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8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3D857-88AB-4AFE-9009-7FE04966A5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6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Tee up time for tour of preservations</a:t>
            </a:r>
          </a:p>
          <a:p>
            <a:r>
              <a:rPr lang="en-AU"/>
              <a:t>Ensure inductions </a:t>
            </a:r>
            <a:r>
              <a:rPr lang="en-AU" err="1"/>
              <a:t>ipads</a:t>
            </a:r>
            <a:r>
              <a:rPr lang="en-AU"/>
              <a:t> are charged and </a:t>
            </a:r>
            <a:r>
              <a:rPr lang="en-AU" err="1"/>
              <a:t>sso</a:t>
            </a:r>
            <a:r>
              <a:rPr lang="en-AU"/>
              <a:t> page logged in</a:t>
            </a:r>
          </a:p>
          <a:p>
            <a:r>
              <a:rPr lang="en-AU"/>
              <a:t>Set up bucket</a:t>
            </a:r>
            <a:r>
              <a:rPr lang="en-US"/>
              <a:t> of water with washer for hands. </a:t>
            </a:r>
          </a:p>
          <a:p>
            <a:r>
              <a:rPr lang="en-US"/>
              <a:t>Set up glue spots (disposable plates?) </a:t>
            </a:r>
          </a:p>
          <a:p>
            <a:r>
              <a:rPr lang="en-US"/>
              <a:t>Set up water bucket for glue brushes</a:t>
            </a:r>
          </a:p>
          <a:p>
            <a:r>
              <a:rPr lang="en-US"/>
              <a:t>Cut strips of wax paper x2 per person each longer than the books are tall, and wider than the strips of wood. </a:t>
            </a:r>
          </a:p>
          <a:p>
            <a:r>
              <a:rPr lang="en-US"/>
              <a:t>Gather masking tape 1 per person</a:t>
            </a:r>
          </a:p>
          <a:p>
            <a:r>
              <a:rPr lang="en-US"/>
              <a:t>Gather strips of wood (1 per person) </a:t>
            </a:r>
          </a:p>
          <a:p>
            <a:r>
              <a:rPr lang="en-US"/>
              <a:t>Gather clamps  (2 per person) </a:t>
            </a:r>
          </a:p>
          <a:p>
            <a:r>
              <a:rPr lang="en-AU"/>
              <a:t>Make files to cut. Cutting templates for book cloth? </a:t>
            </a:r>
          </a:p>
          <a:p>
            <a:r>
              <a:rPr lang="en-AU"/>
              <a:t>List of who has and hasn’t sent me their covers</a:t>
            </a:r>
          </a:p>
          <a:p>
            <a:r>
              <a:rPr lang="en-AU"/>
              <a:t>Files for cutting (spacers, trim lines, trim shapes)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83D857-88AB-4AFE-9009-7FE04966A54D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709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83D857-88AB-4AFE-9009-7FE04966A54D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1234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83D857-88AB-4AFE-9009-7FE04966A54D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739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power point cover blue">
            <a:extLst>
              <a:ext uri="{FF2B5EF4-FFF2-40B4-BE49-F238E27FC236}">
                <a16:creationId xmlns:a16="http://schemas.microsoft.com/office/drawing/2014/main" id="{1A21A287-F0C9-4E19-B80C-80AC298B33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1598613"/>
            <a:ext cx="3742184" cy="1103312"/>
          </a:xfrm>
        </p:spPr>
        <p:txBody>
          <a:bodyPr/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031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525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C3C8606-A758-4794-8017-75785E7C0761}"/>
              </a:ext>
            </a:extLst>
          </p:cNvPr>
          <p:cNvSpPr/>
          <p:nvPr userDrawn="1"/>
        </p:nvSpPr>
        <p:spPr>
          <a:xfrm>
            <a:off x="683568" y="664330"/>
            <a:ext cx="3816427" cy="38164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A5B08D95-C0E9-4548-A5A5-7101121585D9}"/>
              </a:ext>
            </a:extLst>
          </p:cNvPr>
          <p:cNvSpPr/>
          <p:nvPr userDrawn="1"/>
        </p:nvSpPr>
        <p:spPr>
          <a:xfrm rot="7891212">
            <a:off x="3666307" y="3640833"/>
            <a:ext cx="947272" cy="89244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64330"/>
            <a:ext cx="3816426" cy="381642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D0CAE5A-085E-4213-903B-BA7A206B9C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87900" y="663575"/>
            <a:ext cx="3816350" cy="3852863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243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6C3BEAD8-800C-4E32-A442-C8B3E6BF2905}"/>
              </a:ext>
            </a:extLst>
          </p:cNvPr>
          <p:cNvSpPr/>
          <p:nvPr userDrawn="1"/>
        </p:nvSpPr>
        <p:spPr>
          <a:xfrm flipH="1">
            <a:off x="7020272" y="4516760"/>
            <a:ext cx="2123728" cy="62832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2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5294"/>
            <a:ext cx="8229600" cy="8572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6C3BEAD8-800C-4E32-A442-C8B3E6BF2905}"/>
              </a:ext>
            </a:extLst>
          </p:cNvPr>
          <p:cNvSpPr/>
          <p:nvPr userDrawn="1"/>
        </p:nvSpPr>
        <p:spPr>
          <a:xfrm flipH="1">
            <a:off x="7020272" y="4516760"/>
            <a:ext cx="2123728" cy="62832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1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F3B45EB7-976B-447B-BE8E-4A67CE86CC74}"/>
              </a:ext>
            </a:extLst>
          </p:cNvPr>
          <p:cNvSpPr/>
          <p:nvPr userDrawn="1"/>
        </p:nvSpPr>
        <p:spPr>
          <a:xfrm flipH="1">
            <a:off x="7020272" y="4516760"/>
            <a:ext cx="2123728" cy="62832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1" r:id="rId4"/>
    <p:sldLayoutId id="2147483652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F3AAC-67A8-45A7-A00B-D7AAEF536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6016" y="1598613"/>
            <a:ext cx="3920393" cy="1103312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Laser cut covers and hand sewn spines</a:t>
            </a:r>
            <a:r>
              <a:rPr lang="en-US" dirty="0"/>
              <a:t> </a:t>
            </a:r>
            <a:br>
              <a:rPr lang="en-US" dirty="0"/>
            </a:br>
            <a:br>
              <a:rPr lang="en-US" dirty="0"/>
            </a:br>
            <a:r>
              <a:rPr lang="en-US" b="0" dirty="0"/>
              <a:t>Session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10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1B3C3-332D-4029-AB94-F7CD1511C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Where to go from here	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16A27-3364-4042-8778-F7C485D38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QLD Bookbinders Guild</a:t>
            </a:r>
          </a:p>
          <a:p>
            <a:r>
              <a:rPr lang="en-AU" dirty="0" err="1"/>
              <a:t>Youtube</a:t>
            </a:r>
            <a:r>
              <a:rPr lang="en-AU" dirty="0"/>
              <a:t> channels: </a:t>
            </a:r>
          </a:p>
          <a:p>
            <a:pPr lvl="1"/>
            <a:r>
              <a:rPr lang="en-AU" sz="2000" dirty="0"/>
              <a:t>Deep dives into various construction methods: </a:t>
            </a:r>
            <a:br>
              <a:rPr lang="en-AU" sz="2000" dirty="0">
                <a:ea typeface="+mn-lt"/>
              </a:rPr>
            </a:br>
            <a:r>
              <a:rPr lang="en-AU" sz="2000" dirty="0"/>
              <a:t>DAS Bookbinding (</a:t>
            </a:r>
            <a:r>
              <a:rPr lang="en-AU" sz="2000" dirty="0" err="1"/>
              <a:t>Brissy</a:t>
            </a:r>
            <a:r>
              <a:rPr lang="en-AU" sz="2000" dirty="0"/>
              <a:t> guy!) </a:t>
            </a:r>
          </a:p>
          <a:p>
            <a:pPr lvl="1"/>
            <a:r>
              <a:rPr lang="en-AU" sz="2000" dirty="0"/>
              <a:t>Fun/ </a:t>
            </a:r>
            <a:r>
              <a:rPr lang="en-AU" sz="2000" dirty="0" err="1"/>
              <a:t>lighthearted</a:t>
            </a:r>
            <a:r>
              <a:rPr lang="en-AU" sz="2000" dirty="0"/>
              <a:t>: Sea Lemon </a:t>
            </a:r>
          </a:p>
          <a:p>
            <a:pPr lvl="1"/>
            <a:r>
              <a:rPr lang="en-AU" sz="2000" dirty="0" err="1"/>
              <a:t>iBookbinding</a:t>
            </a:r>
            <a:r>
              <a:rPr lang="en-AU" sz="2000" dirty="0"/>
              <a:t>: Tutorials, guest speakers (also have website) </a:t>
            </a:r>
          </a:p>
          <a:p>
            <a:r>
              <a:rPr lang="en-AU" dirty="0"/>
              <a:t>Open Lab &amp; Hack the Evening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9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74FC6-DF5B-4CF1-8917-79BB7D56C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Today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EE057-1D6A-4138-B4D8-8915EADD3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Decorate our covers</a:t>
            </a:r>
          </a:p>
          <a:p>
            <a:r>
              <a:rPr lang="en-AU" dirty="0"/>
              <a:t>Trim the ends</a:t>
            </a:r>
          </a:p>
          <a:p>
            <a:r>
              <a:rPr lang="en-AU" dirty="0"/>
              <a:t>Add end papers</a:t>
            </a:r>
          </a:p>
          <a:p>
            <a:r>
              <a:rPr lang="en-AU" dirty="0"/>
              <a:t>Making our covers</a:t>
            </a:r>
          </a:p>
          <a:p>
            <a:r>
              <a:rPr lang="en-AU" dirty="0"/>
              <a:t>Putting book into cover</a:t>
            </a:r>
          </a:p>
          <a:p>
            <a:r>
              <a:rPr lang="en-AU" dirty="0"/>
              <a:t>Next steps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1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E1DFF-C60C-47E0-A2FE-540D04B2E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Tip on end papers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9ACB2-7105-452F-83C9-F0E4B1D85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/>
              <a:t>Grain line </a:t>
            </a:r>
          </a:p>
          <a:p>
            <a:r>
              <a:rPr lang="en-AU"/>
              <a:t>Fold papers</a:t>
            </a:r>
          </a:p>
          <a:p>
            <a:r>
              <a:rPr lang="en-AU"/>
              <a:t>Glue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8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2E2EB-9898-4100-853A-28B0FCB98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Layout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4CC70-EF44-43DC-BD09-198C865D8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2992722" cy="3395663"/>
          </a:xfrm>
        </p:spPr>
        <p:txBody>
          <a:bodyPr/>
          <a:lstStyle/>
          <a:p>
            <a:pPr marL="0" indent="0">
              <a:buNone/>
            </a:pPr>
            <a:r>
              <a:rPr lang="en-AU"/>
              <a:t>Check you have enough book cloth by laying out the template and cover like so:</a:t>
            </a:r>
            <a:endParaRPr lang="en-US"/>
          </a:p>
        </p:txBody>
      </p:sp>
      <p:pic>
        <p:nvPicPr>
          <p:cNvPr id="4" name="Content Placeholder 4" descr="A picture containing text, picture frame&#10;&#10;Description automatically generated">
            <a:extLst>
              <a:ext uri="{FF2B5EF4-FFF2-40B4-BE49-F238E27FC236}">
                <a16:creationId xmlns:a16="http://schemas.microsoft.com/office/drawing/2014/main" id="{7AA4CBA8-D32B-4675-94C0-0AFECA2666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79" r="17794"/>
          <a:stretch/>
        </p:blipFill>
        <p:spPr bwMode="auto">
          <a:xfrm rot="10800000">
            <a:off x="3449922" y="-1"/>
            <a:ext cx="5694078" cy="5163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18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B460-D1AA-48B5-98A4-24423B0A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Glue up cover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7DBA-D69E-46A3-982B-2EDB0C0F6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/>
              <a:t>glue big back piece (plain) down first</a:t>
            </a:r>
          </a:p>
          <a:p>
            <a:r>
              <a:rPr lang="en-US"/>
              <a:t>Use spacer to place spine</a:t>
            </a:r>
          </a:p>
          <a:p>
            <a:r>
              <a:rPr lang="en-US"/>
              <a:t>Use spacer to place front cover (glue to inside of cover) </a:t>
            </a:r>
          </a:p>
          <a:p>
            <a:r>
              <a:rPr lang="en-US"/>
              <a:t>Turn-ins head, tail </a:t>
            </a:r>
          </a:p>
          <a:p>
            <a:r>
              <a:rPr lang="en-US"/>
              <a:t>Turn in foredge </a:t>
            </a:r>
          </a:p>
        </p:txBody>
      </p:sp>
    </p:spTree>
    <p:extLst>
      <p:ext uri="{BB962C8B-B14F-4D97-AF65-F5344CB8AC3E}">
        <p14:creationId xmlns:p14="http://schemas.microsoft.com/office/powerpoint/2010/main" val="176561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0E14C-4984-47F0-93A7-D1ABF2F4D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Cutting end papers to size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2FCE1-0881-4A05-AAF3-240586F99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Grain line importance </a:t>
            </a:r>
            <a:endParaRPr lang="en-AU"/>
          </a:p>
          <a:p>
            <a:r>
              <a:rPr lang="en-AU" dirty="0"/>
              <a:t>Cut around</a:t>
            </a:r>
          </a:p>
          <a:p>
            <a:r>
              <a:rPr lang="en-AU" dirty="0"/>
              <a:t>Fold in half</a:t>
            </a: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433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CD427-9746-4DAC-B049-AE7060E43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Glue book into cover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6B679-AC85-45CF-8284-ABEC99C45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/>
              <a:t>Use baking paper to protect pages</a:t>
            </a:r>
            <a:endParaRPr lang="en-US"/>
          </a:p>
          <a:p>
            <a:r>
              <a:rPr lang="en-AU"/>
              <a:t>Glue tapes to scrim on back glue on cover </a:t>
            </a:r>
          </a:p>
          <a:p>
            <a:r>
              <a:rPr lang="en-AU"/>
              <a:t>Place in cover, close cover to ensure still fits. Note, boarder </a:t>
            </a:r>
          </a:p>
          <a:p>
            <a:r>
              <a:rPr lang="en-AU"/>
              <a:t>Glue up top scrim/tapes/cover</a:t>
            </a:r>
          </a:p>
          <a:p>
            <a:r>
              <a:rPr lang="en-AU"/>
              <a:t>press</a:t>
            </a:r>
          </a:p>
          <a:p>
            <a:pPr marL="0" indent="0">
              <a:buNone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393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CAEAA-D847-4C10-BFC5-E17A72B03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Inserting end papers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8E153-C300-4FAF-92B8-5B1831D64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/>
              <a:t>Glue all one side, and 3mm over edge </a:t>
            </a:r>
          </a:p>
          <a:p>
            <a:r>
              <a:rPr lang="en-AU"/>
              <a:t>Place atop pages</a:t>
            </a:r>
          </a:p>
          <a:p>
            <a:r>
              <a:rPr lang="en-AU"/>
              <a:t>Close cover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85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497A3-F0F6-4B57-A648-DF5FF96A4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Lots of ways to make a book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7F35D-5405-4E25-A4CA-D98FD2CA5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/>
              <a:t>Types</a:t>
            </a:r>
          </a:p>
          <a:p>
            <a:r>
              <a:rPr lang="en-AU"/>
              <a:t>Laser edges</a:t>
            </a:r>
          </a:p>
          <a:p>
            <a:r>
              <a:rPr lang="en-AU"/>
              <a:t>Laser cut wood blocks for indenting </a:t>
            </a:r>
          </a:p>
          <a:p>
            <a:r>
              <a:rPr lang="en-AU"/>
              <a:t>Laser cut stamps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40771"/>
      </p:ext>
    </p:extLst>
  </p:cSld>
  <p:clrMapOvr>
    <a:masterClrMapping/>
  </p:clrMapOvr>
</p:sld>
</file>

<file path=ppt/theme/theme1.xml><?xml version="1.0" encoding="utf-8"?>
<a:theme xmlns:a="http://schemas.openxmlformats.org/drawingml/2006/main" name="SLQ blue_powerpoint template">
  <a:themeElements>
    <a:clrScheme name="All Yours">
      <a:dk1>
        <a:sysClr val="windowText" lastClr="000000"/>
      </a:dk1>
      <a:lt1>
        <a:sysClr val="window" lastClr="FFFFFF"/>
      </a:lt1>
      <a:dk2>
        <a:srgbClr val="B7D110"/>
      </a:dk2>
      <a:lt2>
        <a:srgbClr val="00A4A1"/>
      </a:lt2>
      <a:accent1>
        <a:srgbClr val="008FB7"/>
      </a:accent1>
      <a:accent2>
        <a:srgbClr val="6C62AB"/>
      </a:accent2>
      <a:accent3>
        <a:srgbClr val="F9A900"/>
      </a:accent3>
      <a:accent4>
        <a:srgbClr val="EC6915"/>
      </a:accent4>
      <a:accent5>
        <a:srgbClr val="C0416E"/>
      </a:accent5>
      <a:accent6>
        <a:srgbClr val="E0003F"/>
      </a:accent6>
      <a:hlink>
        <a:srgbClr val="008FB7"/>
      </a:hlink>
      <a:folHlink>
        <a:srgbClr val="595959"/>
      </a:folHlink>
    </a:clrScheme>
    <a:fontScheme name="SLQ blue_powerpoint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Q blue_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Q blue_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Q blue_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Q blue_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Q blue_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Q blue_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Q blue_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Q blue_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Q blue_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Q blue_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Q blue_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Q blue_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LQ blue_powerpoint template" id="{9B45E9BB-62F0-4264-843C-5963A0287F8D}" vid="{9E8996CF-DD57-4889-B13B-85D9431E34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0745057D29C4E8DAED95CDDAC499E" ma:contentTypeVersion="23" ma:contentTypeDescription="Create a new document." ma:contentTypeScope="" ma:versionID="84ab92bec6c7f3e50a3344f756dc800a">
  <xsd:schema xmlns:xsd="http://www.w3.org/2001/XMLSchema" xmlns:xs="http://www.w3.org/2001/XMLSchema" xmlns:p="http://schemas.microsoft.com/office/2006/metadata/properties" xmlns:ns2="4fe39c7d-ca6d-4de5-89ba-6d2796a89202" xmlns:ns3="f725a04e-3f6f-4976-afe5-0253c66f5bc2" xmlns:ns4="64cbdf78-7192-46f9-b3e6-158edc1eabaa" targetNamespace="http://schemas.microsoft.com/office/2006/metadata/properties" ma:root="true" ma:fieldsID="69ecb688a9e386fba114490880ea8e63" ns2:_="" ns3:_="" ns4:_="">
    <xsd:import namespace="4fe39c7d-ca6d-4de5-89ba-6d2796a89202"/>
    <xsd:import namespace="f725a04e-3f6f-4976-afe5-0253c66f5bc2"/>
    <xsd:import namespace="64cbdf78-7192-46f9-b3e6-158edc1eabaa"/>
    <xsd:element name="properties">
      <xsd:complexType>
        <xsd:sequence>
          <xsd:element name="documentManagement">
            <xsd:complexType>
              <xsd:all>
                <xsd:element ref="ns2:SarahEBrigg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ossReport" minOccurs="0"/>
                <xsd:element ref="ns2:notes" minOccurs="0"/>
                <xsd:element ref="ns2:Tub_x002f_NoTub" minOccurs="0"/>
                <xsd:element ref="ns2:Category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39c7d-ca6d-4de5-89ba-6d2796a89202" elementFormDefault="qualified">
    <xsd:import namespace="http://schemas.microsoft.com/office/2006/documentManagement/types"/>
    <xsd:import namespace="http://schemas.microsoft.com/office/infopath/2007/PartnerControls"/>
    <xsd:element name="SarahEBriggs" ma:index="2" nillable="true" ma:displayName="download" ma:description="hAVE downloaded photoshop" ma:format="Dropdown" ma:hidden="true" ma:list="UserInfo" ma:SharePointGroup="0" ma:internalName="SarahEBriggs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hidden="true" ma:internalName="MediaServiceAutoTags" ma:readOnly="true">
      <xsd:simpleType>
        <xsd:restriction base="dms:Text"/>
      </xsd:simpleType>
    </xsd:element>
    <xsd:element name="MediaServiceOCR" ma:index="11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hidden="true" ma:internalName="MediaServiceKeyPoint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hidden="true" ma:internalName="MediaServiceLocation" ma:readOnly="true">
      <xsd:simpleType>
        <xsd:restriction base="dms:Text"/>
      </xsd:simpleType>
    </xsd:element>
    <xsd:element name="LossReport" ma:index="22" nillable="true" ma:displayName="Loss Report" ma:format="Dropdown" ma:internalName="LossReport">
      <xsd:simpleType>
        <xsd:restriction base="dms:Choice">
          <xsd:enumeration value="Not Added"/>
          <xsd:enumeration value="Added"/>
        </xsd:restriction>
      </xsd:simpleType>
    </xsd:element>
    <xsd:element name="notes" ma:index="23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Tub_x002f_NoTub" ma:index="24" nillable="true" ma:displayName="Tub / No Tub" ma:default="Tub" ma:description="For counting number of plastic tubs" ma:format="Dropdown" ma:internalName="Tub_x002f_NoTub">
      <xsd:simpleType>
        <xsd:restriction base="dms:Text">
          <xsd:maxLength value="10"/>
        </xsd:restriction>
      </xsd:simpleType>
    </xsd:element>
    <xsd:element name="Category" ma:index="25" nillable="true" ma:displayName="Category" ma:format="Dropdown" ma:internalName="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tationary +  craft supplies"/>
                    <xsd:enumeration value="Electronics + Consumables"/>
                    <xsd:enumeration value="microcontroller + accesories"/>
                    <xsd:enumeration value="SOC"/>
                    <xsd:enumeration value="EBench Equipment + tools"/>
                    <xsd:enumeration value="shop  materials"/>
                    <xsd:enumeration value="prototype materials"/>
                    <xsd:enumeration value="Consumables for Plant, Tools and equip"/>
                    <xsd:enumeration value="MShop hand tools"/>
                    <xsd:enumeration value="MShop power tools"/>
                    <xsd:enumeration value="Tubs + containers"/>
                    <xsd:enumeration value="PPE"/>
                    <xsd:enumeration value="Fabric"/>
                    <xsd:enumeration value="building materials"/>
                    <xsd:enumeration value="Hardware"/>
                    <xsd:enumeration value="Comp&amp;Periph-NonICT"/>
                    <xsd:enumeration value="Comp&amp;Periph-SLQPA"/>
                    <xsd:enumeration value="Furniture and fittings"/>
                    <xsd:enumeration value="Custom furniture and fittings"/>
                    <xsd:enumeration value="240v electrical"/>
                    <xsd:enumeration value="AV equipment"/>
                    <xsd:enumeration value="AV equip - depreciated"/>
                    <xsd:enumeration value="Personal"/>
                    <xsd:enumeration value="Remaindered ICT"/>
                    <xsd:enumeration value="CLab Equip &amp; access"/>
                    <xsd:enumeration value="Workshop/Induction Materials"/>
                    <xsd:enumeration value="AV asset/P&amp;A"/>
                    <xsd:enumeration value="Computer consumables"/>
                    <xsd:enumeration value="Artefact/ decor  /example project"/>
                    <xsd:enumeration value="MShop plant &amp; accessories"/>
                    <xsd:enumeration value="Custom Workshop Equipment"/>
                    <xsd:enumeration value="Wetlab equip &amp; accessories"/>
                    <xsd:enumeration value="Appliances"/>
                    <xsd:enumeration value="Choice 34"/>
                  </xsd:restriction>
                </xsd:simpleType>
              </xsd:element>
            </xsd:sequence>
          </xsd:extension>
        </xsd:complexContent>
      </xsd:complex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6887afb6-b740-45b6-9c28-fce5107743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5a04e-3f6f-4976-afe5-0253c66f5bc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bdf78-7192-46f9-b3e6-158edc1eabaa" elementFormDefault="qualified">
    <xsd:import namespace="http://schemas.microsoft.com/office/2006/documentManagement/types"/>
    <xsd:import namespace="http://schemas.microsoft.com/office/infopath/2007/PartnerControls"/>
    <xsd:element name="TaxCatchAll" ma:index="28" nillable="true" ma:displayName="Taxonomy Catch All Column" ma:hidden="true" ma:list="{0ecf8679-5993-4226-811e-6a186527aa0f}" ma:internalName="TaxCatchAll" ma:showField="CatchAllData" ma:web="f725a04e-3f6f-4976-afe5-0253c66f5b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cbdf78-7192-46f9-b3e6-158edc1eabaa" xsi:nil="true"/>
    <SarahEBriggs xmlns="4fe39c7d-ca6d-4de5-89ba-6d2796a89202">
      <UserInfo>
        <DisplayName/>
        <AccountId xsi:nil="true"/>
        <AccountType/>
      </UserInfo>
    </SarahEBriggs>
    <notes xmlns="4fe39c7d-ca6d-4de5-89ba-6d2796a89202" xsi:nil="true"/>
    <Tub_x002f_NoTub xmlns="4fe39c7d-ca6d-4de5-89ba-6d2796a89202">Tub</Tub_x002f_NoTub>
    <LossReport xmlns="4fe39c7d-ca6d-4de5-89ba-6d2796a89202" xsi:nil="true"/>
    <Category xmlns="4fe39c7d-ca6d-4de5-89ba-6d2796a89202" xsi:nil="true"/>
    <lcf76f155ced4ddcb4097134ff3c332f xmlns="4fe39c7d-ca6d-4de5-89ba-6d2796a8920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A0CC08F-B6BF-4908-81D2-3DBA83E9ED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0FF5AA-30FD-4484-97B2-593261B119DD}">
  <ds:schemaRefs>
    <ds:schemaRef ds:uri="4fe39c7d-ca6d-4de5-89ba-6d2796a89202"/>
    <ds:schemaRef ds:uri="64cbdf78-7192-46f9-b3e6-158edc1eabaa"/>
    <ds:schemaRef ds:uri="f725a04e-3f6f-4976-afe5-0253c66f5bc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2E3E126-D717-4AF8-98B8-D9F63F19286B}">
  <ds:schemaRefs>
    <ds:schemaRef ds:uri="4fe39c7d-ca6d-4de5-89ba-6d2796a89202"/>
    <ds:schemaRef ds:uri="64cbdf78-7192-46f9-b3e6-158edc1eabaa"/>
    <ds:schemaRef ds:uri="f725a04e-3f6f-4976-afe5-0253c66f5bc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SLQ blue_powerpoint template</Template>
  <TotalTime>10398</TotalTime>
  <Words>357</Words>
  <Application>Microsoft Office PowerPoint</Application>
  <PresentationFormat>Custom</PresentationFormat>
  <Paragraphs>61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SLQ blue_powerpoint template</vt:lpstr>
      <vt:lpstr>Laser cut covers and hand sewn spines   Session 3</vt:lpstr>
      <vt:lpstr>Today</vt:lpstr>
      <vt:lpstr>Tip on end papers</vt:lpstr>
      <vt:lpstr>Layout</vt:lpstr>
      <vt:lpstr>Glue up cover </vt:lpstr>
      <vt:lpstr>Cutting end papers to size</vt:lpstr>
      <vt:lpstr>Glue book into cover</vt:lpstr>
      <vt:lpstr>Inserting end papers </vt:lpstr>
      <vt:lpstr>Lots of ways to make a book</vt:lpstr>
      <vt:lpstr>Where to go from here </vt:lpstr>
    </vt:vector>
  </TitlesOfParts>
  <Company>State Library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Billie Ruben</dc:creator>
  <cp:lastModifiedBy>Sarah Winter</cp:lastModifiedBy>
  <cp:revision>129</cp:revision>
  <cp:lastPrinted>2021-10-05T07:42:14Z</cp:lastPrinted>
  <dcterms:created xsi:type="dcterms:W3CDTF">2021-07-20T06:33:15Z</dcterms:created>
  <dcterms:modified xsi:type="dcterms:W3CDTF">2022-12-05T23:13:27Z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0x01010043D0745057D29C4E8DAED95CDDAC499E</vt:lpwstr>
  </property>
  <property fmtid="{D5CDD505-2E9C-101B-9397-08002B2CF9AE}" pid="3" name="SL Business activity">
    <vt:lpwstr/>
  </property>
  <property fmtid="{D5CDD505-2E9C-101B-9397-08002B2CF9AE}" pid="4" name="SLBCSDescriptor">
    <vt:lpwstr/>
  </property>
  <property fmtid="{D5CDD505-2E9C-101B-9397-08002B2CF9AE}" pid="5" name="SLQDocumentType">
    <vt:lpwstr/>
  </property>
  <property fmtid="{D5CDD505-2E9C-101B-9397-08002B2CF9AE}" pid="6" name="SLQDocumentState">
    <vt:lpwstr>1;#Working document|d84c0e14-715f-4888-93aa-770533540b30</vt:lpwstr>
  </property>
  <property fmtid="{D5CDD505-2E9C-101B-9397-08002B2CF9AE}" pid="7" name="SLFileNumber">
    <vt:lpwstr/>
  </property>
  <property fmtid="{D5CDD505-2E9C-101B-9397-08002B2CF9AE}" pid="8" name="SLLGA">
    <vt:lpwstr/>
  </property>
  <property fmtid="{D5CDD505-2E9C-101B-9397-08002B2CF9AE}" pid="9" name="SLPublicPrograms">
    <vt:lpwstr/>
  </property>
  <property fmtid="{D5CDD505-2E9C-101B-9397-08002B2CF9AE}" pid="10" name="SLQDepartment">
    <vt:lpwstr>7;#Applied Creativity|bf229fa7-e85d-4c90-b5d2-c634ac0b62a0</vt:lpwstr>
  </property>
  <property fmtid="{D5CDD505-2E9C-101B-9397-08002B2CF9AE}" pid="11" name="SLBCSActivity">
    <vt:lpwstr/>
  </property>
  <property fmtid="{D5CDD505-2E9C-101B-9397-08002B2CF9AE}" pid="12" name="MediaServiceImageTags">
    <vt:lpwstr/>
  </property>
</Properties>
</file>