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258" r:id="rId6"/>
    <p:sldId id="259" r:id="rId7"/>
    <p:sldId id="264" r:id="rId8"/>
    <p:sldId id="261" r:id="rId9"/>
    <p:sldId id="267" r:id="rId10"/>
    <p:sldId id="266" r:id="rId11"/>
    <p:sldId id="286" r:id="rId12"/>
    <p:sldId id="288" r:id="rId13"/>
    <p:sldId id="295" r:id="rId14"/>
    <p:sldId id="289" r:id="rId15"/>
    <p:sldId id="290" r:id="rId16"/>
    <p:sldId id="291" r:id="rId17"/>
    <p:sldId id="292" r:id="rId18"/>
    <p:sldId id="284" r:id="rId19"/>
    <p:sldId id="294" r:id="rId20"/>
    <p:sldId id="268" r:id="rId21"/>
    <p:sldId id="282"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B7805-E865-4ECF-8ACB-D18A6AF16D8D}" v="373" dt="2023-03-15T06:33:50.855"/>
    <p1510:client id="{0BEB10F8-D959-53A4-93CF-0CA9B2E77B6A}" v="2" dt="2023-07-13T07:39:36.060"/>
    <p1510:client id="{1FCE1516-F46A-308C-2ADC-C8562573EBF2}" v="2107" dt="2023-06-29T11:34:07.602"/>
    <p1510:client id="{3C5FB64A-5707-0F6A-7AB9-2C750535937E}" v="366" dt="2023-04-12T05:51:45.375"/>
    <p1510:client id="{5FB7E4FE-4720-3E9D-3193-FFA178A9633F}" v="144" dt="2023-07-01T01:36:54.072"/>
    <p1510:client id="{6F555B67-01F3-DB3F-0E80-D08C0FD683FC}" v="195" dt="2023-07-12T12:40:48.753"/>
    <p1510:client id="{8C7873D1-803B-30F9-6A0B-26C6997EB019}" v="2306" dt="2023-07-14T11:01:01.489"/>
    <p1510:client id="{A59DD664-3216-1C1E-9313-DDFFA9F62281}" v="200" dt="2023-07-07T07:58:04.608"/>
    <p1510:client id="{B4EEB8AE-89EA-F69D-F4D5-7DBF21E16F68}" v="47" dt="2023-07-14T11:16:48.581"/>
    <p1510:client id="{BEA7538F-5527-D0FB-E6F6-1051EF530957}" v="343" dt="2023-06-30T05:47:50.748"/>
    <p1510:client id="{D8112FED-F961-15C0-E2E4-7A42C457A2C5}" v="1523" dt="2023-07-13T06:29:24.965"/>
    <p1510:client id="{E195E651-E592-230A-1493-64BAA0DFB6D7}" v="26" dt="2023-07-02T00:19:24.050"/>
    <p1510:client id="{E6AF4630-650F-D6A7-8EB2-16181A162A94}" v="15" dt="2023-08-11T01:05:14.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975"/>
    <p:restoredTop sz="94615"/>
  </p:normalViewPr>
  <p:slideViewPr>
    <p:cSldViewPr snapToGrid="0">
      <p:cViewPr varScale="1">
        <p:scale>
          <a:sx n="62" d="100"/>
          <a:sy n="62" d="100"/>
        </p:scale>
        <p:origin x="208" y="1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C825D-99B1-A14C-87F9-8A52FB0F4123}" type="datetimeFigureOut">
              <a:rPr lang="en-US" smtClean="0"/>
              <a:t>12/13/23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4B82B-9C10-BA44-BAA0-D3B54E546772}" type="slidenum">
              <a:rPr lang="en-US" smtClean="0"/>
              <a:t>‹#›</a:t>
            </a:fld>
            <a:endParaRPr lang="en-US"/>
          </a:p>
        </p:txBody>
      </p:sp>
    </p:spTree>
    <p:extLst>
      <p:ext uri="{BB962C8B-B14F-4D97-AF65-F5344CB8AC3E}">
        <p14:creationId xmlns:p14="http://schemas.microsoft.com/office/powerpoint/2010/main" val="236413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4B82B-9C10-BA44-BAA0-D3B54E546772}" type="slidenum">
              <a:rPr lang="en-US" smtClean="0"/>
              <a:t>3</a:t>
            </a:fld>
            <a:endParaRPr lang="en-US"/>
          </a:p>
        </p:txBody>
      </p:sp>
    </p:spTree>
    <p:extLst>
      <p:ext uri="{BB962C8B-B14F-4D97-AF65-F5344CB8AC3E}">
        <p14:creationId xmlns:p14="http://schemas.microsoft.com/office/powerpoint/2010/main" val="204457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procreate gallery info</a:t>
            </a:r>
          </a:p>
        </p:txBody>
      </p:sp>
      <p:sp>
        <p:nvSpPr>
          <p:cNvPr id="4" name="Slide Number Placeholder 3"/>
          <p:cNvSpPr>
            <a:spLocks noGrp="1"/>
          </p:cNvSpPr>
          <p:nvPr>
            <p:ph type="sldNum" sz="quarter" idx="5"/>
          </p:nvPr>
        </p:nvSpPr>
        <p:spPr/>
        <p:txBody>
          <a:bodyPr/>
          <a:lstStyle/>
          <a:p>
            <a:fld id="{4F74B82B-9C10-BA44-BAA0-D3B54E546772}" type="slidenum">
              <a:rPr lang="en-US" smtClean="0"/>
              <a:t>7</a:t>
            </a:fld>
            <a:endParaRPr lang="en-US"/>
          </a:p>
        </p:txBody>
      </p:sp>
    </p:spTree>
    <p:extLst>
      <p:ext uri="{BB962C8B-B14F-4D97-AF65-F5344CB8AC3E}">
        <p14:creationId xmlns:p14="http://schemas.microsoft.com/office/powerpoint/2010/main" val="94469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AU" sz="1200" b="0" i="0" u="none" strike="noStrike" dirty="0">
                <a:solidFill>
                  <a:schemeClr val="bg1"/>
                </a:solidFill>
                <a:effectLst/>
                <a:latin typeface="Arial" panose="020B0604020202020204" pitchFamily="34" charset="0"/>
              </a:rPr>
              <a:t>Interface overview and then talk/explain Hand Gestures - demonstrate</a:t>
            </a:r>
            <a:endParaRPr lang="en-AU" b="0" dirty="0">
              <a:solidFill>
                <a:schemeClr val="bg1"/>
              </a:solidFill>
              <a:effectLst/>
            </a:endParaRPr>
          </a:p>
        </p:txBody>
      </p:sp>
      <p:sp>
        <p:nvSpPr>
          <p:cNvPr id="4" name="Slide Number Placeholder 3"/>
          <p:cNvSpPr>
            <a:spLocks noGrp="1"/>
          </p:cNvSpPr>
          <p:nvPr>
            <p:ph type="sldNum" sz="quarter" idx="5"/>
          </p:nvPr>
        </p:nvSpPr>
        <p:spPr/>
        <p:txBody>
          <a:bodyPr/>
          <a:lstStyle/>
          <a:p>
            <a:fld id="{4F74B82B-9C10-BA44-BAA0-D3B54E546772}" type="slidenum">
              <a:rPr lang="en-US" smtClean="0"/>
              <a:t>8</a:t>
            </a:fld>
            <a:endParaRPr lang="en-US"/>
          </a:p>
        </p:txBody>
      </p:sp>
    </p:spTree>
    <p:extLst>
      <p:ext uri="{BB962C8B-B14F-4D97-AF65-F5344CB8AC3E}">
        <p14:creationId xmlns:p14="http://schemas.microsoft.com/office/powerpoint/2010/main" val="36249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different brush options – demonstrate.</a:t>
            </a:r>
          </a:p>
        </p:txBody>
      </p:sp>
      <p:sp>
        <p:nvSpPr>
          <p:cNvPr id="4" name="Slide Number Placeholder 3"/>
          <p:cNvSpPr>
            <a:spLocks noGrp="1"/>
          </p:cNvSpPr>
          <p:nvPr>
            <p:ph type="sldNum" sz="quarter" idx="5"/>
          </p:nvPr>
        </p:nvSpPr>
        <p:spPr/>
        <p:txBody>
          <a:bodyPr/>
          <a:lstStyle/>
          <a:p>
            <a:fld id="{4F74B82B-9C10-BA44-BAA0-D3B54E546772}" type="slidenum">
              <a:rPr lang="en-US" smtClean="0"/>
              <a:t>11</a:t>
            </a:fld>
            <a:endParaRPr lang="en-US"/>
          </a:p>
        </p:txBody>
      </p:sp>
    </p:spTree>
    <p:extLst>
      <p:ext uri="{BB962C8B-B14F-4D97-AF65-F5344CB8AC3E}">
        <p14:creationId xmlns:p14="http://schemas.microsoft.com/office/powerpoint/2010/main" val="20461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brush studio, do a little show and tell and overview.</a:t>
            </a:r>
          </a:p>
        </p:txBody>
      </p:sp>
      <p:sp>
        <p:nvSpPr>
          <p:cNvPr id="4" name="Slide Number Placeholder 3"/>
          <p:cNvSpPr>
            <a:spLocks noGrp="1"/>
          </p:cNvSpPr>
          <p:nvPr>
            <p:ph type="sldNum" sz="quarter" idx="5"/>
          </p:nvPr>
        </p:nvSpPr>
        <p:spPr/>
        <p:txBody>
          <a:bodyPr/>
          <a:lstStyle/>
          <a:p>
            <a:fld id="{4F74B82B-9C10-BA44-BAA0-D3B54E546772}" type="slidenum">
              <a:rPr lang="en-US" smtClean="0"/>
              <a:t>12</a:t>
            </a:fld>
            <a:endParaRPr lang="en-US"/>
          </a:p>
        </p:txBody>
      </p:sp>
    </p:spTree>
    <p:extLst>
      <p:ext uri="{BB962C8B-B14F-4D97-AF65-F5344CB8AC3E}">
        <p14:creationId xmlns:p14="http://schemas.microsoft.com/office/powerpoint/2010/main" val="70622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4B82B-9C10-BA44-BAA0-D3B54E546772}" type="slidenum">
              <a:rPr lang="en-US" smtClean="0"/>
              <a:t>15</a:t>
            </a:fld>
            <a:endParaRPr lang="en-US"/>
          </a:p>
        </p:txBody>
      </p:sp>
    </p:spTree>
    <p:extLst>
      <p:ext uri="{BB962C8B-B14F-4D97-AF65-F5344CB8AC3E}">
        <p14:creationId xmlns:p14="http://schemas.microsoft.com/office/powerpoint/2010/main" val="373155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onesearch.slq.qld.gov.au/discovery/fulldisplay?docid=alma991311844702061&amp;context=L&amp;vid=61SLQ_INST:SLQ&amp;lang=en&amp;search_scope=Everything&amp;adaptor=Local%20Search%20Engine&amp;query=user_tags,exact,botanical%20illustration,AND&amp;mode=advanced&amp;offset=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onesearch.slq.qld.gov.au/discovery/search?vid=61SLQ_INST:SLQ&amp;lang=en"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statelibraryqueensland/albums/72157719562665238"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lq.qld.gov.au/entwined"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20appliedcreativity@slq.qld.gov.au" TargetMode="Externa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0354" y="5183467"/>
            <a:ext cx="8911292" cy="777288"/>
          </a:xfrm>
        </p:spPr>
        <p:txBody>
          <a:bodyPr vert="horz" lIns="91440" tIns="45720" rIns="91440" bIns="45720" rtlCol="0" anchor="t">
            <a:normAutofit/>
          </a:bodyPr>
          <a:lstStyle/>
          <a:p>
            <a:r>
              <a:rPr lang="en-US" sz="4000" dirty="0">
                <a:solidFill>
                  <a:schemeClr val="bg1"/>
                </a:solidFill>
                <a:latin typeface="Arial"/>
                <a:cs typeface="Calibri"/>
              </a:rPr>
              <a:t>Procreate 101 Workshop</a:t>
            </a:r>
          </a:p>
        </p:txBody>
      </p:sp>
      <p:grpSp>
        <p:nvGrpSpPr>
          <p:cNvPr id="6" name="Group 5">
            <a:extLst>
              <a:ext uri="{FF2B5EF4-FFF2-40B4-BE49-F238E27FC236}">
                <a16:creationId xmlns:a16="http://schemas.microsoft.com/office/drawing/2014/main" id="{844D1E8B-3F4D-9E95-816A-2C0DD80EA858}"/>
              </a:ext>
            </a:extLst>
          </p:cNvPr>
          <p:cNvGrpSpPr/>
          <p:nvPr/>
        </p:nvGrpSpPr>
        <p:grpSpPr>
          <a:xfrm>
            <a:off x="9530168" y="6190776"/>
            <a:ext cx="2275690" cy="358506"/>
            <a:chOff x="1227641" y="5912072"/>
            <a:chExt cx="3668794" cy="573548"/>
          </a:xfrm>
        </p:grpSpPr>
        <p:pic>
          <p:nvPicPr>
            <p:cNvPr id="4" name="Picture 4" descr="Graphical user interface, application&#10;&#10;Description automatically generated">
              <a:extLst>
                <a:ext uri="{FF2B5EF4-FFF2-40B4-BE49-F238E27FC236}">
                  <a16:creationId xmlns:a16="http://schemas.microsoft.com/office/drawing/2014/main" id="{E84C6F15-616B-620D-F162-478332D63E28}"/>
                </a:ext>
              </a:extLst>
            </p:cNvPr>
            <p:cNvPicPr>
              <a:picLocks noChangeAspect="1"/>
            </p:cNvPicPr>
            <p:nvPr/>
          </p:nvPicPr>
          <p:blipFill>
            <a:blip r:embed="rId2"/>
            <a:stretch>
              <a:fillRect/>
            </a:stretch>
          </p:blipFill>
          <p:spPr>
            <a:xfrm>
              <a:off x="1227641" y="5917487"/>
              <a:ext cx="1752133" cy="564404"/>
            </a:xfrm>
            <a:prstGeom prst="rect">
              <a:avLst/>
            </a:prstGeom>
          </p:spPr>
        </p:pic>
        <p:pic>
          <p:nvPicPr>
            <p:cNvPr id="5" name="Picture 5">
              <a:extLst>
                <a:ext uri="{FF2B5EF4-FFF2-40B4-BE49-F238E27FC236}">
                  <a16:creationId xmlns:a16="http://schemas.microsoft.com/office/drawing/2014/main" id="{AE71273E-273B-4E87-9EB1-6C604B1087B8}"/>
                </a:ext>
              </a:extLst>
            </p:cNvPr>
            <p:cNvPicPr>
              <a:picLocks noChangeAspect="1"/>
            </p:cNvPicPr>
            <p:nvPr/>
          </p:nvPicPr>
          <p:blipFill>
            <a:blip r:embed="rId3"/>
            <a:stretch>
              <a:fillRect/>
            </a:stretch>
          </p:blipFill>
          <p:spPr>
            <a:xfrm>
              <a:off x="3106903" y="5912072"/>
              <a:ext cx="1789532" cy="573548"/>
            </a:xfrm>
            <a:prstGeom prst="rect">
              <a:avLst/>
            </a:prstGeom>
          </p:spPr>
        </p:pic>
      </p:grpSp>
      <p:cxnSp>
        <p:nvCxnSpPr>
          <p:cNvPr id="2" name="Straight Arrow Connector 1">
            <a:extLst>
              <a:ext uri="{FF2B5EF4-FFF2-40B4-BE49-F238E27FC236}">
                <a16:creationId xmlns:a16="http://schemas.microsoft.com/office/drawing/2014/main" id="{A4EDAFF7-50DC-C6B6-740B-B3EFF0C0EB2A}"/>
              </a:ext>
            </a:extLst>
          </p:cNvPr>
          <p:cNvCxnSpPr>
            <a:cxnSpLocks/>
          </p:cNvCxnSpPr>
          <p:nvPr/>
        </p:nvCxnSpPr>
        <p:spPr>
          <a:xfrm>
            <a:off x="2993037" y="5909024"/>
            <a:ext cx="6205928"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952EA07-E53A-E711-9D3D-1ED0E33B0FF4}"/>
              </a:ext>
            </a:extLst>
          </p:cNvPr>
          <p:cNvPicPr>
            <a:picLocks noChangeAspect="1"/>
          </p:cNvPicPr>
          <p:nvPr/>
        </p:nvPicPr>
        <p:blipFill rotWithShape="1">
          <a:blip r:embed="rId4">
            <a:extLst>
              <a:ext uri="{28A0092B-C50C-407E-A947-70E740481C1C}">
                <a14:useLocalDpi xmlns:a14="http://schemas.microsoft.com/office/drawing/2010/main" val="0"/>
              </a:ext>
            </a:extLst>
          </a:blip>
          <a:srcRect l="3400" t="11725" r="163" b="7713"/>
          <a:stretch/>
        </p:blipFill>
        <p:spPr>
          <a:xfrm>
            <a:off x="1981201" y="311049"/>
            <a:ext cx="8000999" cy="4771452"/>
          </a:xfrm>
          <a:prstGeom prst="rect">
            <a:avLst/>
          </a:prstGeom>
        </p:spPr>
      </p:pic>
      <p:sp>
        <p:nvSpPr>
          <p:cNvPr id="18" name="TextBox 17">
            <a:extLst>
              <a:ext uri="{FF2B5EF4-FFF2-40B4-BE49-F238E27FC236}">
                <a16:creationId xmlns:a16="http://schemas.microsoft.com/office/drawing/2014/main" id="{98B07CB3-4685-3338-3A9C-A4F56904C2CA}"/>
              </a:ext>
            </a:extLst>
          </p:cNvPr>
          <p:cNvSpPr txBox="1"/>
          <p:nvPr/>
        </p:nvSpPr>
        <p:spPr>
          <a:xfrm>
            <a:off x="2896671" y="6043725"/>
            <a:ext cx="6096000" cy="369332"/>
          </a:xfrm>
          <a:prstGeom prst="rect">
            <a:avLst/>
          </a:prstGeom>
          <a:noFill/>
        </p:spPr>
        <p:txBody>
          <a:bodyPr wrap="square">
            <a:spAutoFit/>
          </a:bodyPr>
          <a:lstStyle/>
          <a:p>
            <a:pPr algn="ctr"/>
            <a:r>
              <a:rPr lang="en-US" sz="1800" dirty="0">
                <a:solidFill>
                  <a:schemeClr val="bg1"/>
                </a:solidFill>
                <a:latin typeface="Arial"/>
                <a:cs typeface="Calibri"/>
              </a:rPr>
              <a:t>Ellie Dumigan, Month 2023</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8BFE72-1520-27D9-6444-D6FB81D6F12C}"/>
              </a:ext>
            </a:extLst>
          </p:cNvPr>
          <p:cNvSpPr txBox="1"/>
          <p:nvPr/>
        </p:nvSpPr>
        <p:spPr>
          <a:xfrm>
            <a:off x="446140" y="854301"/>
            <a:ext cx="7392738" cy="5632311"/>
          </a:xfrm>
          <a:prstGeom prst="rect">
            <a:avLst/>
          </a:prstGeom>
          <a:noFill/>
        </p:spPr>
        <p:txBody>
          <a:bodyPr wrap="square">
            <a:spAutoFit/>
          </a:bodyPr>
          <a:lstStyle/>
          <a:p>
            <a:pPr rtl="0" fontAlgn="base">
              <a:spcBef>
                <a:spcPts val="0"/>
              </a:spcBef>
              <a:spcAft>
                <a:spcPts val="0"/>
              </a:spcAft>
            </a:pPr>
            <a:endParaRPr lang="en-AU" sz="1800" i="0" u="none" strike="noStrike" dirty="0">
              <a:solidFill>
                <a:schemeClr val="bg1"/>
              </a:solidFill>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Pinch to Zoom </a:t>
            </a:r>
            <a:r>
              <a:rPr lang="en-AU" sz="1800" b="0" i="0" u="none" strike="noStrike" dirty="0">
                <a:solidFill>
                  <a:schemeClr val="bg1"/>
                </a:solidFill>
                <a:effectLst/>
                <a:latin typeface="Arial" panose="020B0604020202020204" pitchFamily="34" charset="0"/>
              </a:rPr>
              <a:t>- using two fingers place them on the canvas and move them together to zoom out or apart to zoom in.</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Pinch-Twist to Rotate </a:t>
            </a:r>
            <a:r>
              <a:rPr lang="en-AU" sz="1800" b="0" i="0" u="none" strike="noStrike" dirty="0">
                <a:solidFill>
                  <a:schemeClr val="bg1"/>
                </a:solidFill>
                <a:effectLst/>
                <a:latin typeface="Arial" panose="020B0604020202020204" pitchFamily="34" charset="0"/>
              </a:rPr>
              <a:t>- pinch the canvas and twist your fingers in a circular motion to rotate the canvas. </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Quick Pinch to Fit to Screen </a:t>
            </a:r>
            <a:r>
              <a:rPr lang="en-AU" sz="1800" b="0" i="0" u="none" strike="noStrike" dirty="0">
                <a:solidFill>
                  <a:schemeClr val="bg1"/>
                </a:solidFill>
                <a:effectLst/>
                <a:latin typeface="Arial" panose="020B0604020202020204" pitchFamily="34" charset="0"/>
              </a:rPr>
              <a:t>- Same gesture as Pinch to Zoom but done at a faster rate. Do the same gesture in revere to return to the previous view. </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Two-Finger Tap to Undo </a:t>
            </a:r>
            <a:r>
              <a:rPr lang="en-AU" sz="1800" b="0" i="0" u="none" strike="noStrike" dirty="0">
                <a:solidFill>
                  <a:schemeClr val="bg1"/>
                </a:solidFill>
                <a:effectLst/>
                <a:latin typeface="Arial" panose="020B0604020202020204" pitchFamily="34" charset="0"/>
              </a:rPr>
              <a:t>- Tapping two fingers together on the canvas to undo. Rapidly undo a bunch of actions by holding two fingers. </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Three-Finger Tap to Redo </a:t>
            </a:r>
            <a:r>
              <a:rPr lang="en-AU" sz="1800" b="0" i="0" u="none" strike="noStrike" dirty="0">
                <a:solidFill>
                  <a:schemeClr val="bg1"/>
                </a:solidFill>
                <a:effectLst/>
                <a:latin typeface="Arial" panose="020B0604020202020204" pitchFamily="34" charset="0"/>
              </a:rPr>
              <a:t>- Tap three fingers together on the canvas to redo. Rapidly redo a bunch of actions by holding three fingers. </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Three-finger Swipe to Cut/Copy/Paste </a:t>
            </a:r>
            <a:r>
              <a:rPr lang="en-AU" sz="1800" b="0" i="0" u="none" strike="noStrike" dirty="0">
                <a:solidFill>
                  <a:schemeClr val="bg1"/>
                </a:solidFill>
                <a:effectLst/>
                <a:latin typeface="Arial" panose="020B0604020202020204" pitchFamily="34" charset="0"/>
              </a:rPr>
              <a:t>- Swipe three fingers down on the canvas to bring up the Cut/Copy/Paste option menu. </a:t>
            </a:r>
          </a:p>
          <a:p>
            <a:pPr marL="285750" indent="-285750" rtl="0" fontAlgn="base">
              <a:spcBef>
                <a:spcPts val="0"/>
              </a:spcBef>
              <a:spcAft>
                <a:spcPts val="0"/>
              </a:spcAft>
              <a:buFont typeface="Arial" panose="020B0604020202020204" pitchFamily="34" charset="0"/>
              <a:buChar char="•"/>
            </a:pPr>
            <a:r>
              <a:rPr lang="en-AU" sz="1800" b="1" i="0" u="none" strike="noStrike" dirty="0">
                <a:solidFill>
                  <a:schemeClr val="bg1"/>
                </a:solidFill>
                <a:effectLst/>
                <a:latin typeface="Arial" panose="020B0604020202020204" pitchFamily="34" charset="0"/>
              </a:rPr>
              <a:t>Four-Finger Tap for Full Screen </a:t>
            </a:r>
            <a:r>
              <a:rPr lang="en-AU" sz="1800" b="0" i="0" u="none" strike="noStrike" dirty="0">
                <a:solidFill>
                  <a:schemeClr val="bg1"/>
                </a:solidFill>
                <a:effectLst/>
                <a:latin typeface="Arial" panose="020B0604020202020204" pitchFamily="34" charset="0"/>
              </a:rPr>
              <a:t>- tapping four fingers on the screen will enter Full-Screen mode with the interface disappearing. To bring the interface back, four-finger tap again or tap the full-screen button in the top left corner. </a:t>
            </a:r>
          </a:p>
        </p:txBody>
      </p:sp>
      <p:sp>
        <p:nvSpPr>
          <p:cNvPr id="4" name="Title 1">
            <a:extLst>
              <a:ext uri="{FF2B5EF4-FFF2-40B4-BE49-F238E27FC236}">
                <a16:creationId xmlns:a16="http://schemas.microsoft.com/office/drawing/2014/main" id="{3C4CA6A4-22ED-C001-A7FC-F11E2782F7AE}"/>
              </a:ext>
            </a:extLst>
          </p:cNvPr>
          <p:cNvSpPr txBox="1">
            <a:spLocks/>
          </p:cNvSpPr>
          <p:nvPr/>
        </p:nvSpPr>
        <p:spPr>
          <a:xfrm>
            <a:off x="2877415" y="121742"/>
            <a:ext cx="6643255" cy="9767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bg1"/>
                </a:solidFill>
                <a:effectLst/>
                <a:latin typeface="Arial" panose="020B0604020202020204" pitchFamily="34" charset="0"/>
              </a:rPr>
              <a:t>Hand Gestures/Shortcuts</a:t>
            </a:r>
            <a:endParaRPr kumimoji="0" lang="en-US" altLang="en-US" sz="3200" b="0" i="0" u="none" strike="noStrike" cap="none" normalizeH="0" baseline="0" dirty="0">
              <a:ln>
                <a:noFill/>
              </a:ln>
              <a:solidFill>
                <a:schemeClr val="bg1"/>
              </a:solidFill>
              <a:effectLst/>
            </a:endParaRPr>
          </a:p>
          <a:p>
            <a:pPr algn="ctr"/>
            <a:endParaRPr lang="en-US" sz="4000" dirty="0">
              <a:solidFill>
                <a:schemeClr val="bg1"/>
              </a:solidFill>
              <a:latin typeface="Arial"/>
              <a:cs typeface="Calibri Light"/>
            </a:endParaRPr>
          </a:p>
          <a:p>
            <a:pPr algn="ctr"/>
            <a:endParaRPr lang="en-US" sz="4000" dirty="0">
              <a:solidFill>
                <a:schemeClr val="bg1"/>
              </a:solidFill>
              <a:latin typeface="Arial"/>
              <a:cs typeface="Calibri Light"/>
            </a:endParaRPr>
          </a:p>
        </p:txBody>
      </p:sp>
      <p:cxnSp>
        <p:nvCxnSpPr>
          <p:cNvPr id="10" name="Straight Arrow Connector 9">
            <a:extLst>
              <a:ext uri="{FF2B5EF4-FFF2-40B4-BE49-F238E27FC236}">
                <a16:creationId xmlns:a16="http://schemas.microsoft.com/office/drawing/2014/main" id="{4AEA94B8-0725-D46E-D94C-372D960773F2}"/>
              </a:ext>
            </a:extLst>
          </p:cNvPr>
          <p:cNvCxnSpPr>
            <a:cxnSpLocks/>
          </p:cNvCxnSpPr>
          <p:nvPr/>
        </p:nvCxnSpPr>
        <p:spPr>
          <a:xfrm>
            <a:off x="2962021" y="854301"/>
            <a:ext cx="6558649"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E832012-C641-56EC-35FD-9104FA75AC87}"/>
              </a:ext>
            </a:extLst>
          </p:cNvPr>
          <p:cNvSpPr/>
          <p:nvPr/>
        </p:nvSpPr>
        <p:spPr>
          <a:xfrm>
            <a:off x="8025913" y="1226132"/>
            <a:ext cx="3719947" cy="32835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3C89EC-A6C9-AE21-BF9D-5DCCE74C1A67}"/>
              </a:ext>
            </a:extLst>
          </p:cNvPr>
          <p:cNvSpPr txBox="1"/>
          <p:nvPr/>
        </p:nvSpPr>
        <p:spPr>
          <a:xfrm>
            <a:off x="8190100" y="1307924"/>
            <a:ext cx="3555760" cy="3046988"/>
          </a:xfrm>
          <a:prstGeom prst="rect">
            <a:avLst/>
          </a:prstGeom>
          <a:noFill/>
        </p:spPr>
        <p:txBody>
          <a:bodyPr wrap="square">
            <a:spAutoFit/>
          </a:bodyPr>
          <a:lstStyle/>
          <a:p>
            <a:r>
              <a:rPr lang="en-AU" sz="2400" b="1" dirty="0">
                <a:latin typeface="Arial" panose="020B0604020202020204" pitchFamily="34" charset="0"/>
              </a:rPr>
              <a:t>A</a:t>
            </a:r>
            <a:r>
              <a:rPr lang="en-AU" sz="2400" b="1" i="0" u="none" strike="noStrike" dirty="0">
                <a:effectLst/>
                <a:latin typeface="Arial" panose="020B0604020202020204" pitchFamily="34" charset="0"/>
              </a:rPr>
              <a:t>ll the gestures can be changed under the actions tab (wrench icon button), then </a:t>
            </a:r>
            <a:r>
              <a:rPr lang="en-AU" sz="2400" b="1" i="0" u="none" strike="noStrike" dirty="0" err="1">
                <a:effectLst/>
                <a:latin typeface="Arial" panose="020B0604020202020204" pitchFamily="34" charset="0"/>
              </a:rPr>
              <a:t>Prefs</a:t>
            </a:r>
            <a:r>
              <a:rPr lang="en-AU" sz="2400" b="1" i="0" u="none" strike="noStrike" dirty="0">
                <a:effectLst/>
                <a:latin typeface="Arial" panose="020B0604020202020204" pitchFamily="34" charset="0"/>
              </a:rPr>
              <a:t> and Gesture Controls to open the Gesture Controls panel.</a:t>
            </a:r>
            <a:endParaRPr lang="en-US" sz="2400" b="1" dirty="0"/>
          </a:p>
        </p:txBody>
      </p:sp>
    </p:spTree>
    <p:extLst>
      <p:ext uri="{BB962C8B-B14F-4D97-AF65-F5344CB8AC3E}">
        <p14:creationId xmlns:p14="http://schemas.microsoft.com/office/powerpoint/2010/main" val="337207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2296F-6874-3421-A3D1-A586FA364477}"/>
              </a:ext>
            </a:extLst>
          </p:cNvPr>
          <p:cNvSpPr txBox="1">
            <a:spLocks/>
          </p:cNvSpPr>
          <p:nvPr/>
        </p:nvSpPr>
        <p:spPr>
          <a:xfrm>
            <a:off x="2916948" y="5753569"/>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solidFill>
                  <a:schemeClr val="bg1"/>
                </a:solidFill>
                <a:latin typeface="Arial" panose="020B0604020202020204" pitchFamily="34" charset="0"/>
              </a:rPr>
              <a:t>Brush</a:t>
            </a:r>
            <a:r>
              <a:rPr kumimoji="0" lang="en-US" altLang="en-US" sz="4400" b="1" i="0" u="none" strike="noStrike" cap="none" normalizeH="0" baseline="0" dirty="0">
                <a:ln>
                  <a:noFill/>
                </a:ln>
                <a:solidFill>
                  <a:schemeClr val="bg1"/>
                </a:solidFill>
                <a:effectLst/>
                <a:latin typeface="Arial" panose="020B0604020202020204" pitchFamily="34" charset="0"/>
              </a:rPr>
              <a:t> Overview</a:t>
            </a:r>
            <a:endParaRPr lang="en-US" dirty="0">
              <a:solidFill>
                <a:schemeClr val="bg1"/>
              </a:solidFill>
              <a:latin typeface="Arial"/>
              <a:cs typeface="Calibri Light"/>
            </a:endParaRPr>
          </a:p>
        </p:txBody>
      </p:sp>
      <p:sp>
        <p:nvSpPr>
          <p:cNvPr id="10" name="TextBox 9">
            <a:extLst>
              <a:ext uri="{FF2B5EF4-FFF2-40B4-BE49-F238E27FC236}">
                <a16:creationId xmlns:a16="http://schemas.microsoft.com/office/drawing/2014/main" id="{A2D5B655-0B25-9520-6D4B-1D817EF8C668}"/>
              </a:ext>
            </a:extLst>
          </p:cNvPr>
          <p:cNvSpPr txBox="1"/>
          <p:nvPr/>
        </p:nvSpPr>
        <p:spPr>
          <a:xfrm>
            <a:off x="269850" y="489834"/>
            <a:ext cx="3402740" cy="4401205"/>
          </a:xfrm>
          <a:prstGeom prst="rect">
            <a:avLst/>
          </a:prstGeom>
          <a:noFill/>
        </p:spPr>
        <p:txBody>
          <a:bodyPr wrap="square">
            <a:spAutoFit/>
          </a:bodyPr>
          <a:lstStyle/>
          <a:p>
            <a:pPr rtl="0">
              <a:spcBef>
                <a:spcPts val="0"/>
              </a:spcBef>
              <a:spcAft>
                <a:spcPts val="0"/>
              </a:spcAft>
            </a:pPr>
            <a:r>
              <a:rPr lang="en-AU" sz="2000" b="1" i="0" u="none" strike="noStrike" dirty="0">
                <a:solidFill>
                  <a:schemeClr val="bg1"/>
                </a:solidFill>
                <a:effectLst/>
                <a:latin typeface="Arial" panose="020B0604020202020204" pitchFamily="34" charset="0"/>
              </a:rPr>
              <a:t>Brush options</a:t>
            </a:r>
            <a:endParaRPr lang="en-AU" sz="2000" b="0" dirty="0">
              <a:solidFill>
                <a:schemeClr val="bg1"/>
              </a:solidFill>
              <a:effectLst/>
            </a:endParaRPr>
          </a:p>
          <a:p>
            <a:pPr rtl="0">
              <a:spcBef>
                <a:spcPts val="0"/>
              </a:spcBef>
              <a:spcAft>
                <a:spcPts val="0"/>
              </a:spcAft>
            </a:pPr>
            <a:br>
              <a:rPr lang="en-AU" sz="2000" b="0" dirty="0">
                <a:solidFill>
                  <a:schemeClr val="bg1"/>
                </a:solidFill>
                <a:effectLst/>
              </a:rPr>
            </a:br>
            <a:r>
              <a:rPr lang="en-AU" sz="2000" b="0" i="0" u="none" strike="noStrike" dirty="0">
                <a:solidFill>
                  <a:schemeClr val="bg1"/>
                </a:solidFill>
                <a:effectLst/>
                <a:latin typeface="Arial" panose="020B0604020202020204" pitchFamily="34" charset="0"/>
              </a:rPr>
              <a:t>With Procreate you can create using an apple pencil or even your finger. Let’s go over some of the essential brush options that you have access to. </a:t>
            </a:r>
            <a:endParaRPr lang="en-AU" sz="2000" b="0" dirty="0">
              <a:solidFill>
                <a:schemeClr val="bg1"/>
              </a:solidFill>
              <a:effectLst/>
            </a:endParaRPr>
          </a:p>
          <a:p>
            <a:pPr rtl="0">
              <a:spcBef>
                <a:spcPts val="0"/>
              </a:spcBef>
              <a:spcAft>
                <a:spcPts val="0"/>
              </a:spcAft>
            </a:pPr>
            <a:br>
              <a:rPr lang="en-AU" sz="2000" b="0" dirty="0">
                <a:solidFill>
                  <a:schemeClr val="bg1"/>
                </a:solidFill>
                <a:effectLst/>
              </a:rPr>
            </a:br>
            <a:r>
              <a:rPr lang="en-AU" sz="2000" b="1" i="0" u="none" strike="noStrike" dirty="0">
                <a:solidFill>
                  <a:schemeClr val="bg1"/>
                </a:solidFill>
                <a:effectLst/>
                <a:latin typeface="Arial" panose="020B0604020202020204" pitchFamily="34" charset="0"/>
              </a:rPr>
              <a:t>Overview of the brush options:</a:t>
            </a:r>
            <a:endParaRPr lang="en-AU" sz="2000" b="0" dirty="0">
              <a:solidFill>
                <a:schemeClr val="bg1"/>
              </a:solidFill>
              <a:effectLst/>
            </a:endParaRP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Paint</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Smudge</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Erase </a:t>
            </a:r>
          </a:p>
        </p:txBody>
      </p:sp>
      <p:pic>
        <p:nvPicPr>
          <p:cNvPr id="6" name="Picture 5" descr="A screenshot of a computer&#10;&#10;Description automatically generated">
            <a:extLst>
              <a:ext uri="{FF2B5EF4-FFF2-40B4-BE49-F238E27FC236}">
                <a16:creationId xmlns:a16="http://schemas.microsoft.com/office/drawing/2014/main" id="{29300C10-EBDF-E7B9-148A-A3A970B8C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51" y="352410"/>
            <a:ext cx="7772400" cy="5401159"/>
          </a:xfrm>
          <a:prstGeom prst="rect">
            <a:avLst/>
          </a:prstGeom>
        </p:spPr>
      </p:pic>
      <p:cxnSp>
        <p:nvCxnSpPr>
          <p:cNvPr id="7" name="Straight Arrow Connector 6">
            <a:extLst>
              <a:ext uri="{FF2B5EF4-FFF2-40B4-BE49-F238E27FC236}">
                <a16:creationId xmlns:a16="http://schemas.microsoft.com/office/drawing/2014/main" id="{0AE587B5-59BE-5338-2708-8F500CD3666C}"/>
              </a:ext>
            </a:extLst>
          </p:cNvPr>
          <p:cNvCxnSpPr>
            <a:cxnSpLocks/>
          </p:cNvCxnSpPr>
          <p:nvPr/>
        </p:nvCxnSpPr>
        <p:spPr>
          <a:xfrm>
            <a:off x="5052588" y="6505589"/>
            <a:ext cx="5254163" cy="1"/>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29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2296F-6874-3421-A3D1-A586FA364477}"/>
              </a:ext>
            </a:extLst>
          </p:cNvPr>
          <p:cNvSpPr txBox="1">
            <a:spLocks/>
          </p:cNvSpPr>
          <p:nvPr/>
        </p:nvSpPr>
        <p:spPr>
          <a:xfrm>
            <a:off x="-1097430" y="5690846"/>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solidFill>
                  <a:schemeClr val="bg1"/>
                </a:solidFill>
                <a:latin typeface="Arial" panose="020B0604020202020204" pitchFamily="34" charset="0"/>
              </a:rPr>
              <a:t>Brush</a:t>
            </a:r>
            <a:r>
              <a:rPr kumimoji="0" lang="en-US" altLang="en-US" sz="4400" b="1" i="0" u="none" strike="noStrike" cap="none" normalizeH="0" baseline="0" dirty="0">
                <a:ln>
                  <a:noFill/>
                </a:ln>
                <a:solidFill>
                  <a:schemeClr val="bg1"/>
                </a:solidFill>
                <a:effectLst/>
                <a:latin typeface="Arial" panose="020B0604020202020204" pitchFamily="34" charset="0"/>
              </a:rPr>
              <a:t> Studio </a:t>
            </a:r>
            <a:endParaRPr lang="en-US" dirty="0">
              <a:solidFill>
                <a:schemeClr val="bg1"/>
              </a:solidFill>
              <a:latin typeface="Arial"/>
              <a:cs typeface="Calibri Light"/>
            </a:endParaRPr>
          </a:p>
        </p:txBody>
      </p:sp>
      <p:sp>
        <p:nvSpPr>
          <p:cNvPr id="10" name="TextBox 9">
            <a:extLst>
              <a:ext uri="{FF2B5EF4-FFF2-40B4-BE49-F238E27FC236}">
                <a16:creationId xmlns:a16="http://schemas.microsoft.com/office/drawing/2014/main" id="{A2D5B655-0B25-9520-6D4B-1D817EF8C668}"/>
              </a:ext>
            </a:extLst>
          </p:cNvPr>
          <p:cNvSpPr txBox="1"/>
          <p:nvPr/>
        </p:nvSpPr>
        <p:spPr>
          <a:xfrm>
            <a:off x="7973374" y="474345"/>
            <a:ext cx="4012972" cy="5909310"/>
          </a:xfrm>
          <a:prstGeom prst="rect">
            <a:avLst/>
          </a:prstGeom>
          <a:noFill/>
        </p:spPr>
        <p:txBody>
          <a:bodyPr wrap="square">
            <a:spAutoFit/>
          </a:bodyPr>
          <a:lstStyle/>
          <a:p>
            <a:pPr rtl="0">
              <a:spcBef>
                <a:spcPts val="0"/>
              </a:spcBef>
              <a:spcAft>
                <a:spcPts val="0"/>
              </a:spcAft>
            </a:pPr>
            <a:r>
              <a:rPr lang="en-AU" sz="1800" b="0" i="0" u="none" strike="noStrike" dirty="0">
                <a:solidFill>
                  <a:schemeClr val="bg1"/>
                </a:solidFill>
                <a:effectLst/>
                <a:latin typeface="Arial" panose="020B0604020202020204" pitchFamily="34" charset="0"/>
              </a:rPr>
              <a:t>Brush Studio is a menu that allows you to fully customise the pre-made brushes in Procreate, or even create your own brush!</a:t>
            </a:r>
            <a:endParaRPr lang="en-AU" b="0" dirty="0">
              <a:solidFill>
                <a:schemeClr val="bg1"/>
              </a:solidFill>
              <a:effectLst/>
            </a:endParaRPr>
          </a:p>
          <a:p>
            <a:pPr rtl="0">
              <a:spcBef>
                <a:spcPts val="0"/>
              </a:spcBef>
              <a:spcAft>
                <a:spcPts val="0"/>
              </a:spcAft>
            </a:pPr>
            <a:br>
              <a:rPr lang="en-AU" b="0" dirty="0">
                <a:solidFill>
                  <a:schemeClr val="bg1"/>
                </a:solidFill>
                <a:effectLst/>
              </a:rPr>
            </a:br>
            <a:r>
              <a:rPr lang="en-AU" sz="1800" b="0" i="0" u="none" strike="noStrike" dirty="0">
                <a:solidFill>
                  <a:schemeClr val="bg1"/>
                </a:solidFill>
                <a:effectLst/>
                <a:latin typeface="Arial" panose="020B0604020202020204" pitchFamily="34" charset="0"/>
              </a:rPr>
              <a:t>This interface is divided into three parts: Attributes, Settings and Drawing Pad. </a:t>
            </a:r>
            <a:endParaRPr lang="en-AU" b="0" dirty="0">
              <a:solidFill>
                <a:schemeClr val="bg1"/>
              </a:solidFill>
              <a:effectLst/>
            </a:endParaRPr>
          </a:p>
          <a:p>
            <a:pPr rtl="0">
              <a:spcBef>
                <a:spcPts val="0"/>
              </a:spcBef>
              <a:spcAft>
                <a:spcPts val="0"/>
              </a:spcAft>
            </a:pPr>
            <a:br>
              <a:rPr lang="en-AU" b="0" dirty="0">
                <a:solidFill>
                  <a:schemeClr val="bg1"/>
                </a:solidFill>
                <a:effectLst/>
              </a:rPr>
            </a:br>
            <a:r>
              <a:rPr lang="en-AU" sz="1800" b="0" i="0" u="none" strike="noStrike" dirty="0">
                <a:solidFill>
                  <a:schemeClr val="bg1"/>
                </a:solidFill>
                <a:effectLst/>
                <a:latin typeface="Arial" panose="020B0604020202020204" pitchFamily="34" charset="0"/>
              </a:rPr>
              <a:t>Attributes:</a:t>
            </a:r>
            <a:endParaRPr lang="en-AU" b="0" dirty="0">
              <a:solidFill>
                <a:schemeClr val="bg1"/>
              </a:solidFill>
              <a:effectLst/>
            </a:endParaRPr>
          </a:p>
          <a:p>
            <a:pPr rtl="0" fontAlgn="base">
              <a:spcBef>
                <a:spcPts val="0"/>
              </a:spcBef>
              <a:spcAft>
                <a:spcPts val="0"/>
              </a:spcAft>
              <a:buFont typeface="Arial" panose="020B0604020202020204" pitchFamily="34" charset="0"/>
              <a:buChar char="•"/>
            </a:pPr>
            <a:r>
              <a:rPr lang="en-AU" sz="1800" b="0" i="0" u="none" strike="noStrike" dirty="0">
                <a:solidFill>
                  <a:schemeClr val="bg1"/>
                </a:solidFill>
                <a:effectLst/>
                <a:latin typeface="Arial" panose="020B0604020202020204" pitchFamily="34" charset="0"/>
              </a:rPr>
              <a:t> Contains 12 characteristics of your brush. Shape, gain and size can all be adjusted for the brush here. </a:t>
            </a:r>
          </a:p>
          <a:p>
            <a:pPr rtl="0">
              <a:spcBef>
                <a:spcPts val="0"/>
              </a:spcBef>
              <a:spcAft>
                <a:spcPts val="0"/>
              </a:spcAft>
            </a:pPr>
            <a:br>
              <a:rPr lang="en-AU" b="0" dirty="0">
                <a:solidFill>
                  <a:schemeClr val="bg1"/>
                </a:solidFill>
                <a:effectLst/>
              </a:rPr>
            </a:br>
            <a:r>
              <a:rPr lang="en-AU" sz="1800" b="0" i="0" u="none" strike="noStrike" dirty="0">
                <a:solidFill>
                  <a:schemeClr val="bg1"/>
                </a:solidFill>
                <a:effectLst/>
                <a:latin typeface="Arial" panose="020B0604020202020204" pitchFamily="34" charset="0"/>
              </a:rPr>
              <a:t>Settings:</a:t>
            </a:r>
            <a:endParaRPr lang="en-AU" b="0" dirty="0">
              <a:solidFill>
                <a:schemeClr val="bg1"/>
              </a:solidFill>
              <a:effectLst/>
            </a:endParaRPr>
          </a:p>
          <a:p>
            <a:pPr rtl="0" fontAlgn="base">
              <a:spcBef>
                <a:spcPts val="0"/>
              </a:spcBef>
              <a:spcAft>
                <a:spcPts val="0"/>
              </a:spcAft>
              <a:buFont typeface="Arial" panose="020B0604020202020204" pitchFamily="34" charset="0"/>
              <a:buChar char="•"/>
            </a:pPr>
            <a:r>
              <a:rPr lang="en-AU" sz="1800" b="0" i="0" u="none" strike="noStrike" dirty="0">
                <a:solidFill>
                  <a:schemeClr val="bg1"/>
                </a:solidFill>
                <a:effectLst/>
                <a:latin typeface="Arial" panose="020B0604020202020204" pitchFamily="34" charset="0"/>
              </a:rPr>
              <a:t>The settings are different for each of the 12 characteristics of the brush.</a:t>
            </a:r>
          </a:p>
          <a:p>
            <a:pPr rtl="0">
              <a:spcBef>
                <a:spcPts val="0"/>
              </a:spcBef>
              <a:spcAft>
                <a:spcPts val="0"/>
              </a:spcAft>
            </a:pPr>
            <a:br>
              <a:rPr lang="en-AU" b="0" dirty="0">
                <a:solidFill>
                  <a:schemeClr val="bg1"/>
                </a:solidFill>
                <a:effectLst/>
              </a:rPr>
            </a:br>
            <a:r>
              <a:rPr lang="en-AU" sz="1800" b="0" i="0" u="none" strike="noStrike" dirty="0">
                <a:solidFill>
                  <a:schemeClr val="bg1"/>
                </a:solidFill>
                <a:effectLst/>
                <a:latin typeface="Arial" panose="020B0604020202020204" pitchFamily="34" charset="0"/>
              </a:rPr>
              <a:t>Drawing Pad:</a:t>
            </a:r>
            <a:endParaRPr lang="en-AU" b="0" dirty="0">
              <a:solidFill>
                <a:schemeClr val="bg1"/>
              </a:solidFill>
              <a:effectLst/>
            </a:endParaRPr>
          </a:p>
          <a:p>
            <a:pPr rtl="0" fontAlgn="base">
              <a:spcBef>
                <a:spcPts val="0"/>
              </a:spcBef>
              <a:spcAft>
                <a:spcPts val="0"/>
              </a:spcAft>
              <a:buFont typeface="Arial" panose="020B0604020202020204" pitchFamily="34" charset="0"/>
              <a:buChar char="•"/>
            </a:pPr>
            <a:r>
              <a:rPr lang="en-AU" sz="1800" b="0" i="0" u="none" strike="noStrike" dirty="0">
                <a:solidFill>
                  <a:schemeClr val="bg1"/>
                </a:solidFill>
                <a:effectLst/>
                <a:latin typeface="Arial" panose="020B0604020202020204" pitchFamily="34" charset="0"/>
              </a:rPr>
              <a:t>This allows you to preview and test out the changes.</a:t>
            </a:r>
          </a:p>
        </p:txBody>
      </p:sp>
      <p:pic>
        <p:nvPicPr>
          <p:cNvPr id="6" name="Picture 5" descr="A screenshot of a computer&#10;&#10;Description automatically generated">
            <a:extLst>
              <a:ext uri="{FF2B5EF4-FFF2-40B4-BE49-F238E27FC236}">
                <a16:creationId xmlns:a16="http://schemas.microsoft.com/office/drawing/2014/main" id="{E8B0DBBB-04AC-74F2-FB6B-308C33612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4" y="315009"/>
            <a:ext cx="7614638" cy="5291528"/>
          </a:xfrm>
          <a:prstGeom prst="rect">
            <a:avLst/>
          </a:prstGeom>
        </p:spPr>
      </p:pic>
      <p:cxnSp>
        <p:nvCxnSpPr>
          <p:cNvPr id="7" name="Straight Arrow Connector 6">
            <a:extLst>
              <a:ext uri="{FF2B5EF4-FFF2-40B4-BE49-F238E27FC236}">
                <a16:creationId xmlns:a16="http://schemas.microsoft.com/office/drawing/2014/main" id="{4526E8EB-960B-A5A6-86DD-DD4767437CDB}"/>
              </a:ext>
            </a:extLst>
          </p:cNvPr>
          <p:cNvCxnSpPr>
            <a:cxnSpLocks/>
          </p:cNvCxnSpPr>
          <p:nvPr/>
        </p:nvCxnSpPr>
        <p:spPr>
          <a:xfrm>
            <a:off x="1218091" y="6565261"/>
            <a:ext cx="5254163" cy="1"/>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27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2296F-6874-3421-A3D1-A586FA364477}"/>
              </a:ext>
            </a:extLst>
          </p:cNvPr>
          <p:cNvSpPr txBox="1">
            <a:spLocks/>
          </p:cNvSpPr>
          <p:nvPr/>
        </p:nvSpPr>
        <p:spPr>
          <a:xfrm>
            <a:off x="5164491" y="5800046"/>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lang="en-US" b="1" dirty="0">
                <a:solidFill>
                  <a:schemeClr val="bg1"/>
                </a:solidFill>
                <a:latin typeface="Arial" panose="020B0604020202020204" pitchFamily="34" charset="0"/>
                <a:cs typeface="Calibri Light"/>
              </a:rPr>
              <a:t>Introduction to Layers</a:t>
            </a:r>
            <a:endParaRPr lang="en-US" dirty="0">
              <a:solidFill>
                <a:schemeClr val="bg1"/>
              </a:solidFill>
              <a:latin typeface="Arial"/>
              <a:cs typeface="Calibri Light"/>
            </a:endParaRPr>
          </a:p>
        </p:txBody>
      </p:sp>
      <p:sp>
        <p:nvSpPr>
          <p:cNvPr id="10" name="TextBox 9">
            <a:extLst>
              <a:ext uri="{FF2B5EF4-FFF2-40B4-BE49-F238E27FC236}">
                <a16:creationId xmlns:a16="http://schemas.microsoft.com/office/drawing/2014/main" id="{A2D5B655-0B25-9520-6D4B-1D817EF8C668}"/>
              </a:ext>
            </a:extLst>
          </p:cNvPr>
          <p:cNvSpPr txBox="1"/>
          <p:nvPr/>
        </p:nvSpPr>
        <p:spPr>
          <a:xfrm>
            <a:off x="188502" y="612844"/>
            <a:ext cx="3723931" cy="5632311"/>
          </a:xfrm>
          <a:prstGeom prst="rect">
            <a:avLst/>
          </a:prstGeom>
          <a:noFill/>
        </p:spPr>
        <p:txBody>
          <a:bodyPr wrap="square">
            <a:spAutoFit/>
          </a:bodyPr>
          <a:lstStyle/>
          <a:p>
            <a:pPr rtl="0">
              <a:spcBef>
                <a:spcPts val="0"/>
              </a:spcBef>
              <a:spcAft>
                <a:spcPts val="0"/>
              </a:spcAft>
            </a:pPr>
            <a:br>
              <a:rPr lang="en-AU" b="0" dirty="0">
                <a:solidFill>
                  <a:schemeClr val="bg1"/>
                </a:solidFill>
                <a:effectLst/>
              </a:rPr>
            </a:br>
            <a:r>
              <a:rPr lang="en-AU" b="0" i="0" u="none" strike="noStrike" dirty="0">
                <a:solidFill>
                  <a:schemeClr val="bg1"/>
                </a:solidFill>
                <a:effectLst/>
                <a:latin typeface="Arial" panose="020B0604020202020204" pitchFamily="34" charset="0"/>
              </a:rPr>
              <a:t>Layers are super helpful in separating elements of your artwork, allowing you to make changes to one layer on the artwork without affecting the others. </a:t>
            </a:r>
            <a:endParaRPr lang="en-AU" b="0" dirty="0">
              <a:solidFill>
                <a:schemeClr val="bg1"/>
              </a:solidFill>
              <a:effectLst/>
            </a:endParaRPr>
          </a:p>
          <a:p>
            <a:pPr lvl="1" fontAlgn="base">
              <a:buFont typeface="Arial" panose="020B0604020202020204" pitchFamily="34" charset="0"/>
              <a:buChar char="•"/>
            </a:pPr>
            <a:r>
              <a:rPr lang="en-AU" b="0" i="0" u="none" strike="noStrike" dirty="0">
                <a:solidFill>
                  <a:schemeClr val="bg1"/>
                </a:solidFill>
                <a:effectLst/>
                <a:latin typeface="Arial" panose="020B0604020202020204" pitchFamily="34" charset="0"/>
              </a:rPr>
              <a:t> Layers can be grouped into a folder, copied, pinned and hidden. </a:t>
            </a:r>
          </a:p>
          <a:p>
            <a:pPr rtl="0" fontAlgn="base">
              <a:spcBef>
                <a:spcPts val="0"/>
              </a:spcBef>
              <a:spcAft>
                <a:spcPts val="0"/>
              </a:spcAft>
              <a:buFont typeface="Arial" panose="020B0604020202020204" pitchFamily="34" charset="0"/>
              <a:buChar char="•"/>
            </a:pPr>
            <a:endParaRPr lang="en-AU" b="0" i="0" u="none" strike="noStrike" dirty="0">
              <a:solidFill>
                <a:schemeClr val="bg1"/>
              </a:solidFill>
              <a:effectLst/>
              <a:latin typeface="Arial" panose="020B0604020202020204" pitchFamily="34" charset="0"/>
            </a:endParaRPr>
          </a:p>
          <a:p>
            <a:pPr lvl="1" fontAlgn="base">
              <a:buFont typeface="Arial" panose="020B0604020202020204" pitchFamily="34" charset="0"/>
              <a:buChar char="•"/>
            </a:pPr>
            <a:r>
              <a:rPr lang="en-AU" b="0" i="0" u="none" strike="noStrike" dirty="0">
                <a:solidFill>
                  <a:schemeClr val="bg1"/>
                </a:solidFill>
                <a:effectLst/>
                <a:latin typeface="Arial" panose="020B0604020202020204" pitchFamily="34" charset="0"/>
              </a:rPr>
              <a:t> The bottom of the layer menu is the background layer with a colour. This is where the colour for the background can be selected or turned off completely for exporting transparent PNG files. </a:t>
            </a:r>
          </a:p>
          <a:p>
            <a:br>
              <a:rPr lang="en-AU" b="0" dirty="0">
                <a:solidFill>
                  <a:schemeClr val="bg1"/>
                </a:solidFill>
                <a:effectLst/>
              </a:rPr>
            </a:br>
            <a:endParaRPr lang="en-AU" b="0" i="0" u="none" strike="noStrike" dirty="0">
              <a:solidFill>
                <a:schemeClr val="bg1"/>
              </a:solidFill>
              <a:effectLst/>
              <a:latin typeface="Arial"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BDD0A9FF-2EB6-AAD6-B756-FD00E9B88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181" y="328615"/>
            <a:ext cx="7810317" cy="5427508"/>
          </a:xfrm>
          <a:prstGeom prst="rect">
            <a:avLst/>
          </a:prstGeom>
        </p:spPr>
      </p:pic>
      <p:cxnSp>
        <p:nvCxnSpPr>
          <p:cNvPr id="5" name="Straight Arrow Connector 4">
            <a:extLst>
              <a:ext uri="{FF2B5EF4-FFF2-40B4-BE49-F238E27FC236}">
                <a16:creationId xmlns:a16="http://schemas.microsoft.com/office/drawing/2014/main" id="{62AD93D9-6E47-00AA-EED9-8F8A6A77F034}"/>
              </a:ext>
            </a:extLst>
          </p:cNvPr>
          <p:cNvCxnSpPr>
            <a:cxnSpLocks/>
          </p:cNvCxnSpPr>
          <p:nvPr/>
        </p:nvCxnSpPr>
        <p:spPr>
          <a:xfrm>
            <a:off x="5164491" y="6595531"/>
            <a:ext cx="6108112"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054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D5B655-0B25-9520-6D4B-1D817EF8C668}"/>
              </a:ext>
            </a:extLst>
          </p:cNvPr>
          <p:cNvSpPr txBox="1"/>
          <p:nvPr/>
        </p:nvSpPr>
        <p:spPr>
          <a:xfrm>
            <a:off x="377367" y="219473"/>
            <a:ext cx="3370174" cy="6863417"/>
          </a:xfrm>
          <a:prstGeom prst="rect">
            <a:avLst/>
          </a:prstGeom>
          <a:noFill/>
        </p:spPr>
        <p:txBody>
          <a:bodyPr wrap="square">
            <a:spAutoFit/>
          </a:bodyPr>
          <a:lstStyle/>
          <a:p>
            <a:pPr rtl="0">
              <a:spcBef>
                <a:spcPts val="0"/>
              </a:spcBef>
              <a:spcAft>
                <a:spcPts val="0"/>
              </a:spcAft>
            </a:pPr>
            <a:br>
              <a:rPr lang="en-AU" sz="2000" b="0" dirty="0">
                <a:solidFill>
                  <a:schemeClr val="bg1"/>
                </a:solidFill>
                <a:effectLst/>
              </a:rPr>
            </a:br>
            <a:r>
              <a:rPr lang="en-AU" sz="2000" b="1" i="0" u="none" strike="noStrike" dirty="0">
                <a:solidFill>
                  <a:schemeClr val="bg1"/>
                </a:solidFill>
                <a:effectLst/>
                <a:latin typeface="Arial" panose="020B0604020202020204" pitchFamily="34" charset="0"/>
              </a:rPr>
              <a:t>Saving files:</a:t>
            </a:r>
            <a:endParaRPr lang="en-AU" sz="2000" i="0" u="none" strike="noStrike" dirty="0">
              <a:solidFill>
                <a:schemeClr val="bg1"/>
              </a:solidFill>
              <a:latin typeface="Arial" panose="020B0604020202020204" pitchFamily="34" charset="0"/>
            </a:endParaRPr>
          </a:p>
          <a:p>
            <a:pPr rtl="0">
              <a:spcBef>
                <a:spcPts val="0"/>
              </a:spcBef>
              <a:spcAft>
                <a:spcPts val="0"/>
              </a:spcAft>
            </a:pPr>
            <a:br>
              <a:rPr lang="en-AU" sz="2000" b="0" dirty="0">
                <a:solidFill>
                  <a:schemeClr val="bg1"/>
                </a:solidFill>
                <a:effectLst/>
              </a:rPr>
            </a:br>
            <a:r>
              <a:rPr lang="en-AU" sz="2000" b="0" i="0" u="none" strike="noStrike" dirty="0">
                <a:solidFill>
                  <a:schemeClr val="bg1"/>
                </a:solidFill>
                <a:effectLst/>
                <a:latin typeface="Arial" panose="020B0604020202020204" pitchFamily="34" charset="0"/>
              </a:rPr>
              <a:t>New canvases are always automatically saved into the Procreate gallery. Within this gallery, you can create stacks to help organise your artwork. </a:t>
            </a:r>
          </a:p>
          <a:p>
            <a:pPr rtl="0">
              <a:spcBef>
                <a:spcPts val="0"/>
              </a:spcBef>
              <a:spcAft>
                <a:spcPts val="0"/>
              </a:spcAft>
            </a:pPr>
            <a:endParaRPr lang="en-AU" sz="2000" dirty="0">
              <a:solidFill>
                <a:schemeClr val="bg1"/>
              </a:solidFill>
              <a:latin typeface="Arial" panose="020B0604020202020204" pitchFamily="34" charset="0"/>
            </a:endParaRPr>
          </a:p>
          <a:p>
            <a:pPr rtl="0">
              <a:spcBef>
                <a:spcPts val="0"/>
              </a:spcBef>
              <a:spcAft>
                <a:spcPts val="0"/>
              </a:spcAft>
            </a:pPr>
            <a:r>
              <a:rPr lang="en-AU" sz="2000" b="1" i="0" u="none" strike="noStrike" dirty="0">
                <a:solidFill>
                  <a:schemeClr val="bg1"/>
                </a:solidFill>
                <a:effectLst/>
                <a:latin typeface="Arial" panose="020B0604020202020204" pitchFamily="34" charset="0"/>
              </a:rPr>
              <a:t>Sharing your work:</a:t>
            </a:r>
            <a:endParaRPr lang="en-AU" sz="2000" b="0" dirty="0">
              <a:solidFill>
                <a:schemeClr val="bg1"/>
              </a:solidFill>
              <a:effectLst/>
            </a:endParaRPr>
          </a:p>
          <a:p>
            <a:pPr rtl="0">
              <a:spcBef>
                <a:spcPts val="0"/>
              </a:spcBef>
              <a:spcAft>
                <a:spcPts val="0"/>
              </a:spcAft>
            </a:pPr>
            <a:br>
              <a:rPr lang="en-AU" sz="2000" b="0" dirty="0">
                <a:solidFill>
                  <a:schemeClr val="bg1"/>
                </a:solidFill>
                <a:effectLst/>
              </a:rPr>
            </a:br>
            <a:r>
              <a:rPr lang="en-AU" sz="2000" b="0" i="0" u="none" strike="noStrike" dirty="0">
                <a:solidFill>
                  <a:schemeClr val="bg1"/>
                </a:solidFill>
                <a:effectLst/>
                <a:latin typeface="Arial" panose="020B0604020202020204" pitchFamily="34" charset="0"/>
              </a:rPr>
              <a:t>Procreate has a pretty easy way of sharing your artwork with friends, family or the world. You can share the artwork via the Gallery or the actual project file itself. </a:t>
            </a:r>
            <a:endParaRPr lang="en-AU" sz="2000" b="0" dirty="0">
              <a:solidFill>
                <a:schemeClr val="bg1"/>
              </a:solidFill>
              <a:effectLst/>
            </a:endParaRPr>
          </a:p>
          <a:p>
            <a:pPr algn="ctr" rtl="0">
              <a:spcBef>
                <a:spcPts val="0"/>
              </a:spcBef>
              <a:spcAft>
                <a:spcPts val="0"/>
              </a:spcAft>
            </a:pPr>
            <a:endParaRPr lang="en-AU" sz="2000" b="0" dirty="0">
              <a:solidFill>
                <a:schemeClr val="bg1"/>
              </a:solidFill>
              <a:effectLst/>
            </a:endParaRPr>
          </a:p>
          <a:p>
            <a:br>
              <a:rPr lang="en-AU" sz="2000" dirty="0">
                <a:solidFill>
                  <a:schemeClr val="bg1"/>
                </a:solidFill>
              </a:rPr>
            </a:br>
            <a:br>
              <a:rPr lang="en-AU" sz="2000" b="0" dirty="0">
                <a:solidFill>
                  <a:schemeClr val="bg1"/>
                </a:solidFill>
                <a:effectLst/>
              </a:rPr>
            </a:br>
            <a:endParaRPr lang="en-AU" sz="2000" b="0" i="0" u="none" strike="noStrike" dirty="0">
              <a:solidFill>
                <a:schemeClr val="bg1"/>
              </a:solidFill>
              <a:effectLst/>
              <a:latin typeface="Arial" panose="020B0604020202020204" pitchFamily="34" charset="0"/>
            </a:endParaRPr>
          </a:p>
        </p:txBody>
      </p:sp>
      <p:sp>
        <p:nvSpPr>
          <p:cNvPr id="5" name="Title 1">
            <a:extLst>
              <a:ext uri="{FF2B5EF4-FFF2-40B4-BE49-F238E27FC236}">
                <a16:creationId xmlns:a16="http://schemas.microsoft.com/office/drawing/2014/main" id="{516FC7D4-CCB3-DE81-D565-39F773AADE0F}"/>
              </a:ext>
            </a:extLst>
          </p:cNvPr>
          <p:cNvSpPr txBox="1">
            <a:spLocks/>
          </p:cNvSpPr>
          <p:nvPr/>
        </p:nvSpPr>
        <p:spPr>
          <a:xfrm>
            <a:off x="2979895" y="5690846"/>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000" b="1" dirty="0">
                <a:solidFill>
                  <a:schemeClr val="bg1"/>
                </a:solidFill>
                <a:latin typeface="Arial" panose="020B0604020202020204" pitchFamily="34" charset="0"/>
              </a:rPr>
              <a:t>Saving files + Sharing</a:t>
            </a:r>
            <a:endParaRPr lang="en-US" sz="4000" dirty="0">
              <a:solidFill>
                <a:schemeClr val="bg1"/>
              </a:solidFill>
              <a:latin typeface="Arial"/>
              <a:cs typeface="Calibri Light"/>
            </a:endParaRPr>
          </a:p>
        </p:txBody>
      </p:sp>
      <p:cxnSp>
        <p:nvCxnSpPr>
          <p:cNvPr id="6" name="Straight Arrow Connector 5">
            <a:extLst>
              <a:ext uri="{FF2B5EF4-FFF2-40B4-BE49-F238E27FC236}">
                <a16:creationId xmlns:a16="http://schemas.microsoft.com/office/drawing/2014/main" id="{4F3F2A03-D439-54FA-F643-50EF2F4F103E}"/>
              </a:ext>
            </a:extLst>
          </p:cNvPr>
          <p:cNvCxnSpPr>
            <a:cxnSpLocks/>
          </p:cNvCxnSpPr>
          <p:nvPr/>
        </p:nvCxnSpPr>
        <p:spPr>
          <a:xfrm>
            <a:off x="4542020" y="6565262"/>
            <a:ext cx="6715593"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rocreate Notes - Photos )">
            <a:hlinkClick r:id="" action="ppaction://media"/>
            <a:extLst>
              <a:ext uri="{FF2B5EF4-FFF2-40B4-BE49-F238E27FC236}">
                <a16:creationId xmlns:a16="http://schemas.microsoft.com/office/drawing/2014/main" id="{41E37108-247D-C04B-7E01-6B338EEB2F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42020" y="486276"/>
            <a:ext cx="6897979" cy="4795505"/>
          </a:xfrm>
          <a:prstGeom prst="rect">
            <a:avLst/>
          </a:prstGeom>
        </p:spPr>
      </p:pic>
    </p:spTree>
    <p:extLst>
      <p:ext uri="{BB962C8B-B14F-4D97-AF65-F5344CB8AC3E}">
        <p14:creationId xmlns:p14="http://schemas.microsoft.com/office/powerpoint/2010/main" val="14587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2296F-6874-3421-A3D1-A586FA364477}"/>
              </a:ext>
            </a:extLst>
          </p:cNvPr>
          <p:cNvSpPr txBox="1">
            <a:spLocks/>
          </p:cNvSpPr>
          <p:nvPr/>
        </p:nvSpPr>
        <p:spPr>
          <a:xfrm>
            <a:off x="6310041" y="4369817"/>
            <a:ext cx="5297486" cy="22176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dirty="0">
                <a:solidFill>
                  <a:schemeClr val="bg1"/>
                </a:solidFill>
                <a:latin typeface="Arial"/>
                <a:cs typeface="Arial"/>
              </a:rPr>
              <a:t>STATE LIBRARY COLLECTIONS</a:t>
            </a:r>
          </a:p>
          <a:p>
            <a:endParaRPr lang="en-US" sz="4800" dirty="0">
              <a:solidFill>
                <a:schemeClr val="bg1"/>
              </a:solidFill>
              <a:latin typeface="Arial"/>
              <a:cs typeface="Calibri Light"/>
            </a:endParaRPr>
          </a:p>
        </p:txBody>
      </p:sp>
      <p:cxnSp>
        <p:nvCxnSpPr>
          <p:cNvPr id="6" name="Straight Arrow Connector 5">
            <a:extLst>
              <a:ext uri="{FF2B5EF4-FFF2-40B4-BE49-F238E27FC236}">
                <a16:creationId xmlns:a16="http://schemas.microsoft.com/office/drawing/2014/main" id="{33820D7F-6FE7-2930-6718-9F707D9024C4}"/>
              </a:ext>
            </a:extLst>
          </p:cNvPr>
          <p:cNvCxnSpPr>
            <a:cxnSpLocks/>
          </p:cNvCxnSpPr>
          <p:nvPr/>
        </p:nvCxnSpPr>
        <p:spPr>
          <a:xfrm>
            <a:off x="6002252" y="4068932"/>
            <a:ext cx="5605275"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2FD7FC-1A39-CBF2-97E7-E700EF7D593F}"/>
              </a:ext>
            </a:extLst>
          </p:cNvPr>
          <p:cNvSpPr txBox="1"/>
          <p:nvPr/>
        </p:nvSpPr>
        <p:spPr>
          <a:xfrm>
            <a:off x="704766" y="1078974"/>
            <a:ext cx="529748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Arial"/>
                <a:cs typeface="Arial"/>
              </a:rPr>
              <a:t>The State Library Collections have a large range of copyright free images that we can use for inspiration when creating our artwork.</a:t>
            </a:r>
          </a:p>
          <a:p>
            <a:endParaRPr lang="en-US" sz="2400" dirty="0">
              <a:solidFill>
                <a:schemeClr val="bg1"/>
              </a:solidFill>
              <a:latin typeface="Arial"/>
              <a:cs typeface="Arial"/>
            </a:endParaRPr>
          </a:p>
          <a:p>
            <a:r>
              <a:rPr lang="en-US" sz="2400" dirty="0">
                <a:solidFill>
                  <a:schemeClr val="bg1"/>
                </a:solidFill>
                <a:latin typeface="Arial"/>
                <a:cs typeface="Arial"/>
              </a:rPr>
              <a:t>We are going to be getting a feel for procreate by tracing and redrawing different botanical illustrations found via One Search.</a:t>
            </a:r>
          </a:p>
          <a:p>
            <a:endParaRPr lang="en-US" sz="2400" dirty="0">
              <a:solidFill>
                <a:schemeClr val="bg1"/>
              </a:solidFill>
              <a:latin typeface="Arial"/>
              <a:cs typeface="Arial"/>
            </a:endParaRPr>
          </a:p>
        </p:txBody>
      </p:sp>
      <p:pic>
        <p:nvPicPr>
          <p:cNvPr id="17" name="Picture 16" descr="A plant with white flowers and leaves&#10;&#10;Description automatically generated">
            <a:hlinkClick r:id="rId3"/>
            <a:extLst>
              <a:ext uri="{FF2B5EF4-FFF2-40B4-BE49-F238E27FC236}">
                <a16:creationId xmlns:a16="http://schemas.microsoft.com/office/drawing/2014/main" id="{CEBE4F7A-37AD-2948-2161-921DFA83524B}"/>
              </a:ext>
            </a:extLst>
          </p:cNvPr>
          <p:cNvPicPr>
            <a:picLocks noChangeAspect="1"/>
          </p:cNvPicPr>
          <p:nvPr/>
        </p:nvPicPr>
        <p:blipFill rotWithShape="1">
          <a:blip r:embed="rId4">
            <a:extLst>
              <a:ext uri="{28A0092B-C50C-407E-A947-70E740481C1C}">
                <a14:useLocalDpi xmlns:a14="http://schemas.microsoft.com/office/drawing/2010/main" val="0"/>
              </a:ext>
            </a:extLst>
          </a:blip>
          <a:srcRect t="14090" r="14597" b="11942"/>
          <a:stretch/>
        </p:blipFill>
        <p:spPr>
          <a:xfrm>
            <a:off x="6002252" y="328276"/>
            <a:ext cx="5605275" cy="3590214"/>
          </a:xfrm>
          <a:prstGeom prst="rect">
            <a:avLst/>
          </a:prstGeom>
        </p:spPr>
      </p:pic>
      <p:sp>
        <p:nvSpPr>
          <p:cNvPr id="7" name="object 5">
            <a:extLst>
              <a:ext uri="{FF2B5EF4-FFF2-40B4-BE49-F238E27FC236}">
                <a16:creationId xmlns:a16="http://schemas.microsoft.com/office/drawing/2014/main" id="{B3F6E449-AFC0-A9F1-D7DC-9C09CF5DAFC5}"/>
              </a:ext>
            </a:extLst>
          </p:cNvPr>
          <p:cNvSpPr/>
          <p:nvPr/>
        </p:nvSpPr>
        <p:spPr>
          <a:xfrm>
            <a:off x="1897025" y="5206099"/>
            <a:ext cx="659139" cy="631583"/>
          </a:xfrm>
          <a:custGeom>
            <a:avLst/>
            <a:gdLst/>
            <a:ahLst/>
            <a:cxnLst/>
            <a:rect l="l" t="t" r="r" b="b"/>
            <a:pathLst>
              <a:path w="646430" h="645795">
                <a:moveTo>
                  <a:pt x="534206" y="333689"/>
                </a:moveTo>
                <a:lnTo>
                  <a:pt x="294800" y="333689"/>
                </a:lnTo>
                <a:lnTo>
                  <a:pt x="311766" y="350654"/>
                </a:lnTo>
                <a:lnTo>
                  <a:pt x="292429" y="395187"/>
                </a:lnTo>
                <a:lnTo>
                  <a:pt x="289262" y="442548"/>
                </a:lnTo>
                <a:lnTo>
                  <a:pt x="301825" y="488495"/>
                </a:lnTo>
                <a:lnTo>
                  <a:pt x="329674" y="528787"/>
                </a:lnTo>
                <a:lnTo>
                  <a:pt x="409790" y="608899"/>
                </a:lnTo>
                <a:lnTo>
                  <a:pt x="446376" y="633570"/>
                </a:lnTo>
                <a:lnTo>
                  <a:pt x="487351" y="645439"/>
                </a:lnTo>
                <a:lnTo>
                  <a:pt x="529637" y="644594"/>
                </a:lnTo>
                <a:lnTo>
                  <a:pt x="570159" y="631127"/>
                </a:lnTo>
                <a:lnTo>
                  <a:pt x="605840" y="605129"/>
                </a:lnTo>
                <a:lnTo>
                  <a:pt x="613910" y="594055"/>
                </a:lnTo>
                <a:lnTo>
                  <a:pt x="510172" y="594055"/>
                </a:lnTo>
                <a:lnTo>
                  <a:pt x="478302" y="587869"/>
                </a:lnTo>
                <a:lnTo>
                  <a:pt x="370203" y="489202"/>
                </a:lnTo>
                <a:lnTo>
                  <a:pt x="346640" y="443608"/>
                </a:lnTo>
                <a:lnTo>
                  <a:pt x="346345" y="418028"/>
                </a:lnTo>
                <a:lnTo>
                  <a:pt x="354180" y="393067"/>
                </a:lnTo>
                <a:lnTo>
                  <a:pt x="435239" y="393067"/>
                </a:lnTo>
                <a:lnTo>
                  <a:pt x="394710" y="352539"/>
                </a:lnTo>
                <a:lnTo>
                  <a:pt x="419672" y="345250"/>
                </a:lnTo>
                <a:lnTo>
                  <a:pt x="545767" y="345250"/>
                </a:lnTo>
                <a:lnTo>
                  <a:pt x="534206" y="333689"/>
                </a:lnTo>
                <a:close/>
              </a:path>
              <a:path w="646430" h="645795">
                <a:moveTo>
                  <a:pt x="545767" y="345250"/>
                </a:moveTo>
                <a:lnTo>
                  <a:pt x="419672" y="345250"/>
                </a:lnTo>
                <a:lnTo>
                  <a:pt x="445254" y="345824"/>
                </a:lnTo>
                <a:lnTo>
                  <a:pt x="469598" y="353997"/>
                </a:lnTo>
                <a:lnTo>
                  <a:pt x="490849" y="369504"/>
                </a:lnTo>
                <a:lnTo>
                  <a:pt x="570966" y="449617"/>
                </a:lnTo>
                <a:lnTo>
                  <a:pt x="588977" y="477465"/>
                </a:lnTo>
                <a:lnTo>
                  <a:pt x="594883" y="509112"/>
                </a:lnTo>
                <a:lnTo>
                  <a:pt x="588594" y="540936"/>
                </a:lnTo>
                <a:lnTo>
                  <a:pt x="570023" y="569314"/>
                </a:lnTo>
                <a:lnTo>
                  <a:pt x="542041" y="587869"/>
                </a:lnTo>
                <a:lnTo>
                  <a:pt x="510172" y="594055"/>
                </a:lnTo>
                <a:lnTo>
                  <a:pt x="613910" y="594055"/>
                </a:lnTo>
                <a:lnTo>
                  <a:pt x="631839" y="569450"/>
                </a:lnTo>
                <a:lnTo>
                  <a:pt x="645306" y="528930"/>
                </a:lnTo>
                <a:lnTo>
                  <a:pt x="646151" y="486646"/>
                </a:lnTo>
                <a:lnTo>
                  <a:pt x="634282" y="445673"/>
                </a:lnTo>
                <a:lnTo>
                  <a:pt x="609610" y="409089"/>
                </a:lnTo>
                <a:lnTo>
                  <a:pt x="545767" y="345250"/>
                </a:lnTo>
                <a:close/>
              </a:path>
              <a:path w="646430" h="645795">
                <a:moveTo>
                  <a:pt x="435239" y="393067"/>
                </a:moveTo>
                <a:lnTo>
                  <a:pt x="354180" y="393067"/>
                </a:lnTo>
                <a:lnTo>
                  <a:pt x="423929" y="462812"/>
                </a:lnTo>
                <a:lnTo>
                  <a:pt x="433295" y="468629"/>
                </a:lnTo>
                <a:lnTo>
                  <a:pt x="443722" y="470469"/>
                </a:lnTo>
                <a:lnTo>
                  <a:pt x="454149" y="468246"/>
                </a:lnTo>
                <a:lnTo>
                  <a:pt x="463516" y="461869"/>
                </a:lnTo>
                <a:lnTo>
                  <a:pt x="469495" y="452901"/>
                </a:lnTo>
                <a:lnTo>
                  <a:pt x="471763" y="442430"/>
                </a:lnTo>
                <a:lnTo>
                  <a:pt x="470143" y="431783"/>
                </a:lnTo>
                <a:lnTo>
                  <a:pt x="464458" y="422284"/>
                </a:lnTo>
                <a:lnTo>
                  <a:pt x="435239" y="393067"/>
                </a:lnTo>
                <a:close/>
              </a:path>
              <a:path w="646430" h="645795">
                <a:moveTo>
                  <a:pt x="158801" y="0"/>
                </a:moveTo>
                <a:lnTo>
                  <a:pt x="116515" y="844"/>
                </a:lnTo>
                <a:lnTo>
                  <a:pt x="75993" y="14084"/>
                </a:lnTo>
                <a:lnTo>
                  <a:pt x="40312" y="39630"/>
                </a:lnTo>
                <a:lnTo>
                  <a:pt x="14312" y="75218"/>
                </a:lnTo>
                <a:lnTo>
                  <a:pt x="844" y="115557"/>
                </a:lnTo>
                <a:lnTo>
                  <a:pt x="0" y="157706"/>
                </a:lnTo>
                <a:lnTo>
                  <a:pt x="11869" y="198723"/>
                </a:lnTo>
                <a:lnTo>
                  <a:pt x="36542" y="235669"/>
                </a:lnTo>
                <a:lnTo>
                  <a:pt x="116658" y="315782"/>
                </a:lnTo>
                <a:lnTo>
                  <a:pt x="156555" y="344160"/>
                </a:lnTo>
                <a:lnTo>
                  <a:pt x="202548" y="356898"/>
                </a:lnTo>
                <a:lnTo>
                  <a:pt x="250132" y="353555"/>
                </a:lnTo>
                <a:lnTo>
                  <a:pt x="294800" y="333689"/>
                </a:lnTo>
                <a:lnTo>
                  <a:pt x="534206" y="333689"/>
                </a:lnTo>
                <a:lnTo>
                  <a:pt x="529494" y="328977"/>
                </a:lnTo>
                <a:lnTo>
                  <a:pt x="504318" y="311069"/>
                </a:lnTo>
                <a:lnTo>
                  <a:pt x="351352" y="311069"/>
                </a:lnTo>
                <a:lnTo>
                  <a:pt x="339792" y="299509"/>
                </a:lnTo>
                <a:lnTo>
                  <a:pt x="227422" y="299509"/>
                </a:lnTo>
                <a:lnTo>
                  <a:pt x="201841" y="298935"/>
                </a:lnTo>
                <a:lnTo>
                  <a:pt x="156245" y="275254"/>
                </a:lnTo>
                <a:lnTo>
                  <a:pt x="76129" y="195142"/>
                </a:lnTo>
                <a:lnTo>
                  <a:pt x="51387" y="135293"/>
                </a:lnTo>
                <a:lnTo>
                  <a:pt x="57573" y="103425"/>
                </a:lnTo>
                <a:lnTo>
                  <a:pt x="76129" y="75445"/>
                </a:lnTo>
                <a:lnTo>
                  <a:pt x="104111" y="56889"/>
                </a:lnTo>
                <a:lnTo>
                  <a:pt x="135981" y="50704"/>
                </a:lnTo>
                <a:lnTo>
                  <a:pt x="251207" y="50704"/>
                </a:lnTo>
                <a:lnTo>
                  <a:pt x="236362" y="35860"/>
                </a:lnTo>
                <a:lnTo>
                  <a:pt x="199776" y="11641"/>
                </a:lnTo>
                <a:lnTo>
                  <a:pt x="158801" y="0"/>
                </a:lnTo>
                <a:close/>
              </a:path>
              <a:path w="646430" h="645795">
                <a:moveTo>
                  <a:pt x="443604" y="287860"/>
                </a:moveTo>
                <a:lnTo>
                  <a:pt x="396020" y="291203"/>
                </a:lnTo>
                <a:lnTo>
                  <a:pt x="351352" y="311069"/>
                </a:lnTo>
                <a:lnTo>
                  <a:pt x="504318" y="311069"/>
                </a:lnTo>
                <a:lnTo>
                  <a:pt x="489598" y="300599"/>
                </a:lnTo>
                <a:lnTo>
                  <a:pt x="443604" y="287860"/>
                </a:lnTo>
                <a:close/>
              </a:path>
              <a:path w="646430" h="645795">
                <a:moveTo>
                  <a:pt x="216568" y="187484"/>
                </a:moveTo>
                <a:lnTo>
                  <a:pt x="206141" y="189708"/>
                </a:lnTo>
                <a:lnTo>
                  <a:pt x="196775" y="196084"/>
                </a:lnTo>
                <a:lnTo>
                  <a:pt x="190796" y="205053"/>
                </a:lnTo>
                <a:lnTo>
                  <a:pt x="188528" y="215524"/>
                </a:lnTo>
                <a:lnTo>
                  <a:pt x="190148" y="226171"/>
                </a:lnTo>
                <a:lnTo>
                  <a:pt x="195832" y="235669"/>
                </a:lnTo>
                <a:lnTo>
                  <a:pt x="252385" y="292219"/>
                </a:lnTo>
                <a:lnTo>
                  <a:pt x="227422" y="299509"/>
                </a:lnTo>
                <a:lnTo>
                  <a:pt x="339792" y="299509"/>
                </a:lnTo>
                <a:lnTo>
                  <a:pt x="334387" y="294104"/>
                </a:lnTo>
                <a:lnTo>
                  <a:pt x="352803" y="251692"/>
                </a:lnTo>
                <a:lnTo>
                  <a:pt x="292915" y="251692"/>
                </a:lnTo>
                <a:lnTo>
                  <a:pt x="236362" y="195142"/>
                </a:lnTo>
                <a:lnTo>
                  <a:pt x="226995" y="189325"/>
                </a:lnTo>
                <a:lnTo>
                  <a:pt x="216568" y="187484"/>
                </a:lnTo>
                <a:close/>
              </a:path>
              <a:path w="646430" h="645795">
                <a:moveTo>
                  <a:pt x="251207" y="50704"/>
                </a:moveTo>
                <a:lnTo>
                  <a:pt x="135981" y="50704"/>
                </a:lnTo>
                <a:lnTo>
                  <a:pt x="167850" y="56889"/>
                </a:lnTo>
                <a:lnTo>
                  <a:pt x="195832" y="75445"/>
                </a:lnTo>
                <a:lnTo>
                  <a:pt x="275949" y="155557"/>
                </a:lnTo>
                <a:lnTo>
                  <a:pt x="291457" y="176807"/>
                </a:lnTo>
                <a:lnTo>
                  <a:pt x="299630" y="201150"/>
                </a:lnTo>
                <a:lnTo>
                  <a:pt x="300205" y="226730"/>
                </a:lnTo>
                <a:lnTo>
                  <a:pt x="292915" y="251692"/>
                </a:lnTo>
                <a:lnTo>
                  <a:pt x="352803" y="251692"/>
                </a:lnTo>
                <a:lnTo>
                  <a:pt x="353724" y="249571"/>
                </a:lnTo>
                <a:lnTo>
                  <a:pt x="356890" y="202211"/>
                </a:lnTo>
                <a:lnTo>
                  <a:pt x="344328" y="156264"/>
                </a:lnTo>
                <a:lnTo>
                  <a:pt x="316478" y="115972"/>
                </a:lnTo>
                <a:lnTo>
                  <a:pt x="251207" y="50704"/>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5C3167A7-F68F-CCDB-7878-A3225B83860E}"/>
              </a:ext>
            </a:extLst>
          </p:cNvPr>
          <p:cNvSpPr txBox="1"/>
          <p:nvPr/>
        </p:nvSpPr>
        <p:spPr>
          <a:xfrm>
            <a:off x="2702936" y="5147442"/>
            <a:ext cx="1301145" cy="631583"/>
          </a:xfrm>
          <a:prstGeom prst="rect">
            <a:avLst/>
          </a:prstGeom>
        </p:spPr>
        <p:txBody>
          <a:bodyPr vert="horz" wrap="square" lIns="0" tIns="15875" rIns="0" bIns="0" rtlCol="0">
            <a:spAutoFit/>
          </a:bodyPr>
          <a:lstStyle/>
          <a:p>
            <a:pPr marL="12700" algn="ctr">
              <a:lnSpc>
                <a:spcPct val="100000"/>
              </a:lnSpc>
              <a:spcBef>
                <a:spcPts val="125"/>
              </a:spcBef>
            </a:pPr>
            <a:r>
              <a:rPr lang="en-AU" sz="4000" dirty="0">
                <a:solidFill>
                  <a:schemeClr val="bg1"/>
                </a:solidFill>
                <a:latin typeface="Arial"/>
                <a:cs typeface="Arial"/>
                <a:hlinkClick r:id="rId5"/>
              </a:rPr>
              <a:t>Link</a:t>
            </a:r>
            <a:endParaRPr sz="4000" dirty="0">
              <a:solidFill>
                <a:schemeClr val="bg1"/>
              </a:solidFill>
              <a:latin typeface="Arial"/>
              <a:cs typeface="Arial"/>
            </a:endParaRPr>
          </a:p>
        </p:txBody>
      </p:sp>
    </p:spTree>
    <p:extLst>
      <p:ext uri="{BB962C8B-B14F-4D97-AF65-F5344CB8AC3E}">
        <p14:creationId xmlns:p14="http://schemas.microsoft.com/office/powerpoint/2010/main" val="29033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7D690-3B38-778C-9226-FFC7F26098A0}"/>
              </a:ext>
            </a:extLst>
          </p:cNvPr>
          <p:cNvSpPr txBox="1">
            <a:spLocks/>
          </p:cNvSpPr>
          <p:nvPr/>
        </p:nvSpPr>
        <p:spPr>
          <a:xfrm>
            <a:off x="-106613" y="1537025"/>
            <a:ext cx="4831514" cy="32316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chemeClr val="bg1"/>
                </a:solidFill>
                <a:latin typeface="Arial"/>
                <a:cs typeface="Arial"/>
              </a:rPr>
              <a:t>Flickr - SLQ</a:t>
            </a:r>
          </a:p>
        </p:txBody>
      </p:sp>
      <p:cxnSp>
        <p:nvCxnSpPr>
          <p:cNvPr id="4" name="Straight Arrow Connector 3">
            <a:extLst>
              <a:ext uri="{FF2B5EF4-FFF2-40B4-BE49-F238E27FC236}">
                <a16:creationId xmlns:a16="http://schemas.microsoft.com/office/drawing/2014/main" id="{DC022546-DBA9-7065-F15E-52D355C69B34}"/>
              </a:ext>
            </a:extLst>
          </p:cNvPr>
          <p:cNvCxnSpPr>
            <a:cxnSpLocks/>
          </p:cNvCxnSpPr>
          <p:nvPr/>
        </p:nvCxnSpPr>
        <p:spPr>
          <a:xfrm>
            <a:off x="561463" y="2486740"/>
            <a:ext cx="3442549" cy="1073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83F51F-4EE7-C670-D35D-C35CEAAE2128}"/>
              </a:ext>
            </a:extLst>
          </p:cNvPr>
          <p:cNvSpPr txBox="1"/>
          <p:nvPr/>
        </p:nvSpPr>
        <p:spPr>
          <a:xfrm>
            <a:off x="708392" y="2724179"/>
            <a:ext cx="306216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latin typeface="Arial"/>
              </a:rPr>
              <a:t>Flickr is a great way to look at curated albums created using the State Library’s collection</a:t>
            </a:r>
          </a:p>
        </p:txBody>
      </p:sp>
      <p:pic>
        <p:nvPicPr>
          <p:cNvPr id="8" name="Picture 7" descr="A screenshot of a website&#10;&#10;Description automatically generated">
            <a:extLst>
              <a:ext uri="{FF2B5EF4-FFF2-40B4-BE49-F238E27FC236}">
                <a16:creationId xmlns:a16="http://schemas.microsoft.com/office/drawing/2014/main" id="{1C22467E-7301-95BA-8FE7-5394482B7638}"/>
              </a:ext>
            </a:extLst>
          </p:cNvPr>
          <p:cNvPicPr>
            <a:picLocks noChangeAspect="1"/>
          </p:cNvPicPr>
          <p:nvPr/>
        </p:nvPicPr>
        <p:blipFill rotWithShape="1">
          <a:blip r:embed="rId2">
            <a:extLst>
              <a:ext uri="{28A0092B-C50C-407E-A947-70E740481C1C}">
                <a14:useLocalDpi xmlns:a14="http://schemas.microsoft.com/office/drawing/2010/main" val="0"/>
              </a:ext>
            </a:extLst>
          </a:blip>
          <a:srcRect l="7919" r="12079"/>
          <a:stretch/>
        </p:blipFill>
        <p:spPr>
          <a:xfrm>
            <a:off x="4225743" y="430791"/>
            <a:ext cx="7728941" cy="5444122"/>
          </a:xfrm>
          <a:prstGeom prst="rect">
            <a:avLst/>
          </a:prstGeom>
        </p:spPr>
      </p:pic>
      <p:sp>
        <p:nvSpPr>
          <p:cNvPr id="11" name="TextBox 10">
            <a:extLst>
              <a:ext uri="{FF2B5EF4-FFF2-40B4-BE49-F238E27FC236}">
                <a16:creationId xmlns:a16="http://schemas.microsoft.com/office/drawing/2014/main" id="{CD34A79A-F516-5357-FEAB-E37D3B764044}"/>
              </a:ext>
            </a:extLst>
          </p:cNvPr>
          <p:cNvSpPr txBox="1"/>
          <p:nvPr/>
        </p:nvSpPr>
        <p:spPr>
          <a:xfrm>
            <a:off x="6096000" y="6076979"/>
            <a:ext cx="40980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Arial"/>
                <a:hlinkClick r:id="rId3"/>
              </a:rPr>
              <a:t>SLQ Flickr collection link</a:t>
            </a:r>
            <a:endParaRPr lang="en-US" sz="1600" dirty="0">
              <a:solidFill>
                <a:srgbClr val="FFFFFF"/>
              </a:solidFill>
              <a:latin typeface="Arial"/>
            </a:endParaRPr>
          </a:p>
        </p:txBody>
      </p:sp>
    </p:spTree>
    <p:extLst>
      <p:ext uri="{BB962C8B-B14F-4D97-AF65-F5344CB8AC3E}">
        <p14:creationId xmlns:p14="http://schemas.microsoft.com/office/powerpoint/2010/main" val="3920202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7D690-3B38-778C-9226-FFC7F26098A0}"/>
              </a:ext>
            </a:extLst>
          </p:cNvPr>
          <p:cNvSpPr txBox="1">
            <a:spLocks/>
          </p:cNvSpPr>
          <p:nvPr/>
        </p:nvSpPr>
        <p:spPr>
          <a:xfrm>
            <a:off x="305171" y="958946"/>
            <a:ext cx="4794738" cy="32316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solidFill>
                  <a:schemeClr val="bg1"/>
                </a:solidFill>
                <a:latin typeface="Arial"/>
                <a:cs typeface="Arial"/>
              </a:rPr>
              <a:t>Entwined: </a:t>
            </a:r>
          </a:p>
          <a:p>
            <a:pPr>
              <a:lnSpc>
                <a:spcPct val="100000"/>
              </a:lnSpc>
            </a:pPr>
            <a:r>
              <a:rPr lang="en-US" sz="3600" dirty="0">
                <a:solidFill>
                  <a:schemeClr val="bg1"/>
                </a:solidFill>
                <a:latin typeface="Arial"/>
                <a:cs typeface="Arial"/>
              </a:rPr>
              <a:t>Plants and people</a:t>
            </a:r>
          </a:p>
        </p:txBody>
      </p:sp>
      <p:cxnSp>
        <p:nvCxnSpPr>
          <p:cNvPr id="4" name="Straight Arrow Connector 3">
            <a:extLst>
              <a:ext uri="{FF2B5EF4-FFF2-40B4-BE49-F238E27FC236}">
                <a16:creationId xmlns:a16="http://schemas.microsoft.com/office/drawing/2014/main" id="{DC022546-DBA9-7065-F15E-52D355C69B34}"/>
              </a:ext>
            </a:extLst>
          </p:cNvPr>
          <p:cNvCxnSpPr>
            <a:cxnSpLocks/>
          </p:cNvCxnSpPr>
          <p:nvPr/>
        </p:nvCxnSpPr>
        <p:spPr>
          <a:xfrm>
            <a:off x="359483" y="2277897"/>
            <a:ext cx="3442549" cy="1073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83F51F-4EE7-C670-D35D-C35CEAAE2128}"/>
              </a:ext>
            </a:extLst>
          </p:cNvPr>
          <p:cNvSpPr txBox="1"/>
          <p:nvPr/>
        </p:nvSpPr>
        <p:spPr>
          <a:xfrm>
            <a:off x="305171" y="2574773"/>
            <a:ext cx="349686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Arial"/>
              </a:rPr>
              <a:t>Past exhibition focused on botanical illustrations within the collection. </a:t>
            </a:r>
          </a:p>
          <a:p>
            <a:endParaRPr lang="en-US" sz="2000" dirty="0">
              <a:solidFill>
                <a:srgbClr val="FFFFFF"/>
              </a:solidFill>
              <a:latin typeface="Arial"/>
            </a:endParaRPr>
          </a:p>
          <a:p>
            <a:r>
              <a:rPr lang="en-US" sz="2000" dirty="0">
                <a:solidFill>
                  <a:srgbClr val="FFFFFF"/>
                </a:solidFill>
                <a:latin typeface="Arial"/>
              </a:rPr>
              <a:t>Pick an illustration and start drawing!</a:t>
            </a:r>
          </a:p>
          <a:p>
            <a:endParaRPr lang="en-US" sz="2000" dirty="0">
              <a:solidFill>
                <a:srgbClr val="FFFFFF"/>
              </a:solidFill>
              <a:latin typeface="Arial"/>
            </a:endParaRPr>
          </a:p>
          <a:p>
            <a:r>
              <a:rPr lang="en-US" sz="2000" dirty="0">
                <a:solidFill>
                  <a:srgbClr val="FFFFFF"/>
                </a:solidFill>
                <a:latin typeface="Arial"/>
              </a:rPr>
              <a:t>Start with the linework and then try adding some </a:t>
            </a:r>
            <a:r>
              <a:rPr lang="en-US" sz="2000" dirty="0" err="1">
                <a:solidFill>
                  <a:srgbClr val="FFFFFF"/>
                </a:solidFill>
                <a:latin typeface="Arial"/>
              </a:rPr>
              <a:t>colour</a:t>
            </a:r>
            <a:r>
              <a:rPr lang="en-US" sz="2000" dirty="0">
                <a:solidFill>
                  <a:srgbClr val="FFFFFF"/>
                </a:solidFill>
                <a:latin typeface="Arial"/>
              </a:rPr>
              <a:t>. </a:t>
            </a:r>
          </a:p>
        </p:txBody>
      </p:sp>
      <p:pic>
        <p:nvPicPr>
          <p:cNvPr id="9" name="Picture 8" descr="A screenshot of a computer&#10;&#10;Description automatically generated">
            <a:extLst>
              <a:ext uri="{FF2B5EF4-FFF2-40B4-BE49-F238E27FC236}">
                <a16:creationId xmlns:a16="http://schemas.microsoft.com/office/drawing/2014/main" id="{11F6B7F9-812C-3A16-F8DD-348C2E6466FF}"/>
              </a:ext>
            </a:extLst>
          </p:cNvPr>
          <p:cNvPicPr>
            <a:picLocks noChangeAspect="1"/>
          </p:cNvPicPr>
          <p:nvPr/>
        </p:nvPicPr>
        <p:blipFill rotWithShape="1">
          <a:blip r:embed="rId2">
            <a:extLst>
              <a:ext uri="{28A0092B-C50C-407E-A947-70E740481C1C}">
                <a14:useLocalDpi xmlns:a14="http://schemas.microsoft.com/office/drawing/2010/main" val="0"/>
              </a:ext>
            </a:extLst>
          </a:blip>
          <a:srcRect l="7222" t="7475" r="14120"/>
          <a:stretch/>
        </p:blipFill>
        <p:spPr>
          <a:xfrm>
            <a:off x="4331219" y="602910"/>
            <a:ext cx="7555610" cy="5296144"/>
          </a:xfrm>
          <a:prstGeom prst="rect">
            <a:avLst/>
          </a:prstGeom>
        </p:spPr>
      </p:pic>
      <p:sp>
        <p:nvSpPr>
          <p:cNvPr id="8" name="TextBox 7">
            <a:extLst>
              <a:ext uri="{FF2B5EF4-FFF2-40B4-BE49-F238E27FC236}">
                <a16:creationId xmlns:a16="http://schemas.microsoft.com/office/drawing/2014/main" id="{6936F154-77C0-0439-E083-5FDD3867F8AE}"/>
              </a:ext>
            </a:extLst>
          </p:cNvPr>
          <p:cNvSpPr txBox="1"/>
          <p:nvPr/>
        </p:nvSpPr>
        <p:spPr>
          <a:xfrm>
            <a:off x="6463982" y="6055035"/>
            <a:ext cx="3290084" cy="400110"/>
          </a:xfrm>
          <a:prstGeom prst="rect">
            <a:avLst/>
          </a:prstGeom>
          <a:noFill/>
        </p:spPr>
        <p:txBody>
          <a:bodyPr wrap="square">
            <a:spAutoFit/>
          </a:bodyPr>
          <a:lstStyle/>
          <a:p>
            <a:pPr algn="ctr"/>
            <a:r>
              <a:rPr lang="en-US" sz="2000" i="1" dirty="0">
                <a:solidFill>
                  <a:schemeClr val="bg1"/>
                </a:solidFill>
                <a:hlinkClick r:id="rId3"/>
              </a:rPr>
              <a:t>Collection link</a:t>
            </a:r>
            <a:endParaRPr lang="en-US" sz="2000" i="1" dirty="0">
              <a:solidFill>
                <a:schemeClr val="bg1"/>
              </a:solidFill>
            </a:endParaRPr>
          </a:p>
        </p:txBody>
      </p:sp>
    </p:spTree>
    <p:extLst>
      <p:ext uri="{BB962C8B-B14F-4D97-AF65-F5344CB8AC3E}">
        <p14:creationId xmlns:p14="http://schemas.microsoft.com/office/powerpoint/2010/main" val="171550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EC54EA-6E78-2348-70BF-0EF7B430C15D}"/>
              </a:ext>
            </a:extLst>
          </p:cNvPr>
          <p:cNvSpPr txBox="1">
            <a:spLocks/>
          </p:cNvSpPr>
          <p:nvPr/>
        </p:nvSpPr>
        <p:spPr>
          <a:xfrm>
            <a:off x="4088899" y="913676"/>
            <a:ext cx="4011983" cy="12202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solidFill>
                <a:latin typeface="Arial"/>
                <a:cs typeface="Arial"/>
              </a:rPr>
              <a:t>THANKS FOR ATTENDING</a:t>
            </a:r>
          </a:p>
        </p:txBody>
      </p:sp>
      <p:cxnSp>
        <p:nvCxnSpPr>
          <p:cNvPr id="10" name="Straight Arrow Connector 9">
            <a:extLst>
              <a:ext uri="{FF2B5EF4-FFF2-40B4-BE49-F238E27FC236}">
                <a16:creationId xmlns:a16="http://schemas.microsoft.com/office/drawing/2014/main" id="{84062338-B26A-FDF9-63EB-4C3A8FC8500E}"/>
              </a:ext>
            </a:extLst>
          </p:cNvPr>
          <p:cNvCxnSpPr>
            <a:cxnSpLocks/>
          </p:cNvCxnSpPr>
          <p:nvPr/>
        </p:nvCxnSpPr>
        <p:spPr>
          <a:xfrm flipV="1">
            <a:off x="4922287" y="2292206"/>
            <a:ext cx="2345269" cy="4508"/>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78D5F04-D24E-E896-9C9C-92CEE826E861}"/>
              </a:ext>
            </a:extLst>
          </p:cNvPr>
          <p:cNvSpPr txBox="1"/>
          <p:nvPr/>
        </p:nvSpPr>
        <p:spPr>
          <a:xfrm>
            <a:off x="3297162" y="2693499"/>
            <a:ext cx="55976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FFFF"/>
                </a:solidFill>
                <a:latin typeface="Arial"/>
                <a:cs typeface="Arial"/>
              </a:rPr>
              <a:t>Please complete our survey that will be sent out via Eventbrite.</a:t>
            </a:r>
            <a:endParaRPr lang="en-US" dirty="0">
              <a:solidFill>
                <a:srgbClr val="000000"/>
              </a:solidFill>
              <a:latin typeface="Calibri" panose="020F0502020204030204"/>
              <a:cs typeface="Calibri" panose="020F0502020204030204"/>
            </a:endParaRPr>
          </a:p>
          <a:p>
            <a:pPr algn="ctr"/>
            <a:endParaRPr lang="en-US" sz="2800" dirty="0">
              <a:solidFill>
                <a:srgbClr val="FFFFFF"/>
              </a:solidFill>
              <a:latin typeface="Arial"/>
              <a:cs typeface="Arial"/>
            </a:endParaRPr>
          </a:p>
          <a:p>
            <a:pPr algn="ctr"/>
            <a:r>
              <a:rPr lang="en-US" sz="2800" dirty="0">
                <a:solidFill>
                  <a:srgbClr val="FFFFFF"/>
                </a:solidFill>
                <a:latin typeface="Arial"/>
                <a:cs typeface="Arial"/>
              </a:rPr>
              <a:t>Contact us on </a:t>
            </a:r>
            <a:r>
              <a:rPr lang="en-US" sz="2800" dirty="0">
                <a:solidFill>
                  <a:srgbClr val="FFFFFF"/>
                </a:solidFill>
                <a:latin typeface="Arial"/>
                <a:cs typeface="Arial"/>
                <a:hlinkClick r:id="rId2"/>
              </a:rPr>
              <a:t>appliedcreativity@slq.qld.gov.au</a:t>
            </a:r>
          </a:p>
        </p:txBody>
      </p:sp>
      <p:pic>
        <p:nvPicPr>
          <p:cNvPr id="3" name="Graphic 3" descr="Envelope with solid fill">
            <a:extLst>
              <a:ext uri="{FF2B5EF4-FFF2-40B4-BE49-F238E27FC236}">
                <a16:creationId xmlns:a16="http://schemas.microsoft.com/office/drawing/2014/main" id="{E6385D8F-6A0C-FE13-C841-428123452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142346"/>
            <a:ext cx="914400" cy="914400"/>
          </a:xfrm>
          <a:prstGeom prst="rect">
            <a:avLst/>
          </a:prstGeom>
        </p:spPr>
      </p:pic>
    </p:spTree>
    <p:extLst>
      <p:ext uri="{BB962C8B-B14F-4D97-AF65-F5344CB8AC3E}">
        <p14:creationId xmlns:p14="http://schemas.microsoft.com/office/powerpoint/2010/main" val="119084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black background with white text&#10;&#10;Description automatically generated">
            <a:extLst>
              <a:ext uri="{FF2B5EF4-FFF2-40B4-BE49-F238E27FC236}">
                <a16:creationId xmlns:a16="http://schemas.microsoft.com/office/drawing/2014/main" id="{A76F1C1D-FEFA-0231-2974-00700868949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73761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EB9728-2876-6F0A-DC39-9BE368FE0268}"/>
              </a:ext>
            </a:extLst>
          </p:cNvPr>
          <p:cNvSpPr/>
          <p:nvPr/>
        </p:nvSpPr>
        <p:spPr>
          <a:xfrm>
            <a:off x="0" y="-9525"/>
            <a:ext cx="4886325" cy="68675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360" y="1715461"/>
            <a:ext cx="5353422" cy="3369317"/>
          </a:xfrm>
        </p:spPr>
        <p:txBody>
          <a:bodyPr vert="horz" lIns="91440" tIns="45720" rIns="91440" bIns="45720" rtlCol="0" anchor="t">
            <a:normAutofit fontScale="90000"/>
          </a:bodyPr>
          <a:lstStyle/>
          <a:p>
            <a:pPr algn="r"/>
            <a:r>
              <a:rPr lang="en-US" sz="3200" dirty="0">
                <a:solidFill>
                  <a:schemeClr val="bg1"/>
                </a:solidFill>
                <a:latin typeface="Arial"/>
                <a:cs typeface="Arial"/>
              </a:rPr>
              <a:t>Acknowledgement of Country</a:t>
            </a:r>
            <a:br>
              <a:rPr lang="en-US" sz="3200" dirty="0">
                <a:latin typeface="Arial"/>
                <a:cs typeface="Arial"/>
              </a:rPr>
            </a:br>
            <a:endParaRPr lang="en-US" sz="4000" dirty="0">
              <a:solidFill>
                <a:schemeClr val="bg1"/>
              </a:solidFill>
              <a:latin typeface="Arial"/>
              <a:cs typeface="Arial"/>
            </a:endParaRPr>
          </a:p>
          <a:p>
            <a:r>
              <a:rPr lang="en-US" sz="2000" dirty="0">
                <a:solidFill>
                  <a:schemeClr val="bg1"/>
                </a:solidFill>
                <a:latin typeface="Arial"/>
                <a:ea typeface="+mj-lt"/>
                <a:cs typeface="+mj-lt"/>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dirty="0">
              <a:solidFill>
                <a:schemeClr val="bg1"/>
              </a:solidFill>
              <a:latin typeface="Arial"/>
              <a:cs typeface="Calibri Light"/>
            </a:endParaRPr>
          </a:p>
          <a:p>
            <a:pPr algn="r"/>
            <a:endParaRPr lang="en-US" sz="2000" dirty="0">
              <a:solidFill>
                <a:schemeClr val="bg1"/>
              </a:solidFill>
              <a:latin typeface="Arial"/>
              <a:cs typeface="Calibri Light"/>
            </a:endParaRPr>
          </a:p>
        </p:txBody>
      </p:sp>
      <p:pic>
        <p:nvPicPr>
          <p:cNvPr id="3" name="Picture 3"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Tree>
    <p:extLst>
      <p:ext uri="{BB962C8B-B14F-4D97-AF65-F5344CB8AC3E}">
        <p14:creationId xmlns:p14="http://schemas.microsoft.com/office/powerpoint/2010/main" val="22751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4825" y="634256"/>
            <a:ext cx="4020922" cy="1744927"/>
          </a:xfrm>
        </p:spPr>
        <p:txBody>
          <a:bodyPr vert="horz" lIns="91440" tIns="45720" rIns="91440" bIns="45720" rtlCol="0" anchor="t">
            <a:noAutofit/>
          </a:bodyPr>
          <a:lstStyle/>
          <a:p>
            <a:pPr>
              <a:lnSpc>
                <a:spcPct val="100000"/>
              </a:lnSpc>
            </a:pPr>
            <a:r>
              <a:rPr lang="en-US" sz="4800" dirty="0">
                <a:solidFill>
                  <a:schemeClr val="bg1"/>
                </a:solidFill>
                <a:latin typeface="Arial"/>
                <a:cs typeface="Arial"/>
              </a:rPr>
              <a:t>WORKSHOP </a:t>
            </a:r>
            <a:br>
              <a:rPr lang="en-US" sz="4800" dirty="0">
                <a:latin typeface="Arial"/>
                <a:cs typeface="Arial"/>
              </a:rPr>
            </a:br>
            <a:r>
              <a:rPr lang="en-US" sz="4800" dirty="0">
                <a:solidFill>
                  <a:schemeClr val="bg1"/>
                </a:solidFill>
                <a:latin typeface="Arial"/>
                <a:cs typeface="Arial"/>
              </a:rPr>
              <a:t>SUMMARY</a:t>
            </a:r>
            <a:endParaRPr lang="en-US" sz="4800" dirty="0">
              <a:solidFill>
                <a:schemeClr val="bg1"/>
              </a:solidFill>
              <a:latin typeface="Arial"/>
              <a:cs typeface="Calibri Light"/>
            </a:endParaRPr>
          </a:p>
        </p:txBody>
      </p:sp>
      <p:sp>
        <p:nvSpPr>
          <p:cNvPr id="5" name="TextBox 4">
            <a:extLst>
              <a:ext uri="{FF2B5EF4-FFF2-40B4-BE49-F238E27FC236}">
                <a16:creationId xmlns:a16="http://schemas.microsoft.com/office/drawing/2014/main" id="{1B58A40C-BF76-D1EF-A7F0-3569348BC249}"/>
              </a:ext>
            </a:extLst>
          </p:cNvPr>
          <p:cNvSpPr txBox="1"/>
          <p:nvPr/>
        </p:nvSpPr>
        <p:spPr>
          <a:xfrm>
            <a:off x="6337300" y="449529"/>
            <a:ext cx="5264012"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spcBef>
                <a:spcPts val="0"/>
              </a:spcBef>
              <a:spcAft>
                <a:spcPts val="0"/>
              </a:spcAft>
            </a:pPr>
            <a:br>
              <a:rPr lang="en-AU" sz="2000" b="0" dirty="0">
                <a:solidFill>
                  <a:schemeClr val="bg1"/>
                </a:solidFill>
                <a:effectLst/>
              </a:rPr>
            </a:br>
            <a:r>
              <a:rPr lang="en-AU" sz="2000" b="1" i="0" u="none" strike="noStrike" dirty="0">
                <a:solidFill>
                  <a:schemeClr val="bg1"/>
                </a:solidFill>
                <a:effectLst/>
                <a:latin typeface="Arial" panose="020B0604020202020204" pitchFamily="34" charset="0"/>
              </a:rPr>
              <a:t>Summary:</a:t>
            </a:r>
            <a:endParaRPr lang="en-AU" sz="2000" b="0" dirty="0">
              <a:solidFill>
                <a:schemeClr val="bg1"/>
              </a:solidFill>
              <a:effectLst/>
            </a:endParaRPr>
          </a:p>
          <a:p>
            <a:pPr rtl="0">
              <a:spcBef>
                <a:spcPts val="0"/>
              </a:spcBef>
              <a:spcAft>
                <a:spcPts val="0"/>
              </a:spcAft>
            </a:pPr>
            <a:br>
              <a:rPr lang="en-AU" sz="2000" b="0" dirty="0">
                <a:solidFill>
                  <a:schemeClr val="bg1"/>
                </a:solidFill>
                <a:effectLst/>
              </a:rPr>
            </a:br>
            <a:r>
              <a:rPr lang="en-AU" sz="2000" b="0" i="0" u="none" strike="noStrike" dirty="0">
                <a:solidFill>
                  <a:schemeClr val="bg1"/>
                </a:solidFill>
                <a:effectLst/>
                <a:latin typeface="Arial" panose="020B0604020202020204" pitchFamily="34" charset="0"/>
              </a:rPr>
              <a:t>Learn the basics of using Procreate to create sketches, paintings, illustrations and even animations. </a:t>
            </a:r>
          </a:p>
          <a:p>
            <a:pPr rtl="0">
              <a:spcBef>
                <a:spcPts val="0"/>
              </a:spcBef>
              <a:spcAft>
                <a:spcPts val="0"/>
              </a:spcAft>
            </a:pPr>
            <a:endParaRPr lang="en-AU" sz="2000" dirty="0">
              <a:solidFill>
                <a:schemeClr val="bg1"/>
              </a:solidFill>
              <a:latin typeface="Arial" panose="020B0604020202020204" pitchFamily="34" charset="0"/>
            </a:endParaRPr>
          </a:p>
          <a:p>
            <a:pPr rtl="0">
              <a:spcBef>
                <a:spcPts val="0"/>
              </a:spcBef>
              <a:spcAft>
                <a:spcPts val="0"/>
              </a:spcAft>
            </a:pPr>
            <a:r>
              <a:rPr lang="en-AU" sz="2000" b="1" i="0" u="none" strike="noStrike" dirty="0">
                <a:solidFill>
                  <a:schemeClr val="bg1"/>
                </a:solidFill>
                <a:effectLst/>
                <a:latin typeface="Arial" panose="020B0604020202020204" pitchFamily="34" charset="0"/>
              </a:rPr>
              <a:t>Skills Introduced:</a:t>
            </a:r>
          </a:p>
          <a:p>
            <a:pPr rtl="0">
              <a:spcBef>
                <a:spcPts val="0"/>
              </a:spcBef>
              <a:spcAft>
                <a:spcPts val="0"/>
              </a:spcAft>
            </a:pPr>
            <a:endParaRPr lang="en-AU" sz="2000" b="0" dirty="0">
              <a:solidFill>
                <a:schemeClr val="bg1"/>
              </a:solidFill>
              <a:effectLst/>
            </a:endParaRP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Procreate Gallery Overview /basics</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Interface Overview + Hand gestures</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Creating a Canvas</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Brush options</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Brush Studio</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Introduction to Layers</a:t>
            </a:r>
          </a:p>
          <a:p>
            <a:pPr marL="742950" lvl="1" indent="-285750" fontAlgn="base">
              <a:buFont typeface="Arial" panose="020B0604020202020204" pitchFamily="34" charset="0"/>
              <a:buChar char="•"/>
            </a:pPr>
            <a:r>
              <a:rPr lang="en-AU" sz="2000" b="0" i="0" u="none" strike="noStrike" dirty="0">
                <a:solidFill>
                  <a:schemeClr val="bg1"/>
                </a:solidFill>
                <a:effectLst/>
                <a:latin typeface="Arial" panose="020B0604020202020204" pitchFamily="34" charset="0"/>
              </a:rPr>
              <a:t>Saving and Files + Exporting capabilities </a:t>
            </a:r>
          </a:p>
          <a:p>
            <a:pPr marL="285750" indent="-285750" rtl="0">
              <a:spcBef>
                <a:spcPts val="0"/>
              </a:spcBef>
              <a:spcAft>
                <a:spcPts val="0"/>
              </a:spcAft>
              <a:buFont typeface="Arial" panose="020B0604020202020204" pitchFamily="34" charset="0"/>
              <a:buChar char="•"/>
            </a:pPr>
            <a:endParaRPr lang="en-AU" sz="2000" b="0" dirty="0">
              <a:solidFill>
                <a:schemeClr val="bg1"/>
              </a:solidFill>
              <a:effectLst/>
            </a:endParaRPr>
          </a:p>
          <a:p>
            <a:br>
              <a:rPr lang="en-AU" sz="2000" dirty="0">
                <a:solidFill>
                  <a:schemeClr val="bg1"/>
                </a:solidFill>
              </a:rPr>
            </a:br>
            <a:endParaRPr lang="en-US" sz="2000" dirty="0">
              <a:solidFill>
                <a:schemeClr val="bg1"/>
              </a:solidFill>
              <a:latin typeface="Arial"/>
              <a:cs typeface="Calibri"/>
            </a:endParaRPr>
          </a:p>
        </p:txBody>
      </p:sp>
      <p:cxnSp>
        <p:nvCxnSpPr>
          <p:cNvPr id="6" name="Straight Arrow Connector 5">
            <a:extLst>
              <a:ext uri="{FF2B5EF4-FFF2-40B4-BE49-F238E27FC236}">
                <a16:creationId xmlns:a16="http://schemas.microsoft.com/office/drawing/2014/main" id="{1CDD5A0B-FA8F-8B10-6F07-96568F732112}"/>
              </a:ext>
            </a:extLst>
          </p:cNvPr>
          <p:cNvCxnSpPr/>
          <p:nvPr/>
        </p:nvCxnSpPr>
        <p:spPr>
          <a:xfrm flipV="1">
            <a:off x="1104583" y="449529"/>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54F66DFA-62BC-1FFC-8B35-07D3B9809BA7}"/>
              </a:ext>
            </a:extLst>
          </p:cNvPr>
          <p:cNvCxnSpPr/>
          <p:nvPr/>
        </p:nvCxnSpPr>
        <p:spPr>
          <a:xfrm flipV="1">
            <a:off x="1091436" y="2316518"/>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screenshot of a computer screen&#10;&#10;Description automatically generated">
            <a:extLst>
              <a:ext uri="{FF2B5EF4-FFF2-40B4-BE49-F238E27FC236}">
                <a16:creationId xmlns:a16="http://schemas.microsoft.com/office/drawing/2014/main" id="{BC1B0088-33F9-71DB-EBE0-2741CCC45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46" y="2584269"/>
            <a:ext cx="5632954" cy="3914425"/>
          </a:xfrm>
          <a:prstGeom prst="rect">
            <a:avLst/>
          </a:prstGeom>
        </p:spPr>
      </p:pic>
    </p:spTree>
    <p:extLst>
      <p:ext uri="{BB962C8B-B14F-4D97-AF65-F5344CB8AC3E}">
        <p14:creationId xmlns:p14="http://schemas.microsoft.com/office/powerpoint/2010/main" val="82123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A9C647-0212-BECC-5565-94F3A6A8FE08}"/>
              </a:ext>
            </a:extLst>
          </p:cNvPr>
          <p:cNvSpPr/>
          <p:nvPr/>
        </p:nvSpPr>
        <p:spPr>
          <a:xfrm>
            <a:off x="6177062" y="0"/>
            <a:ext cx="604260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32A565-8840-104B-0504-E71EF6150F8B}"/>
              </a:ext>
            </a:extLst>
          </p:cNvPr>
          <p:cNvSpPr>
            <a:spLocks noGrp="1"/>
          </p:cNvSpPr>
          <p:nvPr>
            <p:ph type="title"/>
          </p:nvPr>
        </p:nvSpPr>
        <p:spPr>
          <a:xfrm>
            <a:off x="6797896" y="689836"/>
            <a:ext cx="4751754" cy="994340"/>
          </a:xfrm>
        </p:spPr>
        <p:txBody>
          <a:bodyPr>
            <a:normAutofit fontScale="90000"/>
          </a:bodyPr>
          <a:lstStyle/>
          <a:p>
            <a:r>
              <a:rPr lang="en-US" sz="4800">
                <a:solidFill>
                  <a:srgbClr val="FFFFFF"/>
                </a:solidFill>
                <a:latin typeface="Arial"/>
                <a:cs typeface="Calibri Light"/>
              </a:rPr>
              <a:t>INTRODUCTIONS</a:t>
            </a:r>
            <a:endParaRPr lang="en-US" sz="4800">
              <a:solidFill>
                <a:srgbClr val="FFFFFF"/>
              </a:solidFill>
              <a:latin typeface="Arial"/>
              <a:cs typeface="Arial"/>
            </a:endParaRPr>
          </a:p>
        </p:txBody>
      </p:sp>
      <p:sp>
        <p:nvSpPr>
          <p:cNvPr id="5" name="TextBox 4">
            <a:extLst>
              <a:ext uri="{FF2B5EF4-FFF2-40B4-BE49-F238E27FC236}">
                <a16:creationId xmlns:a16="http://schemas.microsoft.com/office/drawing/2014/main" id="{C30FE097-6DD2-F3CC-202E-917202BABB8D}"/>
              </a:ext>
            </a:extLst>
          </p:cNvPr>
          <p:cNvSpPr txBox="1"/>
          <p:nvPr/>
        </p:nvSpPr>
        <p:spPr>
          <a:xfrm>
            <a:off x="642350" y="959093"/>
            <a:ext cx="5058507"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100" b="1" i="1" dirty="0">
                <a:latin typeface="Arial"/>
                <a:cs typeface="Arial"/>
              </a:rPr>
              <a:t>Welcome</a:t>
            </a:r>
            <a:endParaRPr lang="en-US" sz="2100" b="1" dirty="0">
              <a:latin typeface="Arial"/>
              <a:cs typeface="Arial"/>
            </a:endParaRPr>
          </a:p>
          <a:p>
            <a:pPr marL="285750" indent="-285750">
              <a:buFont typeface="Arial"/>
              <a:buChar char="•"/>
            </a:pPr>
            <a:r>
              <a:rPr lang="en-US" sz="2100" dirty="0">
                <a:latin typeface="Arial"/>
                <a:ea typeface="+mn-lt"/>
                <a:cs typeface="+mn-lt"/>
              </a:rPr>
              <a:t>Check in and get set up on </a:t>
            </a:r>
            <a:r>
              <a:rPr lang="en-US" sz="2100" dirty="0" err="1">
                <a:latin typeface="Arial"/>
                <a:ea typeface="+mn-lt"/>
                <a:cs typeface="+mn-lt"/>
              </a:rPr>
              <a:t>IPad</a:t>
            </a:r>
            <a:endParaRPr lang="en-US" sz="2100" dirty="0">
              <a:latin typeface="Arial"/>
              <a:ea typeface="+mn-lt"/>
              <a:cs typeface="+mn-lt"/>
            </a:endParaRPr>
          </a:p>
          <a:p>
            <a:pPr marL="285750" indent="-285750">
              <a:buFont typeface="Arial"/>
              <a:buChar char="•"/>
            </a:pPr>
            <a:r>
              <a:rPr lang="en-US" sz="2100" dirty="0">
                <a:highlight>
                  <a:srgbClr val="FFFF00"/>
                </a:highlight>
                <a:latin typeface="Arial"/>
                <a:ea typeface="+mn-lt"/>
                <a:cs typeface="+mn-lt"/>
              </a:rPr>
              <a:t>Why did you sign up for the workshop?</a:t>
            </a:r>
          </a:p>
          <a:p>
            <a:pPr marL="285750" indent="-285750">
              <a:buFont typeface="Arial"/>
              <a:buChar char="•"/>
            </a:pPr>
            <a:r>
              <a:rPr lang="en-US" sz="2100" dirty="0">
                <a:highlight>
                  <a:srgbClr val="FFFF00"/>
                </a:highlight>
                <a:latin typeface="Arial"/>
                <a:ea typeface="+mn-lt"/>
                <a:cs typeface="+mn-lt"/>
              </a:rPr>
              <a:t>What are you keen to learn?</a:t>
            </a:r>
            <a:endParaRPr lang="en-US" sz="2100" dirty="0">
              <a:highlight>
                <a:srgbClr val="FFFF00"/>
              </a:highlight>
            </a:endParaRPr>
          </a:p>
          <a:p>
            <a:pPr marL="285750" indent="-285750">
              <a:buFont typeface="Arial"/>
              <a:buChar char="•"/>
            </a:pPr>
            <a:r>
              <a:rPr lang="en-US" sz="2100" dirty="0">
                <a:latin typeface="Arial"/>
                <a:cs typeface="Calibri"/>
              </a:rPr>
              <a:t>SLQ account logins</a:t>
            </a:r>
          </a:p>
          <a:p>
            <a:pPr marL="285750" indent="-285750">
              <a:buFont typeface="Arial"/>
              <a:buChar char="•"/>
            </a:pPr>
            <a:endParaRPr lang="en-US" sz="2100" dirty="0">
              <a:latin typeface="Arial"/>
              <a:cs typeface="Arial"/>
            </a:endParaRPr>
          </a:p>
          <a:p>
            <a:pPr>
              <a:lnSpc>
                <a:spcPct val="150000"/>
              </a:lnSpc>
            </a:pPr>
            <a:r>
              <a:rPr lang="en-US" sz="2100" b="1" i="1" dirty="0">
                <a:latin typeface="Arial"/>
                <a:cs typeface="Arial"/>
              </a:rPr>
              <a:t>End goals </a:t>
            </a:r>
          </a:p>
          <a:p>
            <a:r>
              <a:rPr lang="en-US" sz="2100" dirty="0">
                <a:latin typeface="Arial"/>
                <a:cs typeface="Arial"/>
              </a:rPr>
              <a:t>We will give an overview of the Procreate software and share all the tips and tricks for creating artwork within the app.</a:t>
            </a:r>
          </a:p>
          <a:p>
            <a:endParaRPr lang="en-US" sz="2100" dirty="0">
              <a:latin typeface="Arial"/>
              <a:cs typeface="Arial"/>
            </a:endParaRPr>
          </a:p>
          <a:p>
            <a:r>
              <a:rPr lang="en-US" sz="2100" dirty="0">
                <a:latin typeface="Arial"/>
                <a:cs typeface="Arial"/>
              </a:rPr>
              <a:t>Build your confidence in Procreate to create your own artworks at the end of the session and beyond. </a:t>
            </a:r>
          </a:p>
        </p:txBody>
      </p:sp>
      <p:pic>
        <p:nvPicPr>
          <p:cNvPr id="3" name="Picture 7" descr="20221027_jruckli_KatJohnston_116 (4).jpg">
            <a:extLst>
              <a:ext uri="{FF2B5EF4-FFF2-40B4-BE49-F238E27FC236}">
                <a16:creationId xmlns:a16="http://schemas.microsoft.com/office/drawing/2014/main" id="{30403CD0-4F5F-FBE6-45F3-51B1E2F9CC47}"/>
              </a:ext>
            </a:extLst>
          </p:cNvPr>
          <p:cNvPicPr>
            <a:picLocks noChangeAspect="1"/>
          </p:cNvPicPr>
          <p:nvPr/>
        </p:nvPicPr>
        <p:blipFill rotWithShape="1">
          <a:blip r:embed="rId2"/>
          <a:srcRect l="-269" t="8625" r="135" b="24259"/>
          <a:stretch/>
        </p:blipFill>
        <p:spPr>
          <a:xfrm>
            <a:off x="6907590" y="1863104"/>
            <a:ext cx="4503066" cy="4525111"/>
          </a:xfrm>
          <a:prstGeom prst="rect">
            <a:avLst/>
          </a:prstGeom>
        </p:spPr>
      </p:pic>
      <p:cxnSp>
        <p:nvCxnSpPr>
          <p:cNvPr id="9" name="Straight Arrow Connector 8">
            <a:extLst>
              <a:ext uri="{FF2B5EF4-FFF2-40B4-BE49-F238E27FC236}">
                <a16:creationId xmlns:a16="http://schemas.microsoft.com/office/drawing/2014/main" id="{0F912B4D-D3EB-608F-AB45-45FFA4F77F9A}"/>
              </a:ext>
            </a:extLst>
          </p:cNvPr>
          <p:cNvCxnSpPr/>
          <p:nvPr/>
        </p:nvCxnSpPr>
        <p:spPr>
          <a:xfrm>
            <a:off x="6904568" y="631523"/>
            <a:ext cx="4520215" cy="1209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08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phic 1" descr="Tools">
            <a:extLst>
              <a:ext uri="{FF2B5EF4-FFF2-40B4-BE49-F238E27FC236}">
                <a16:creationId xmlns:a16="http://schemas.microsoft.com/office/drawing/2014/main" id="{9184501A-7D1F-A458-FC9A-EFDE47FDE9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1819" y="1286543"/>
            <a:ext cx="3089986" cy="3089986"/>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tle 1">
            <a:extLst>
              <a:ext uri="{FF2B5EF4-FFF2-40B4-BE49-F238E27FC236}">
                <a16:creationId xmlns:a16="http://schemas.microsoft.com/office/drawing/2014/main" id="{F1B51183-00B5-8B6F-1323-195D0AA4CE91}"/>
              </a:ext>
            </a:extLst>
          </p:cNvPr>
          <p:cNvSpPr txBox="1">
            <a:spLocks/>
          </p:cNvSpPr>
          <p:nvPr/>
        </p:nvSpPr>
        <p:spPr>
          <a:xfrm>
            <a:off x="1890148" y="4670502"/>
            <a:ext cx="2265898" cy="11895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800">
                <a:solidFill>
                  <a:schemeClr val="bg1"/>
                </a:solidFill>
                <a:latin typeface="Arial"/>
                <a:cs typeface="Arial"/>
              </a:rPr>
              <a:t>TOOLS</a:t>
            </a:r>
          </a:p>
          <a:p>
            <a:endParaRPr lang="en-US" sz="4800">
              <a:solidFill>
                <a:schemeClr val="bg1"/>
              </a:solidFill>
              <a:latin typeface="Arial"/>
              <a:cs typeface="Calibri Light"/>
            </a:endParaRPr>
          </a:p>
        </p:txBody>
      </p:sp>
      <p:cxnSp>
        <p:nvCxnSpPr>
          <p:cNvPr id="8" name="Straight Arrow Connector 7">
            <a:extLst>
              <a:ext uri="{FF2B5EF4-FFF2-40B4-BE49-F238E27FC236}">
                <a16:creationId xmlns:a16="http://schemas.microsoft.com/office/drawing/2014/main" id="{8B25D155-EECB-8349-7045-BEFBA5AAF0E3}"/>
              </a:ext>
            </a:extLst>
          </p:cNvPr>
          <p:cNvCxnSpPr>
            <a:cxnSpLocks/>
          </p:cNvCxnSpPr>
          <p:nvPr/>
        </p:nvCxnSpPr>
        <p:spPr>
          <a:xfrm>
            <a:off x="1811722" y="4669593"/>
            <a:ext cx="2436320" cy="1073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CAC37E-30B7-4C96-A1EE-4DBAE09005EB}"/>
              </a:ext>
            </a:extLst>
          </p:cNvPr>
          <p:cNvSpPr txBox="1"/>
          <p:nvPr/>
        </p:nvSpPr>
        <p:spPr>
          <a:xfrm>
            <a:off x="6096000" y="2082563"/>
            <a:ext cx="5090070" cy="2597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800" dirty="0" err="1">
                <a:solidFill>
                  <a:schemeClr val="bg1"/>
                </a:solidFill>
                <a:latin typeface="Arial"/>
                <a:ea typeface="+mn-lt"/>
                <a:cs typeface="+mn-lt"/>
              </a:rPr>
              <a:t>IPad</a:t>
            </a:r>
            <a:r>
              <a:rPr lang="en-US" sz="2800" dirty="0">
                <a:solidFill>
                  <a:schemeClr val="bg1"/>
                </a:solidFill>
                <a:latin typeface="Arial"/>
                <a:ea typeface="+mn-lt"/>
                <a:cs typeface="+mn-lt"/>
              </a:rPr>
              <a:t> </a:t>
            </a:r>
          </a:p>
          <a:p>
            <a:pPr marL="342900" indent="-342900">
              <a:lnSpc>
                <a:spcPct val="150000"/>
              </a:lnSpc>
              <a:buFont typeface="Arial"/>
              <a:buChar char="•"/>
            </a:pPr>
            <a:r>
              <a:rPr lang="en-US" sz="2800" dirty="0">
                <a:solidFill>
                  <a:schemeClr val="bg1"/>
                </a:solidFill>
                <a:latin typeface="Arial"/>
                <a:ea typeface="+mn-lt"/>
                <a:cs typeface="+mn-lt"/>
              </a:rPr>
              <a:t>Apple/Drawing pen </a:t>
            </a:r>
          </a:p>
          <a:p>
            <a:pPr marL="342900" indent="-342900">
              <a:lnSpc>
                <a:spcPct val="150000"/>
              </a:lnSpc>
              <a:buFont typeface="Arial"/>
              <a:buChar char="•"/>
            </a:pPr>
            <a:r>
              <a:rPr lang="en-US" sz="2800" dirty="0">
                <a:solidFill>
                  <a:schemeClr val="bg1"/>
                </a:solidFill>
                <a:latin typeface="Arial"/>
                <a:ea typeface="+mn-lt"/>
                <a:cs typeface="+mn-lt"/>
              </a:rPr>
              <a:t>Procreate App</a:t>
            </a:r>
            <a:endParaRPr lang="en-US" sz="2800" dirty="0">
              <a:solidFill>
                <a:schemeClr val="bg1"/>
              </a:solidFill>
              <a:latin typeface="Arial"/>
              <a:cs typeface="Calibri"/>
            </a:endParaRPr>
          </a:p>
          <a:p>
            <a:pPr marL="342900" indent="-342900">
              <a:lnSpc>
                <a:spcPct val="150000"/>
              </a:lnSpc>
              <a:buFont typeface="Arial"/>
              <a:buChar char="•"/>
            </a:pPr>
            <a:endParaRPr lang="en-US" sz="2800" dirty="0">
              <a:solidFill>
                <a:schemeClr val="bg1"/>
              </a:solidFill>
              <a:latin typeface="Arial"/>
              <a:cs typeface="Calibri"/>
            </a:endParaRPr>
          </a:p>
        </p:txBody>
      </p:sp>
    </p:spTree>
    <p:extLst>
      <p:ext uri="{BB962C8B-B14F-4D97-AF65-F5344CB8AC3E}">
        <p14:creationId xmlns:p14="http://schemas.microsoft.com/office/powerpoint/2010/main" val="77586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7D690-3B38-778C-9226-FFC7F26098A0}"/>
              </a:ext>
            </a:extLst>
          </p:cNvPr>
          <p:cNvSpPr txBox="1">
            <a:spLocks/>
          </p:cNvSpPr>
          <p:nvPr/>
        </p:nvSpPr>
        <p:spPr>
          <a:xfrm>
            <a:off x="3850098" y="1246326"/>
            <a:ext cx="4497003" cy="15766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a:solidFill>
                  <a:schemeClr val="bg1"/>
                </a:solidFill>
                <a:latin typeface="Arial"/>
                <a:cs typeface="Arial"/>
              </a:rPr>
              <a:t>LET'S GET</a:t>
            </a:r>
          </a:p>
          <a:p>
            <a:pPr algn="ctr">
              <a:lnSpc>
                <a:spcPct val="100000"/>
              </a:lnSpc>
            </a:pPr>
            <a:r>
              <a:rPr lang="en-US" sz="4800">
                <a:solidFill>
                  <a:schemeClr val="bg1"/>
                </a:solidFill>
                <a:latin typeface="Arial"/>
                <a:cs typeface="Arial"/>
              </a:rPr>
              <a:t>STARTED</a:t>
            </a:r>
          </a:p>
        </p:txBody>
      </p:sp>
      <p:pic>
        <p:nvPicPr>
          <p:cNvPr id="6" name="Graphic 6" descr="Circle with left arrow outline">
            <a:extLst>
              <a:ext uri="{FF2B5EF4-FFF2-40B4-BE49-F238E27FC236}">
                <a16:creationId xmlns:a16="http://schemas.microsoft.com/office/drawing/2014/main" id="{2ACA1740-745E-A17F-D1FD-AC6FEFF9C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5515" y="3213705"/>
            <a:ext cx="1240971" cy="1240971"/>
          </a:xfrm>
          <a:prstGeom prst="rect">
            <a:avLst/>
          </a:prstGeom>
        </p:spPr>
      </p:pic>
      <p:sp>
        <p:nvSpPr>
          <p:cNvPr id="3" name="TextBox 2">
            <a:extLst>
              <a:ext uri="{FF2B5EF4-FFF2-40B4-BE49-F238E27FC236}">
                <a16:creationId xmlns:a16="http://schemas.microsoft.com/office/drawing/2014/main" id="{F84F6423-30C1-24F8-3EB4-E89442F9642D}"/>
              </a:ext>
            </a:extLst>
          </p:cNvPr>
          <p:cNvSpPr txBox="1"/>
          <p:nvPr/>
        </p:nvSpPr>
        <p:spPr>
          <a:xfrm>
            <a:off x="3765932" y="4903788"/>
            <a:ext cx="46601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chemeClr val="bg1"/>
                </a:solidFill>
                <a:latin typeface="Arial"/>
                <a:ea typeface="Calibri"/>
                <a:cs typeface="Calibri"/>
              </a:rPr>
              <a:t>Procreate Overview</a:t>
            </a:r>
          </a:p>
        </p:txBody>
      </p:sp>
    </p:spTree>
    <p:extLst>
      <p:ext uri="{BB962C8B-B14F-4D97-AF65-F5344CB8AC3E}">
        <p14:creationId xmlns:p14="http://schemas.microsoft.com/office/powerpoint/2010/main" val="185614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F4BBDB3-6088-2AB8-13A1-7E8503449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992" y="291674"/>
            <a:ext cx="8876016" cy="56651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C52296F-6874-3421-A3D1-A586FA364477}"/>
              </a:ext>
            </a:extLst>
          </p:cNvPr>
          <p:cNvSpPr txBox="1">
            <a:spLocks/>
          </p:cNvSpPr>
          <p:nvPr/>
        </p:nvSpPr>
        <p:spPr>
          <a:xfrm>
            <a:off x="1153397" y="5835525"/>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chemeClr val="bg1"/>
                </a:solidFill>
                <a:latin typeface="Arial"/>
                <a:cs typeface="Arial"/>
              </a:rPr>
              <a:t>Procreate Gallery &amp; Basics</a:t>
            </a:r>
          </a:p>
          <a:p>
            <a:endParaRPr lang="en-US" dirty="0">
              <a:solidFill>
                <a:schemeClr val="bg1"/>
              </a:solidFill>
              <a:latin typeface="Arial"/>
              <a:cs typeface="Calibri Light"/>
            </a:endParaRPr>
          </a:p>
        </p:txBody>
      </p:sp>
    </p:spTree>
    <p:extLst>
      <p:ext uri="{BB962C8B-B14F-4D97-AF65-F5344CB8AC3E}">
        <p14:creationId xmlns:p14="http://schemas.microsoft.com/office/powerpoint/2010/main" val="73922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2296F-6874-3421-A3D1-A586FA364477}"/>
              </a:ext>
            </a:extLst>
          </p:cNvPr>
          <p:cNvSpPr txBox="1">
            <a:spLocks/>
          </p:cNvSpPr>
          <p:nvPr/>
        </p:nvSpPr>
        <p:spPr>
          <a:xfrm>
            <a:off x="1153397" y="5715554"/>
            <a:ext cx="9885206"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bg1"/>
                </a:solidFill>
                <a:effectLst/>
                <a:latin typeface="Arial" panose="020B0604020202020204" pitchFamily="34" charset="0"/>
              </a:rPr>
              <a:t>Interface Overview + Hand gestures</a:t>
            </a:r>
            <a:endParaRPr kumimoji="0" lang="en-US" altLang="en-US" sz="3600" b="0" i="0" u="none" strike="noStrike" cap="none" normalizeH="0" baseline="0" dirty="0">
              <a:ln>
                <a:noFill/>
              </a:ln>
              <a:solidFill>
                <a:schemeClr val="bg1"/>
              </a:solidFill>
              <a:effectLst/>
            </a:endParaRPr>
          </a:p>
          <a:p>
            <a:endParaRPr lang="en-US" dirty="0">
              <a:solidFill>
                <a:schemeClr val="bg1"/>
              </a:solidFill>
              <a:latin typeface="Arial"/>
              <a:cs typeface="Calibri Light"/>
            </a:endParaRPr>
          </a:p>
        </p:txBody>
      </p:sp>
      <p:pic>
        <p:nvPicPr>
          <p:cNvPr id="1028" name="Picture 4">
            <a:extLst>
              <a:ext uri="{FF2B5EF4-FFF2-40B4-BE49-F238E27FC236}">
                <a16:creationId xmlns:a16="http://schemas.microsoft.com/office/drawing/2014/main" id="{25148F31-5B5C-AA37-0964-6B4981584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30" y="352409"/>
            <a:ext cx="7645400" cy="5321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D5B655-0B25-9520-6D4B-1D817EF8C668}"/>
              </a:ext>
            </a:extLst>
          </p:cNvPr>
          <p:cNvSpPr txBox="1"/>
          <p:nvPr/>
        </p:nvSpPr>
        <p:spPr>
          <a:xfrm>
            <a:off x="8594359" y="797510"/>
            <a:ext cx="3352801" cy="5262979"/>
          </a:xfrm>
          <a:prstGeom prst="rect">
            <a:avLst/>
          </a:prstGeom>
          <a:noFill/>
        </p:spPr>
        <p:txBody>
          <a:bodyPr wrap="square">
            <a:spAutoFit/>
          </a:bodyPr>
          <a:lstStyle/>
          <a:p>
            <a:pPr rtl="0">
              <a:spcBef>
                <a:spcPts val="0"/>
              </a:spcBef>
              <a:spcAft>
                <a:spcPts val="0"/>
              </a:spcAft>
            </a:pPr>
            <a:r>
              <a:rPr lang="en-AU" sz="2400" b="0" i="0" u="none" strike="noStrike" dirty="0">
                <a:solidFill>
                  <a:schemeClr val="bg1"/>
                </a:solidFill>
                <a:effectLst/>
                <a:latin typeface="Arial" panose="020B0604020202020204" pitchFamily="34" charset="0"/>
              </a:rPr>
              <a:t>There are three sections of the Procreate interface. </a:t>
            </a:r>
          </a:p>
          <a:p>
            <a:pPr rtl="0">
              <a:spcBef>
                <a:spcPts val="0"/>
              </a:spcBef>
              <a:spcAft>
                <a:spcPts val="0"/>
              </a:spcAft>
            </a:pPr>
            <a:endParaRPr lang="en-AU" sz="2400" dirty="0">
              <a:solidFill>
                <a:schemeClr val="bg1"/>
              </a:solidFill>
              <a:latin typeface="Arial" panose="020B0604020202020204" pitchFamily="34" charset="0"/>
            </a:endParaRPr>
          </a:p>
          <a:p>
            <a:pPr rtl="0">
              <a:spcBef>
                <a:spcPts val="0"/>
              </a:spcBef>
              <a:spcAft>
                <a:spcPts val="0"/>
              </a:spcAft>
            </a:pPr>
            <a:r>
              <a:rPr lang="en-AU" sz="2400" b="0" i="0" u="none" strike="noStrike" dirty="0">
                <a:solidFill>
                  <a:schemeClr val="bg1"/>
                </a:solidFill>
                <a:effectLst/>
                <a:latin typeface="Arial" panose="020B0604020202020204" pitchFamily="34" charset="0"/>
              </a:rPr>
              <a:t>These three sections can be broken down into;</a:t>
            </a:r>
          </a:p>
          <a:p>
            <a:pPr marL="285750" indent="-285750" rtl="0">
              <a:spcBef>
                <a:spcPts val="0"/>
              </a:spcBef>
              <a:spcAft>
                <a:spcPts val="0"/>
              </a:spcAft>
              <a:buFont typeface="Arial" panose="020B0604020202020204" pitchFamily="34" charset="0"/>
              <a:buChar char="•"/>
            </a:pPr>
            <a:r>
              <a:rPr lang="en-AU" sz="2400" b="0" i="0" u="none" strike="noStrike" dirty="0">
                <a:solidFill>
                  <a:schemeClr val="bg1"/>
                </a:solidFill>
                <a:effectLst/>
                <a:latin typeface="Arial" panose="020B0604020202020204" pitchFamily="34" charset="0"/>
              </a:rPr>
              <a:t>Painting Tools (Top right)</a:t>
            </a:r>
          </a:p>
          <a:p>
            <a:pPr marL="285750" indent="-285750" rtl="0">
              <a:spcBef>
                <a:spcPts val="0"/>
              </a:spcBef>
              <a:spcAft>
                <a:spcPts val="0"/>
              </a:spcAft>
              <a:buFont typeface="Arial" panose="020B0604020202020204" pitchFamily="34" charset="0"/>
              <a:buChar char="•"/>
            </a:pPr>
            <a:r>
              <a:rPr lang="en-AU" sz="2400" b="0" i="0" u="none" strike="noStrike" dirty="0">
                <a:solidFill>
                  <a:schemeClr val="bg1"/>
                </a:solidFill>
                <a:effectLst/>
                <a:latin typeface="Arial" panose="020B0604020202020204" pitchFamily="34" charset="0"/>
              </a:rPr>
              <a:t>Sidebar (left side)</a:t>
            </a:r>
          </a:p>
          <a:p>
            <a:pPr marL="285750" indent="-285750" rtl="0">
              <a:spcBef>
                <a:spcPts val="0"/>
              </a:spcBef>
              <a:spcAft>
                <a:spcPts val="0"/>
              </a:spcAft>
              <a:buFont typeface="Arial" panose="020B0604020202020204" pitchFamily="34" charset="0"/>
              <a:buChar char="•"/>
            </a:pPr>
            <a:r>
              <a:rPr lang="en-AU" sz="2400" b="0" i="0" u="none" strike="noStrike" dirty="0">
                <a:solidFill>
                  <a:schemeClr val="bg1"/>
                </a:solidFill>
                <a:effectLst/>
                <a:latin typeface="Arial" panose="020B0604020202020204" pitchFamily="34" charset="0"/>
              </a:rPr>
              <a:t>Editing Tools (top left)</a:t>
            </a:r>
            <a:endParaRPr lang="en-AU" sz="2400" b="0" dirty="0">
              <a:solidFill>
                <a:schemeClr val="bg1"/>
              </a:solidFill>
              <a:effectLst/>
            </a:endParaRPr>
          </a:p>
          <a:p>
            <a:br>
              <a:rPr lang="en-AU" sz="2400" dirty="0">
                <a:solidFill>
                  <a:schemeClr val="bg1"/>
                </a:solidFill>
              </a:rPr>
            </a:br>
            <a:endParaRPr lang="en-US" sz="2400" dirty="0">
              <a:solidFill>
                <a:schemeClr val="bg1"/>
              </a:solidFill>
            </a:endParaRPr>
          </a:p>
        </p:txBody>
      </p:sp>
      <p:cxnSp>
        <p:nvCxnSpPr>
          <p:cNvPr id="11" name="Straight Arrow Connector 10">
            <a:extLst>
              <a:ext uri="{FF2B5EF4-FFF2-40B4-BE49-F238E27FC236}">
                <a16:creationId xmlns:a16="http://schemas.microsoft.com/office/drawing/2014/main" id="{7A9596F8-1140-C353-714D-4C2CCE172C9C}"/>
              </a:ext>
            </a:extLst>
          </p:cNvPr>
          <p:cNvCxnSpPr>
            <a:cxnSpLocks/>
          </p:cNvCxnSpPr>
          <p:nvPr/>
        </p:nvCxnSpPr>
        <p:spPr>
          <a:xfrm>
            <a:off x="1153397" y="6505590"/>
            <a:ext cx="9885206"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33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343D8DD-A906-E4C6-F72A-2E2D4B228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74" y="368157"/>
            <a:ext cx="7686465" cy="5362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CBC33E-75A9-9661-0126-19A9FB59A9A5}"/>
              </a:ext>
            </a:extLst>
          </p:cNvPr>
          <p:cNvSpPr txBox="1"/>
          <p:nvPr/>
        </p:nvSpPr>
        <p:spPr>
          <a:xfrm>
            <a:off x="7966515" y="229319"/>
            <a:ext cx="3945435" cy="6871112"/>
          </a:xfrm>
          <a:prstGeom prst="rect">
            <a:avLst/>
          </a:prstGeom>
          <a:noFill/>
        </p:spPr>
        <p:txBody>
          <a:bodyPr wrap="square">
            <a:spAutoFit/>
          </a:bodyPr>
          <a:lstStyle/>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To create a new canvas press on the ‘+’ in the gallery view</a:t>
            </a:r>
          </a:p>
          <a:p>
            <a:pPr marL="228600" indent="-228600" eaLnBrk="0" fontAlgn="base" hangingPunct="0">
              <a:spcBef>
                <a:spcPts val="300"/>
              </a:spcBef>
              <a:spcAft>
                <a:spcPts val="300"/>
              </a:spcAft>
              <a:buFont typeface="+mj-lt"/>
              <a:buAutoNum type="arabicPeriod"/>
            </a:pPr>
            <a:r>
              <a:rPr lang="en-US" altLang="en-US" sz="1600" dirty="0">
                <a:solidFill>
                  <a:schemeClr val="bg1"/>
                </a:solidFill>
                <a:latin typeface="Arial" panose="020B0604020202020204" pitchFamily="34" charset="0"/>
                <a:cs typeface="Arial" panose="020B0604020202020204" pitchFamily="34" charset="0"/>
              </a:rPr>
              <a:t>Choose which size, either the default or create a custom size</a:t>
            </a:r>
          </a:p>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Canvas sizes can be in mms, </a:t>
            </a:r>
            <a:r>
              <a:rPr kumimoji="0" lang="en-US" altLang="en-US" sz="16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cms</a:t>
            </a: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inches or pixels.</a:t>
            </a:r>
          </a:p>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DPI or dot per inch can also be selected for the new canvas from this view. </a:t>
            </a:r>
          </a:p>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The </a:t>
            </a:r>
            <a:r>
              <a:rPr kumimoji="0" lang="en-US" altLang="en-US" sz="16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colour</a:t>
            </a: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profile can also be selected, it will default to RGB but CMYK is the preferred option for designs that will be printed. </a:t>
            </a:r>
          </a:p>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Time-Lapse Settings, users can record and export videos. </a:t>
            </a:r>
          </a:p>
          <a:p>
            <a:pPr marL="228600" indent="-228600" eaLnBrk="0" fontAlgn="base" hangingPunct="0">
              <a:spcBef>
                <a:spcPts val="300"/>
              </a:spcBef>
              <a:spcAft>
                <a:spcPts val="300"/>
              </a:spcAft>
              <a:buFont typeface="+mj-lt"/>
              <a:buAutoNum type="arabicPeriod"/>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Canvas properties – background </a:t>
            </a:r>
            <a:r>
              <a:rPr kumimoji="0" lang="en-US" altLang="en-US" sz="16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colour</a:t>
            </a: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can be selected or made transparent, this can also be done later on.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Once all these settings have been decided on, hit ‘Create’ to open our new canvas. </a:t>
            </a:r>
            <a:br>
              <a:rPr kumimoji="0" lang="en-US" altLang="en-US" sz="2800" b="0" i="0" u="none" strike="noStrike" cap="none" normalizeH="0" baseline="0" dirty="0">
                <a:ln>
                  <a:noFill/>
                </a:ln>
                <a:solidFill>
                  <a:schemeClr val="bg1"/>
                </a:solidFill>
                <a:effectLst/>
                <a:latin typeface="Arial" panose="020B0604020202020204" pitchFamily="34" charset="0"/>
              </a:rPr>
            </a:br>
            <a:endParaRPr kumimoji="0" lang="en-US" altLang="en-US" sz="2800" b="0" i="0" u="none" strike="noStrike" cap="none" normalizeH="0" baseline="0" dirty="0">
              <a:ln>
                <a:noFill/>
              </a:ln>
              <a:solidFill>
                <a:schemeClr val="bg1"/>
              </a:solidFill>
              <a:effectLst/>
              <a:latin typeface="Arial" panose="020B0604020202020204" pitchFamily="34" charset="0"/>
            </a:endParaRPr>
          </a:p>
        </p:txBody>
      </p:sp>
      <p:sp>
        <p:nvSpPr>
          <p:cNvPr id="8" name="Title 1">
            <a:extLst>
              <a:ext uri="{FF2B5EF4-FFF2-40B4-BE49-F238E27FC236}">
                <a16:creationId xmlns:a16="http://schemas.microsoft.com/office/drawing/2014/main" id="{7256A392-B50F-F9C5-484F-AF2093A556C0}"/>
              </a:ext>
            </a:extLst>
          </p:cNvPr>
          <p:cNvSpPr txBox="1">
            <a:spLocks/>
          </p:cNvSpPr>
          <p:nvPr/>
        </p:nvSpPr>
        <p:spPr>
          <a:xfrm>
            <a:off x="1419303" y="5835475"/>
            <a:ext cx="5200765" cy="2045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bg1"/>
                </a:solidFill>
                <a:effectLst/>
                <a:latin typeface="Arial" panose="020B0604020202020204" pitchFamily="34" charset="0"/>
              </a:rPr>
              <a:t>Creating a Canvas</a:t>
            </a:r>
            <a:endParaRPr kumimoji="0" lang="en-US" altLang="en-US" sz="3200" b="0" i="0" u="none" strike="noStrike" cap="none" normalizeH="0" baseline="0" dirty="0">
              <a:ln>
                <a:noFill/>
              </a:ln>
              <a:solidFill>
                <a:schemeClr val="bg1"/>
              </a:solidFill>
              <a:effectLst/>
            </a:endParaRPr>
          </a:p>
          <a:p>
            <a:pPr algn="ctr"/>
            <a:endParaRPr lang="en-US" sz="4000" dirty="0">
              <a:solidFill>
                <a:schemeClr val="bg1"/>
              </a:solidFill>
              <a:latin typeface="Arial"/>
              <a:cs typeface="Calibri Light"/>
            </a:endParaRPr>
          </a:p>
        </p:txBody>
      </p:sp>
      <p:cxnSp>
        <p:nvCxnSpPr>
          <p:cNvPr id="9" name="Straight Arrow Connector 8">
            <a:extLst>
              <a:ext uri="{FF2B5EF4-FFF2-40B4-BE49-F238E27FC236}">
                <a16:creationId xmlns:a16="http://schemas.microsoft.com/office/drawing/2014/main" id="{ADB0DD19-31A4-2166-8D44-7CF46893C34C}"/>
              </a:ext>
            </a:extLst>
          </p:cNvPr>
          <p:cNvCxnSpPr>
            <a:cxnSpLocks/>
          </p:cNvCxnSpPr>
          <p:nvPr/>
        </p:nvCxnSpPr>
        <p:spPr>
          <a:xfrm>
            <a:off x="1491901" y="6584842"/>
            <a:ext cx="5128167"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1961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0745057D29C4E8DAED95CDDAC499E" ma:contentTypeVersion="25" ma:contentTypeDescription="Create a new document." ma:contentTypeScope="" ma:versionID="3fcf8a7d86703b18a284fb74f7177ce2">
  <xsd:schema xmlns:xsd="http://www.w3.org/2001/XMLSchema" xmlns:xs="http://www.w3.org/2001/XMLSchema" xmlns:p="http://schemas.microsoft.com/office/2006/metadata/properties" xmlns:ns2="4fe39c7d-ca6d-4de5-89ba-6d2796a89202" xmlns:ns3="f725a04e-3f6f-4976-afe5-0253c66f5bc2" xmlns:ns4="64cbdf78-7192-46f9-b3e6-158edc1eabaa" targetNamespace="http://schemas.microsoft.com/office/2006/metadata/properties" ma:root="true" ma:fieldsID="003cf18271554f3e5bf24f5266d40df1" ns2:_="" ns3:_="" ns4:_="">
    <xsd:import namespace="4fe39c7d-ca6d-4de5-89ba-6d2796a89202"/>
    <xsd:import namespace="f725a04e-3f6f-4976-afe5-0253c66f5bc2"/>
    <xsd:import namespace="64cbdf78-7192-46f9-b3e6-158edc1eabaa"/>
    <xsd:element name="properties">
      <xsd:complexType>
        <xsd:sequence>
          <xsd:element name="documentManagement">
            <xsd:complexType>
              <xsd:all>
                <xsd:element ref="ns2:SarahEBrigg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ossReport" minOccurs="0"/>
                <xsd:element ref="ns2:notes" minOccurs="0"/>
                <xsd:element ref="ns2:Tub_x002f_NoTub" minOccurs="0"/>
                <xsd:element ref="ns2:Category" minOccurs="0"/>
                <xsd:element ref="ns2:lcf76f155ced4ddcb4097134ff3c332f" minOccurs="0"/>
                <xsd:element ref="ns4: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39c7d-ca6d-4de5-89ba-6d2796a89202" elementFormDefault="qualified">
    <xsd:import namespace="http://schemas.microsoft.com/office/2006/documentManagement/types"/>
    <xsd:import namespace="http://schemas.microsoft.com/office/infopath/2007/PartnerControls"/>
    <xsd:element name="SarahEBriggs" ma:index="2" nillable="true" ma:displayName="download" ma:description="hAVE downloaded photoshop" ma:format="Dropdown" ma:hidden="true" ma:list="UserInfo" ma:SharePointGroup="0" ma:internalName="SarahEBrigg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ossReport" ma:index="22" nillable="true" ma:displayName="Loss Report" ma:format="Dropdown" ma:internalName="LossReport">
      <xsd:simpleType>
        <xsd:restriction base="dms:Choice">
          <xsd:enumeration value="Not Added"/>
          <xsd:enumeration value="Added"/>
        </xsd:restriction>
      </xsd:simpleType>
    </xsd:element>
    <xsd:element name="notes" ma:index="23" nillable="true" ma:displayName="notes" ma:format="Dropdown" ma:internalName="notes">
      <xsd:simpleType>
        <xsd:restriction base="dms:Text">
          <xsd:maxLength value="255"/>
        </xsd:restriction>
      </xsd:simpleType>
    </xsd:element>
    <xsd:element name="Tub_x002f_NoTub" ma:index="24" nillable="true" ma:displayName="Tub / No Tub" ma:default="Tub" ma:description="For counting number of plastic tubs" ma:format="Dropdown" ma:internalName="Tub_x002f_NoTub">
      <xsd:simpleType>
        <xsd:restriction base="dms:Text">
          <xsd:maxLength value="10"/>
        </xsd:restriction>
      </xsd:simpleType>
    </xsd:element>
    <xsd:element name="Category" ma:index="25" nillable="true" ma:displayName="Category" ma:format="Dropdown" ma:internalName="Category">
      <xsd:complexType>
        <xsd:complexContent>
          <xsd:extension base="dms:MultiChoice">
            <xsd:sequence>
              <xsd:element name="Value" maxOccurs="unbounded" minOccurs="0" nillable="true">
                <xsd:simpleType>
                  <xsd:restriction base="dms:Choice">
                    <xsd:enumeration value="Stationary +  craft supplies"/>
                    <xsd:enumeration value="Electronics + Consumables"/>
                    <xsd:enumeration value="microcontroller + accesories"/>
                    <xsd:enumeration value="SOC"/>
                    <xsd:enumeration value="EBench Equipment + tools"/>
                    <xsd:enumeration value="shop  materials"/>
                    <xsd:enumeration value="prototype materials"/>
                    <xsd:enumeration value="Consumables for Plant, Tools and equip"/>
                    <xsd:enumeration value="MShop hand tools"/>
                    <xsd:enumeration value="MShop power tools"/>
                    <xsd:enumeration value="Tubs + containers"/>
                    <xsd:enumeration value="PPE"/>
                    <xsd:enumeration value="Fabric"/>
                    <xsd:enumeration value="building materials"/>
                    <xsd:enumeration value="Hardware"/>
                    <xsd:enumeration value="Comp&amp;Periph-NonICT"/>
                    <xsd:enumeration value="Comp&amp;Periph-SLQPA"/>
                    <xsd:enumeration value="Furniture and fittings"/>
                    <xsd:enumeration value="Custom furniture and fittings"/>
                    <xsd:enumeration value="240v electrical"/>
                    <xsd:enumeration value="AV equipment"/>
                    <xsd:enumeration value="AV equip - depreciated"/>
                    <xsd:enumeration value="Personal"/>
                    <xsd:enumeration value="Remaindered ICT"/>
                    <xsd:enumeration value="CLab Equip &amp; access"/>
                    <xsd:enumeration value="Workshop/Induction Materials"/>
                    <xsd:enumeration value="AV asset/P&amp;A"/>
                    <xsd:enumeration value="Computer consumables"/>
                    <xsd:enumeration value="Artefact/ decor  /example project"/>
                    <xsd:enumeration value="MShop plant &amp; accessories"/>
                    <xsd:enumeration value="Custom Workshop Equipment"/>
                    <xsd:enumeration value="Wetlab equip &amp; accessories"/>
                    <xsd:enumeration value="Appliances"/>
                    <xsd:enumeration value="Choice 34"/>
                  </xsd:restriction>
                </xsd:simpleType>
              </xsd:element>
            </xsd:sequence>
          </xsd:extension>
        </xsd:complexContent>
      </xsd:complex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887afb6-b740-45b6-9c28-fce5107743be" ma:termSetId="09814cd3-568e-fe90-9814-8d621ff8fb84" ma:anchorId="fba54fb3-c3e1-fe81-a776-ca4b69148c4d" ma:open="true" ma:isKeyword="false">
      <xsd:complexType>
        <xsd:sequence>
          <xsd:element ref="pc:Terms" minOccurs="0" maxOccurs="1"/>
        </xsd:sequence>
      </xsd:complexType>
    </xsd:element>
    <xsd:element name="Date" ma:index="29" nillable="true" ma:displayName="Date" ma:format="DateOnly" ma:internalName="Date">
      <xsd:simpleType>
        <xsd:restriction base="dms:DateTim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25a04e-3f6f-4976-afe5-0253c66f5bc2"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arahEBriggs xmlns="4fe39c7d-ca6d-4de5-89ba-6d2796a89202">
      <UserInfo>
        <DisplayName/>
        <AccountId xsi:nil="true"/>
        <AccountType/>
      </UserInfo>
    </SarahEBriggs>
    <notes xmlns="4fe39c7d-ca6d-4de5-89ba-6d2796a89202" xsi:nil="true"/>
    <TaxCatchAll xmlns="64cbdf78-7192-46f9-b3e6-158edc1eabaa">
      <Value>86</Value>
      <Value>1</Value>
    </TaxCatchAll>
    <Tub_x002f_NoTub xmlns="4fe39c7d-ca6d-4de5-89ba-6d2796a89202">Tub</Tub_x002f_NoTub>
    <LossReport xmlns="4fe39c7d-ca6d-4de5-89ba-6d2796a89202" xsi:nil="true"/>
    <Category xmlns="4fe39c7d-ca6d-4de5-89ba-6d2796a89202" xsi:nil="true"/>
    <Date xmlns="4fe39c7d-ca6d-4de5-89ba-6d2796a89202" xsi:nil="true"/>
    <lcf76f155ced4ddcb4097134ff3c332f xmlns="4fe39c7d-ca6d-4de5-89ba-6d2796a8920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50AA50-590A-4582-98FB-3F49D9F3FBA5}">
  <ds:schemaRefs>
    <ds:schemaRef ds:uri="4fe39c7d-ca6d-4de5-89ba-6d2796a89202"/>
    <ds:schemaRef ds:uri="64cbdf78-7192-46f9-b3e6-158edc1eabaa"/>
    <ds:schemaRef ds:uri="f725a04e-3f6f-4976-afe5-0253c66f5b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91B222-37D8-49D0-8CD9-A5B90A50080F}">
  <ds:schemaRefs>
    <ds:schemaRef ds:uri="4fe39c7d-ca6d-4de5-89ba-6d2796a89202"/>
    <ds:schemaRef ds:uri="64cbdf78-7192-46f9-b3e6-158edc1eaba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72DFC9-AB05-40C1-8431-648B5E4132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261</TotalTime>
  <Words>1086</Words>
  <Application>Microsoft Macintosh PowerPoint</Application>
  <PresentationFormat>Widescreen</PresentationFormat>
  <Paragraphs>126</Paragraphs>
  <Slides>19</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Acknowledgement of Country  We acknowledge Aboriginal and Torres Strait Islander peoples and their continuing connection to land and as custodians of stories for millennia. We respectfully acknowledge the land on which we all meet today, and pay our respects to elders past, present and emerging. </vt:lpstr>
      <vt:lpstr>WORKSHOP  SUMMARY</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Ellie Dumigan</cp:lastModifiedBy>
  <cp:revision>341</cp:revision>
  <dcterms:created xsi:type="dcterms:W3CDTF">2023-03-15T05:58:28Z</dcterms:created>
  <dcterms:modified xsi:type="dcterms:W3CDTF">2023-12-13T03:12:31Z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0x01010043D0745057D29C4E8DAED95CDDAC499E</vt:lpwstr>
  </property>
  <property fmtid="{D5CDD505-2E9C-101B-9397-08002B2CF9AE}" pid="3" name="occc0f38b01848c9a253cf1a050e6bc8">
    <vt:lpwstr>Applied Creativity|bf229fa7-e85d-4c90-b5d2-c634ac0b62a0</vt:lpwstr>
  </property>
  <property fmtid="{D5CDD505-2E9C-101B-9397-08002B2CF9AE}" pid="4" name="kedf3583308f4f33b0e4aeec01c5a75e">
    <vt:lpwstr>Working document|d84c0e14-715f-4888-93aa-770533540b30</vt:lpwstr>
  </property>
  <property fmtid="{D5CDD505-2E9C-101B-9397-08002B2CF9AE}" pid="5" name="SLBCSDescriptor">
    <vt:lpwstr/>
  </property>
  <property fmtid="{D5CDD505-2E9C-101B-9397-08002B2CF9AE}" pid="6" name="SLQDocumentType">
    <vt:lpwstr/>
  </property>
  <property fmtid="{D5CDD505-2E9C-101B-9397-08002B2CF9AE}" pid="7" name="SLFileNumber">
    <vt:lpwstr/>
  </property>
  <property fmtid="{D5CDD505-2E9C-101B-9397-08002B2CF9AE}" pid="8" name="SLQDepartment">
    <vt:lpwstr>86;#Applied Creativity|bf229fa7-e85d-4c90-b5d2-c634ac0b62a0</vt:lpwstr>
  </property>
  <property fmtid="{D5CDD505-2E9C-101B-9397-08002B2CF9AE}" pid="9" name="SLBCSActivity">
    <vt:lpwstr/>
  </property>
  <property fmtid="{D5CDD505-2E9C-101B-9397-08002B2CF9AE}" pid="10" name="SL Business activity">
    <vt:lpwstr/>
  </property>
  <property fmtid="{D5CDD505-2E9C-101B-9397-08002B2CF9AE}" pid="11" name="SLQDocumentState">
    <vt:lpwstr>1;#Working document|d84c0e14-715f-4888-93aa-770533540b30</vt:lpwstr>
  </property>
  <property fmtid="{D5CDD505-2E9C-101B-9397-08002B2CF9AE}" pid="12" name="od6f14f1f45b4e8ca99ee1b0fe3b24bd">
    <vt:lpwstr/>
  </property>
  <property fmtid="{D5CDD505-2E9C-101B-9397-08002B2CF9AE}" pid="13" name="k7e1e201ab244161abc6269085bafd9b">
    <vt:lpwstr/>
  </property>
  <property fmtid="{D5CDD505-2E9C-101B-9397-08002B2CF9AE}" pid="14" name="SLPublicPrograms">
    <vt:lpwstr/>
  </property>
  <property fmtid="{D5CDD505-2E9C-101B-9397-08002B2CF9AE}" pid="15" name="SLLGA">
    <vt:lpwstr/>
  </property>
  <property fmtid="{D5CDD505-2E9C-101B-9397-08002B2CF9AE}" pid="16" name="MediaServiceImageTags">
    <vt:lpwstr/>
  </property>
  <property fmtid="{D5CDD505-2E9C-101B-9397-08002B2CF9AE}" pid="17" name="l6001d7ba62247e8aa4d8d222ca9f490">
    <vt:lpwstr/>
  </property>
  <property fmtid="{D5CDD505-2E9C-101B-9397-08002B2CF9AE}" pid="18" name="SL_x0020_Business_x0020_activity">
    <vt:lpwstr/>
  </property>
  <property fmtid="{D5CDD505-2E9C-101B-9397-08002B2CF9AE}" pid="19" name="d2d91528ce6544f4ae800da16cf32132">
    <vt:lpwstr/>
  </property>
  <property fmtid="{D5CDD505-2E9C-101B-9397-08002B2CF9AE}" pid="20" name="ea08aa40c9ba47c59c795f3744242dc8">
    <vt:lpwstr/>
  </property>
  <property fmtid="{D5CDD505-2E9C-101B-9397-08002B2CF9AE}" pid="21" name="bf18ecc5a4454bc092414554a75d21d8">
    <vt:lpwstr/>
  </property>
  <property fmtid="{D5CDD505-2E9C-101B-9397-08002B2CF9AE}" pid="22" name="fb02aa3e9147428392385507a26bc5a3">
    <vt:lpwstr/>
  </property>
</Properties>
</file>