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75" r:id="rId3"/>
    <p:sldId id="260" r:id="rId4"/>
    <p:sldId id="257" r:id="rId5"/>
    <p:sldId id="258" r:id="rId6"/>
    <p:sldId id="268" r:id="rId7"/>
    <p:sldId id="265" r:id="rId8"/>
    <p:sldId id="282" r:id="rId9"/>
    <p:sldId id="278" r:id="rId10"/>
    <p:sldId id="262" r:id="rId11"/>
    <p:sldId id="280" r:id="rId12"/>
    <p:sldId id="273" r:id="rId13"/>
    <p:sldId id="263" r:id="rId14"/>
    <p:sldId id="274"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67" autoAdjust="0"/>
  </p:normalViewPr>
  <p:slideViewPr>
    <p:cSldViewPr>
      <p:cViewPr varScale="1">
        <p:scale>
          <a:sx n="46" d="100"/>
          <a:sy n="46" d="100"/>
        </p:scale>
        <p:origin x="22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16155-B53D-4514-9B31-91ACD24976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F9A9B955-2712-4F54-8CBF-626307F658CC}">
      <dgm:prSet phldrT="[Text]" custT="1"/>
      <dgm:spPr>
        <a:xfrm>
          <a:off x="4042603" y="875369"/>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dirty="0">
              <a:solidFill>
                <a:sysClr val="window" lastClr="FFFFFF"/>
              </a:solidFill>
              <a:latin typeface="Calibri"/>
              <a:ea typeface="+mn-ea"/>
              <a:cs typeface="+mn-cs"/>
            </a:rPr>
            <a:t>Yeast feed on sugar =small amount of alcohol released</a:t>
          </a:r>
        </a:p>
      </dgm:t>
    </dgm:pt>
    <dgm:pt modelId="{CC164EE5-5C13-4153-85D3-0A73DCBC81D2}" type="parTrans" cxnId="{5AC4C5B4-E137-418C-A2B4-5B965BAE01FD}">
      <dgm:prSet/>
      <dgm:spPr/>
      <dgm:t>
        <a:bodyPr/>
        <a:lstStyle/>
        <a:p>
          <a:endParaRPr lang="en-AU"/>
        </a:p>
      </dgm:t>
    </dgm:pt>
    <dgm:pt modelId="{7FD8E934-EA39-4C57-8229-2DF56F6B1B26}" type="sibTrans" cxnId="{5AC4C5B4-E137-418C-A2B4-5B965BAE01FD}">
      <dgm:prSet/>
      <dgm:spPr>
        <a:xfrm rot="5400000">
          <a:off x="4470931" y="2128064"/>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55D0D8E0-D3B7-4FC9-B416-ACBD25052D4D}">
      <dgm:prSet phldrT="[Text]" custT="1"/>
      <dgm:spPr>
        <a:xfrm>
          <a:off x="4042603" y="2625663"/>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dirty="0">
              <a:solidFill>
                <a:sysClr val="window" lastClr="FFFFFF"/>
              </a:solidFill>
              <a:latin typeface="Calibri"/>
              <a:ea typeface="+mn-ea"/>
              <a:cs typeface="+mn-cs"/>
            </a:rPr>
            <a:t>Bacteria use alcohol =create vinegary acid </a:t>
          </a:r>
        </a:p>
      </dgm:t>
    </dgm:pt>
    <dgm:pt modelId="{6797A82F-C48A-4120-A98B-BD31539944B1}" type="parTrans" cxnId="{9D536C2C-E7CA-4760-B58C-1A0756293286}">
      <dgm:prSet/>
      <dgm:spPr/>
      <dgm:t>
        <a:bodyPr/>
        <a:lstStyle/>
        <a:p>
          <a:endParaRPr lang="en-AU"/>
        </a:p>
      </dgm:t>
    </dgm:pt>
    <dgm:pt modelId="{ADDB40F9-0189-4174-A479-60FAD1875CB0}" type="sibTrans" cxnId="{9D536C2C-E7CA-4760-B58C-1A0756293286}">
      <dgm:prSet/>
      <dgm:spPr>
        <a:xfrm rot="9000000">
          <a:off x="3720619" y="3445166"/>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A8A9427D-9555-4718-8FB7-86E67B41CFB7}">
      <dgm:prSet phldrT="[Text]" custT="1"/>
      <dgm:spPr>
        <a:xfrm>
          <a:off x="2526803" y="3500810"/>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a:solidFill>
                <a:sysClr val="window" lastClr="FFFFFF"/>
              </a:solidFill>
              <a:latin typeface="Calibri"/>
              <a:ea typeface="+mn-ea"/>
              <a:cs typeface="+mn-cs"/>
            </a:rPr>
            <a:t>Acidic enviroment induces bacteria to spin cellulose</a:t>
          </a:r>
        </a:p>
      </dgm:t>
    </dgm:pt>
    <dgm:pt modelId="{3D22D019-8AB1-4A83-9794-8B06A120928B}" type="parTrans" cxnId="{188E931D-1887-4620-B1DA-8584DEEF6F7F}">
      <dgm:prSet/>
      <dgm:spPr/>
      <dgm:t>
        <a:bodyPr/>
        <a:lstStyle/>
        <a:p>
          <a:endParaRPr lang="en-AU"/>
        </a:p>
      </dgm:t>
    </dgm:pt>
    <dgm:pt modelId="{B3DA558F-FF11-4A18-BB04-0192D7A1497F}" type="sibTrans" cxnId="{188E931D-1887-4620-B1DA-8584DEEF6F7F}">
      <dgm:prSet/>
      <dgm:spPr>
        <a:xfrm rot="12600000">
          <a:off x="2204819" y="3453927"/>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A4457B4C-17C6-4808-8522-65C2BDF3CD56}">
      <dgm:prSet phldrT="[Text]" custT="1"/>
      <dgm:spPr>
        <a:xfrm>
          <a:off x="1011004" y="2625663"/>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a:solidFill>
                <a:sysClr val="window" lastClr="FFFFFF"/>
              </a:solidFill>
              <a:latin typeface="Calibri"/>
              <a:ea typeface="+mn-ea"/>
              <a:cs typeface="+mn-cs"/>
            </a:rPr>
            <a:t>Cellulose layer forms on top and is removed for drying</a:t>
          </a:r>
        </a:p>
      </dgm:t>
    </dgm:pt>
    <dgm:pt modelId="{8F150E30-A756-423C-B7EE-F8901270E2CD}" type="parTrans" cxnId="{9DD5D52C-9AD0-4769-995D-D4D9B005D28D}">
      <dgm:prSet/>
      <dgm:spPr/>
      <dgm:t>
        <a:bodyPr/>
        <a:lstStyle/>
        <a:p>
          <a:endParaRPr lang="en-AU"/>
        </a:p>
      </dgm:t>
    </dgm:pt>
    <dgm:pt modelId="{6484BA2C-513A-4F62-B0ED-353D031EF72B}" type="sibTrans" cxnId="{9DD5D52C-9AD0-4769-995D-D4D9B005D28D}">
      <dgm:prSet/>
      <dgm:spPr>
        <a:xfrm rot="16200000">
          <a:off x="1439332" y="2145587"/>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11F60A2B-B716-47EF-8710-07B1791EEB29}">
      <dgm:prSet phldrT="[Text]" custT="1"/>
      <dgm:spPr>
        <a:xfrm>
          <a:off x="1011004" y="875369"/>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dirty="0">
              <a:solidFill>
                <a:sysClr val="window" lastClr="FFFFFF"/>
              </a:solidFill>
              <a:latin typeface="Calibri"/>
              <a:ea typeface="+mn-ea"/>
              <a:cs typeface="+mn-cs"/>
            </a:rPr>
            <a:t>Add fresh tea if </a:t>
          </a:r>
          <a:r>
            <a:rPr lang="en-AU" sz="1400" dirty="0" smtClean="0">
              <a:solidFill>
                <a:sysClr val="window" lastClr="FFFFFF"/>
              </a:solidFill>
              <a:latin typeface="Calibri"/>
              <a:ea typeface="+mn-ea"/>
              <a:cs typeface="+mn-cs"/>
            </a:rPr>
            <a:t>necessary...</a:t>
          </a:r>
          <a:endParaRPr lang="en-AU" sz="1400" dirty="0">
            <a:solidFill>
              <a:sysClr val="window" lastClr="FFFFFF"/>
            </a:solidFill>
            <a:latin typeface="Calibri"/>
            <a:ea typeface="+mn-ea"/>
            <a:cs typeface="+mn-cs"/>
          </a:endParaRPr>
        </a:p>
      </dgm:t>
    </dgm:pt>
    <dgm:pt modelId="{8F965E86-04F4-4DA6-AE1A-BDDCD804E433}" type="sibTrans" cxnId="{52468836-DAC8-4FA5-9CCB-E63FD61899F3}">
      <dgm:prSet/>
      <dgm:spPr>
        <a:xfrm rot="19800000">
          <a:off x="2189644" y="828485"/>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BEC19D1C-3462-4129-B7A9-60C215105778}" type="parTrans" cxnId="{52468836-DAC8-4FA5-9CCB-E63FD61899F3}">
      <dgm:prSet/>
      <dgm:spPr/>
      <dgm:t>
        <a:bodyPr/>
        <a:lstStyle/>
        <a:p>
          <a:endParaRPr lang="en-AU"/>
        </a:p>
      </dgm:t>
    </dgm:pt>
    <dgm:pt modelId="{285ED812-2E30-4AB9-A6F7-D8053EC08BAB}">
      <dgm:prSet phldrT="[Text]" custT="1"/>
      <dgm:spPr>
        <a:xfrm>
          <a:off x="2526803" y="221"/>
          <a:ext cx="1166217" cy="116621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400" dirty="0">
              <a:solidFill>
                <a:sysClr val="window" lastClr="FFFFFF"/>
              </a:solidFill>
              <a:latin typeface="Calibri"/>
              <a:ea typeface="+mn-ea"/>
              <a:cs typeface="+mn-cs"/>
            </a:rPr>
            <a:t> Tea mixture is covered and left to sit for 2 weeks</a:t>
          </a:r>
        </a:p>
      </dgm:t>
    </dgm:pt>
    <dgm:pt modelId="{B44502B5-E4AE-4190-BE87-DB5832624A00}" type="parTrans" cxnId="{9C48268A-3FFC-4B06-8240-617F170669A3}">
      <dgm:prSet/>
      <dgm:spPr/>
      <dgm:t>
        <a:bodyPr/>
        <a:lstStyle/>
        <a:p>
          <a:endParaRPr lang="en-AU"/>
        </a:p>
      </dgm:t>
    </dgm:pt>
    <dgm:pt modelId="{DC525A6C-F245-4794-96F7-5211AC6A1587}" type="sibTrans" cxnId="{9C48268A-3FFC-4B06-8240-617F170669A3}">
      <dgm:prSet/>
      <dgm:spPr>
        <a:xfrm rot="1800000">
          <a:off x="3705444" y="819724"/>
          <a:ext cx="309560" cy="393598"/>
        </a:xfrm>
        <a:solidFill>
          <a:srgbClr val="4F81BD">
            <a:tint val="60000"/>
            <a:hueOff val="0"/>
            <a:satOff val="0"/>
            <a:lumOff val="0"/>
            <a:alphaOff val="0"/>
          </a:srgbClr>
        </a:solidFill>
        <a:ln>
          <a:noFill/>
        </a:ln>
        <a:effectLst/>
      </dgm:spPr>
      <dgm:t>
        <a:bodyPr/>
        <a:lstStyle/>
        <a:p>
          <a:endParaRPr lang="en-AU">
            <a:solidFill>
              <a:sysClr val="window" lastClr="FFFFFF"/>
            </a:solidFill>
            <a:latin typeface="Calibri"/>
            <a:ea typeface="+mn-ea"/>
            <a:cs typeface="+mn-cs"/>
          </a:endParaRPr>
        </a:p>
      </dgm:t>
    </dgm:pt>
    <dgm:pt modelId="{E633899C-D1DF-453A-B0AE-837E5E808253}" type="pres">
      <dgm:prSet presAssocID="{E1116155-B53D-4514-9B31-91ACD249760E}" presName="cycle" presStyleCnt="0">
        <dgm:presLayoutVars>
          <dgm:dir/>
          <dgm:resizeHandles val="exact"/>
        </dgm:presLayoutVars>
      </dgm:prSet>
      <dgm:spPr/>
      <dgm:t>
        <a:bodyPr/>
        <a:lstStyle/>
        <a:p>
          <a:endParaRPr lang="en-AU"/>
        </a:p>
      </dgm:t>
    </dgm:pt>
    <dgm:pt modelId="{769E20E6-0EE7-4AE9-B8AC-1B52711B62D5}" type="pres">
      <dgm:prSet presAssocID="{285ED812-2E30-4AB9-A6F7-D8053EC08BAB}" presName="node" presStyleLbl="node1" presStyleIdx="0" presStyleCnt="6">
        <dgm:presLayoutVars>
          <dgm:bulletEnabled val="1"/>
        </dgm:presLayoutVars>
      </dgm:prSet>
      <dgm:spPr>
        <a:prstGeom prst="ellipse">
          <a:avLst/>
        </a:prstGeom>
      </dgm:spPr>
      <dgm:t>
        <a:bodyPr/>
        <a:lstStyle/>
        <a:p>
          <a:endParaRPr lang="en-AU"/>
        </a:p>
      </dgm:t>
    </dgm:pt>
    <dgm:pt modelId="{174DE44D-7C14-4EF9-985C-2D0B9049EB81}" type="pres">
      <dgm:prSet presAssocID="{DC525A6C-F245-4794-96F7-5211AC6A1587}" presName="sibTrans" presStyleLbl="sibTrans2D1" presStyleIdx="0" presStyleCnt="6"/>
      <dgm:spPr>
        <a:prstGeom prst="rightArrow">
          <a:avLst>
            <a:gd name="adj1" fmla="val 60000"/>
            <a:gd name="adj2" fmla="val 50000"/>
          </a:avLst>
        </a:prstGeom>
      </dgm:spPr>
      <dgm:t>
        <a:bodyPr/>
        <a:lstStyle/>
        <a:p>
          <a:endParaRPr lang="en-AU"/>
        </a:p>
      </dgm:t>
    </dgm:pt>
    <dgm:pt modelId="{1CF49E49-5D71-43EC-9913-236430C35030}" type="pres">
      <dgm:prSet presAssocID="{DC525A6C-F245-4794-96F7-5211AC6A1587}" presName="connectorText" presStyleLbl="sibTrans2D1" presStyleIdx="0" presStyleCnt="6"/>
      <dgm:spPr/>
      <dgm:t>
        <a:bodyPr/>
        <a:lstStyle/>
        <a:p>
          <a:endParaRPr lang="en-AU"/>
        </a:p>
      </dgm:t>
    </dgm:pt>
    <dgm:pt modelId="{4062C455-66EE-4F30-A5E4-3917378DE23E}" type="pres">
      <dgm:prSet presAssocID="{F9A9B955-2712-4F54-8CBF-626307F658CC}" presName="node" presStyleLbl="node1" presStyleIdx="1" presStyleCnt="6" custScaleX="107069" custScaleY="110985">
        <dgm:presLayoutVars>
          <dgm:bulletEnabled val="1"/>
        </dgm:presLayoutVars>
      </dgm:prSet>
      <dgm:spPr>
        <a:prstGeom prst="ellipse">
          <a:avLst/>
        </a:prstGeom>
      </dgm:spPr>
      <dgm:t>
        <a:bodyPr/>
        <a:lstStyle/>
        <a:p>
          <a:endParaRPr lang="en-AU"/>
        </a:p>
      </dgm:t>
    </dgm:pt>
    <dgm:pt modelId="{3D65AFEB-9F95-418B-87E4-C6E8310FCADC}" type="pres">
      <dgm:prSet presAssocID="{7FD8E934-EA39-4C57-8229-2DF56F6B1B26}" presName="sibTrans" presStyleLbl="sibTrans2D1" presStyleIdx="1" presStyleCnt="6"/>
      <dgm:spPr>
        <a:prstGeom prst="rightArrow">
          <a:avLst>
            <a:gd name="adj1" fmla="val 60000"/>
            <a:gd name="adj2" fmla="val 50000"/>
          </a:avLst>
        </a:prstGeom>
      </dgm:spPr>
      <dgm:t>
        <a:bodyPr/>
        <a:lstStyle/>
        <a:p>
          <a:endParaRPr lang="en-AU"/>
        </a:p>
      </dgm:t>
    </dgm:pt>
    <dgm:pt modelId="{6DAA3E61-CDC3-46F8-9D99-824C7E82388B}" type="pres">
      <dgm:prSet presAssocID="{7FD8E934-EA39-4C57-8229-2DF56F6B1B26}" presName="connectorText" presStyleLbl="sibTrans2D1" presStyleIdx="1" presStyleCnt="6"/>
      <dgm:spPr/>
      <dgm:t>
        <a:bodyPr/>
        <a:lstStyle/>
        <a:p>
          <a:endParaRPr lang="en-AU"/>
        </a:p>
      </dgm:t>
    </dgm:pt>
    <dgm:pt modelId="{F2C0F9D5-0AFB-4CA5-9CC7-A6255CBD92C1}" type="pres">
      <dgm:prSet presAssocID="{55D0D8E0-D3B7-4FC9-B416-ACBD25052D4D}" presName="node" presStyleLbl="node1" presStyleIdx="2" presStyleCnt="6">
        <dgm:presLayoutVars>
          <dgm:bulletEnabled val="1"/>
        </dgm:presLayoutVars>
      </dgm:prSet>
      <dgm:spPr>
        <a:prstGeom prst="ellipse">
          <a:avLst/>
        </a:prstGeom>
      </dgm:spPr>
      <dgm:t>
        <a:bodyPr/>
        <a:lstStyle/>
        <a:p>
          <a:endParaRPr lang="en-AU"/>
        </a:p>
      </dgm:t>
    </dgm:pt>
    <dgm:pt modelId="{A2AE6F76-AC3F-4C93-91CD-4D55D9044755}" type="pres">
      <dgm:prSet presAssocID="{ADDB40F9-0189-4174-A479-60FAD1875CB0}" presName="sibTrans" presStyleLbl="sibTrans2D1" presStyleIdx="2" presStyleCnt="6"/>
      <dgm:spPr>
        <a:prstGeom prst="rightArrow">
          <a:avLst>
            <a:gd name="adj1" fmla="val 60000"/>
            <a:gd name="adj2" fmla="val 50000"/>
          </a:avLst>
        </a:prstGeom>
      </dgm:spPr>
      <dgm:t>
        <a:bodyPr/>
        <a:lstStyle/>
        <a:p>
          <a:endParaRPr lang="en-AU"/>
        </a:p>
      </dgm:t>
    </dgm:pt>
    <dgm:pt modelId="{B8B41785-E79F-49C4-939A-9691C5FFDD84}" type="pres">
      <dgm:prSet presAssocID="{ADDB40F9-0189-4174-A479-60FAD1875CB0}" presName="connectorText" presStyleLbl="sibTrans2D1" presStyleIdx="2" presStyleCnt="6"/>
      <dgm:spPr/>
      <dgm:t>
        <a:bodyPr/>
        <a:lstStyle/>
        <a:p>
          <a:endParaRPr lang="en-AU"/>
        </a:p>
      </dgm:t>
    </dgm:pt>
    <dgm:pt modelId="{76B22C63-AE6C-4FD2-B5FE-C2C56A9FE16A}" type="pres">
      <dgm:prSet presAssocID="{A8A9427D-9555-4718-8FB7-86E67B41CFB7}" presName="node" presStyleLbl="node1" presStyleIdx="3" presStyleCnt="6">
        <dgm:presLayoutVars>
          <dgm:bulletEnabled val="1"/>
        </dgm:presLayoutVars>
      </dgm:prSet>
      <dgm:spPr>
        <a:prstGeom prst="ellipse">
          <a:avLst/>
        </a:prstGeom>
      </dgm:spPr>
      <dgm:t>
        <a:bodyPr/>
        <a:lstStyle/>
        <a:p>
          <a:endParaRPr lang="en-AU"/>
        </a:p>
      </dgm:t>
    </dgm:pt>
    <dgm:pt modelId="{30E068F6-5616-40E8-A0B2-1551842E4CF7}" type="pres">
      <dgm:prSet presAssocID="{B3DA558F-FF11-4A18-BB04-0192D7A1497F}" presName="sibTrans" presStyleLbl="sibTrans2D1" presStyleIdx="3" presStyleCnt="6"/>
      <dgm:spPr>
        <a:prstGeom prst="rightArrow">
          <a:avLst>
            <a:gd name="adj1" fmla="val 60000"/>
            <a:gd name="adj2" fmla="val 50000"/>
          </a:avLst>
        </a:prstGeom>
      </dgm:spPr>
      <dgm:t>
        <a:bodyPr/>
        <a:lstStyle/>
        <a:p>
          <a:endParaRPr lang="en-AU"/>
        </a:p>
      </dgm:t>
    </dgm:pt>
    <dgm:pt modelId="{6FCFBFBE-409E-4549-9BA8-26021042F4AB}" type="pres">
      <dgm:prSet presAssocID="{B3DA558F-FF11-4A18-BB04-0192D7A1497F}" presName="connectorText" presStyleLbl="sibTrans2D1" presStyleIdx="3" presStyleCnt="6"/>
      <dgm:spPr/>
      <dgm:t>
        <a:bodyPr/>
        <a:lstStyle/>
        <a:p>
          <a:endParaRPr lang="en-AU"/>
        </a:p>
      </dgm:t>
    </dgm:pt>
    <dgm:pt modelId="{BCE3847E-CCC7-47FF-AF4B-26BA99A79170}" type="pres">
      <dgm:prSet presAssocID="{A4457B4C-17C6-4808-8522-65C2BDF3CD56}" presName="node" presStyleLbl="node1" presStyleIdx="4" presStyleCnt="6" custScaleX="103632" custScaleY="108902">
        <dgm:presLayoutVars>
          <dgm:bulletEnabled val="1"/>
        </dgm:presLayoutVars>
      </dgm:prSet>
      <dgm:spPr>
        <a:prstGeom prst="ellipse">
          <a:avLst/>
        </a:prstGeom>
      </dgm:spPr>
      <dgm:t>
        <a:bodyPr/>
        <a:lstStyle/>
        <a:p>
          <a:endParaRPr lang="en-AU"/>
        </a:p>
      </dgm:t>
    </dgm:pt>
    <dgm:pt modelId="{1F940776-7F36-4386-B690-EA8217A58738}" type="pres">
      <dgm:prSet presAssocID="{6484BA2C-513A-4F62-B0ED-353D031EF72B}" presName="sibTrans" presStyleLbl="sibTrans2D1" presStyleIdx="4" presStyleCnt="6"/>
      <dgm:spPr>
        <a:prstGeom prst="rightArrow">
          <a:avLst>
            <a:gd name="adj1" fmla="val 60000"/>
            <a:gd name="adj2" fmla="val 50000"/>
          </a:avLst>
        </a:prstGeom>
      </dgm:spPr>
      <dgm:t>
        <a:bodyPr/>
        <a:lstStyle/>
        <a:p>
          <a:endParaRPr lang="en-AU"/>
        </a:p>
      </dgm:t>
    </dgm:pt>
    <dgm:pt modelId="{76622855-7D19-4B3B-811B-116ACE1F52A8}" type="pres">
      <dgm:prSet presAssocID="{6484BA2C-513A-4F62-B0ED-353D031EF72B}" presName="connectorText" presStyleLbl="sibTrans2D1" presStyleIdx="4" presStyleCnt="6"/>
      <dgm:spPr/>
      <dgm:t>
        <a:bodyPr/>
        <a:lstStyle/>
        <a:p>
          <a:endParaRPr lang="en-AU"/>
        </a:p>
      </dgm:t>
    </dgm:pt>
    <dgm:pt modelId="{E15892B1-750B-4C75-A0A3-DF2CFC0A1C03}" type="pres">
      <dgm:prSet presAssocID="{11F60A2B-B716-47EF-8710-07B1791EEB29}" presName="node" presStyleLbl="node1" presStyleIdx="5" presStyleCnt="6">
        <dgm:presLayoutVars>
          <dgm:bulletEnabled val="1"/>
        </dgm:presLayoutVars>
      </dgm:prSet>
      <dgm:spPr>
        <a:prstGeom prst="ellipse">
          <a:avLst/>
        </a:prstGeom>
      </dgm:spPr>
      <dgm:t>
        <a:bodyPr/>
        <a:lstStyle/>
        <a:p>
          <a:endParaRPr lang="en-AU"/>
        </a:p>
      </dgm:t>
    </dgm:pt>
    <dgm:pt modelId="{96BAEFCA-1048-4BD7-A140-F1599DACB6ED}" type="pres">
      <dgm:prSet presAssocID="{8F965E86-04F4-4DA6-AE1A-BDDCD804E433}" presName="sibTrans" presStyleLbl="sibTrans2D1" presStyleIdx="5" presStyleCnt="6"/>
      <dgm:spPr>
        <a:prstGeom prst="rightArrow">
          <a:avLst>
            <a:gd name="adj1" fmla="val 60000"/>
            <a:gd name="adj2" fmla="val 50000"/>
          </a:avLst>
        </a:prstGeom>
      </dgm:spPr>
      <dgm:t>
        <a:bodyPr/>
        <a:lstStyle/>
        <a:p>
          <a:endParaRPr lang="en-AU"/>
        </a:p>
      </dgm:t>
    </dgm:pt>
    <dgm:pt modelId="{857281AA-51C2-483C-83DE-B74CBDA5DCC0}" type="pres">
      <dgm:prSet presAssocID="{8F965E86-04F4-4DA6-AE1A-BDDCD804E433}" presName="connectorText" presStyleLbl="sibTrans2D1" presStyleIdx="5" presStyleCnt="6"/>
      <dgm:spPr/>
      <dgm:t>
        <a:bodyPr/>
        <a:lstStyle/>
        <a:p>
          <a:endParaRPr lang="en-AU"/>
        </a:p>
      </dgm:t>
    </dgm:pt>
  </dgm:ptLst>
  <dgm:cxnLst>
    <dgm:cxn modelId="{A2088B98-BE13-45CB-90F6-75B0F1FB703F}" type="presOf" srcId="{ADDB40F9-0189-4174-A479-60FAD1875CB0}" destId="{B8B41785-E79F-49C4-939A-9691C5FFDD84}" srcOrd="1" destOrd="0" presId="urn:microsoft.com/office/officeart/2005/8/layout/cycle2"/>
    <dgm:cxn modelId="{1263C466-83A3-4CBD-B20F-B927971231AF}" type="presOf" srcId="{B3DA558F-FF11-4A18-BB04-0192D7A1497F}" destId="{6FCFBFBE-409E-4549-9BA8-26021042F4AB}" srcOrd="1" destOrd="0" presId="urn:microsoft.com/office/officeart/2005/8/layout/cycle2"/>
    <dgm:cxn modelId="{188E931D-1887-4620-B1DA-8584DEEF6F7F}" srcId="{E1116155-B53D-4514-9B31-91ACD249760E}" destId="{A8A9427D-9555-4718-8FB7-86E67B41CFB7}" srcOrd="3" destOrd="0" parTransId="{3D22D019-8AB1-4A83-9794-8B06A120928B}" sibTransId="{B3DA558F-FF11-4A18-BB04-0192D7A1497F}"/>
    <dgm:cxn modelId="{52468836-DAC8-4FA5-9CCB-E63FD61899F3}" srcId="{E1116155-B53D-4514-9B31-91ACD249760E}" destId="{11F60A2B-B716-47EF-8710-07B1791EEB29}" srcOrd="5" destOrd="0" parTransId="{BEC19D1C-3462-4129-B7A9-60C215105778}" sibTransId="{8F965E86-04F4-4DA6-AE1A-BDDCD804E433}"/>
    <dgm:cxn modelId="{9C3F0CC2-C8A2-4532-B3A8-88AD0445E936}" type="presOf" srcId="{285ED812-2E30-4AB9-A6F7-D8053EC08BAB}" destId="{769E20E6-0EE7-4AE9-B8AC-1B52711B62D5}" srcOrd="0" destOrd="0" presId="urn:microsoft.com/office/officeart/2005/8/layout/cycle2"/>
    <dgm:cxn modelId="{8AE44500-8B8E-4C18-8A8E-A393FAF32A2A}" type="presOf" srcId="{F9A9B955-2712-4F54-8CBF-626307F658CC}" destId="{4062C455-66EE-4F30-A5E4-3917378DE23E}" srcOrd="0" destOrd="0" presId="urn:microsoft.com/office/officeart/2005/8/layout/cycle2"/>
    <dgm:cxn modelId="{98534E58-82FF-4840-982E-9B6B2E34F032}" type="presOf" srcId="{B3DA558F-FF11-4A18-BB04-0192D7A1497F}" destId="{30E068F6-5616-40E8-A0B2-1551842E4CF7}" srcOrd="0" destOrd="0" presId="urn:microsoft.com/office/officeart/2005/8/layout/cycle2"/>
    <dgm:cxn modelId="{BD1BCE85-4E64-4BA6-B385-8DB8ED8E40C9}" type="presOf" srcId="{E1116155-B53D-4514-9B31-91ACD249760E}" destId="{E633899C-D1DF-453A-B0AE-837E5E808253}" srcOrd="0" destOrd="0" presId="urn:microsoft.com/office/officeart/2005/8/layout/cycle2"/>
    <dgm:cxn modelId="{A18867BA-237F-4238-AE50-06CEAE914F55}" type="presOf" srcId="{7FD8E934-EA39-4C57-8229-2DF56F6B1B26}" destId="{3D65AFEB-9F95-418B-87E4-C6E8310FCADC}" srcOrd="0" destOrd="0" presId="urn:microsoft.com/office/officeart/2005/8/layout/cycle2"/>
    <dgm:cxn modelId="{9E6C5B74-DBCF-4207-B620-74D2BFBEB284}" type="presOf" srcId="{7FD8E934-EA39-4C57-8229-2DF56F6B1B26}" destId="{6DAA3E61-CDC3-46F8-9D99-824C7E82388B}" srcOrd="1" destOrd="0" presId="urn:microsoft.com/office/officeart/2005/8/layout/cycle2"/>
    <dgm:cxn modelId="{9C48268A-3FFC-4B06-8240-617F170669A3}" srcId="{E1116155-B53D-4514-9B31-91ACD249760E}" destId="{285ED812-2E30-4AB9-A6F7-D8053EC08BAB}" srcOrd="0" destOrd="0" parTransId="{B44502B5-E4AE-4190-BE87-DB5832624A00}" sibTransId="{DC525A6C-F245-4794-96F7-5211AC6A1587}"/>
    <dgm:cxn modelId="{36652DCC-59C2-479D-A330-499794343544}" type="presOf" srcId="{A8A9427D-9555-4718-8FB7-86E67B41CFB7}" destId="{76B22C63-AE6C-4FD2-B5FE-C2C56A9FE16A}" srcOrd="0" destOrd="0" presId="urn:microsoft.com/office/officeart/2005/8/layout/cycle2"/>
    <dgm:cxn modelId="{CF3C159E-F496-4BFB-9823-FCBB960D2096}" type="presOf" srcId="{55D0D8E0-D3B7-4FC9-B416-ACBD25052D4D}" destId="{F2C0F9D5-0AFB-4CA5-9CC7-A6255CBD92C1}" srcOrd="0" destOrd="0" presId="urn:microsoft.com/office/officeart/2005/8/layout/cycle2"/>
    <dgm:cxn modelId="{5AC4C5B4-E137-418C-A2B4-5B965BAE01FD}" srcId="{E1116155-B53D-4514-9B31-91ACD249760E}" destId="{F9A9B955-2712-4F54-8CBF-626307F658CC}" srcOrd="1" destOrd="0" parTransId="{CC164EE5-5C13-4153-85D3-0A73DCBC81D2}" sibTransId="{7FD8E934-EA39-4C57-8229-2DF56F6B1B26}"/>
    <dgm:cxn modelId="{B1B6280B-B898-420C-B92C-45FF53D20509}" type="presOf" srcId="{8F965E86-04F4-4DA6-AE1A-BDDCD804E433}" destId="{857281AA-51C2-483C-83DE-B74CBDA5DCC0}" srcOrd="1" destOrd="0" presId="urn:microsoft.com/office/officeart/2005/8/layout/cycle2"/>
    <dgm:cxn modelId="{37A18257-5EC4-4F9E-ADD2-5DA3326C5C44}" type="presOf" srcId="{6484BA2C-513A-4F62-B0ED-353D031EF72B}" destId="{76622855-7D19-4B3B-811B-116ACE1F52A8}" srcOrd="1" destOrd="0" presId="urn:microsoft.com/office/officeart/2005/8/layout/cycle2"/>
    <dgm:cxn modelId="{A9CD3117-92E9-4D36-B6A8-59254679BD0C}" type="presOf" srcId="{11F60A2B-B716-47EF-8710-07B1791EEB29}" destId="{E15892B1-750B-4C75-A0A3-DF2CFC0A1C03}" srcOrd="0" destOrd="0" presId="urn:microsoft.com/office/officeart/2005/8/layout/cycle2"/>
    <dgm:cxn modelId="{285861B9-F4E9-4E1A-97DD-D114891F77CE}" type="presOf" srcId="{8F965E86-04F4-4DA6-AE1A-BDDCD804E433}" destId="{96BAEFCA-1048-4BD7-A140-F1599DACB6ED}" srcOrd="0" destOrd="0" presId="urn:microsoft.com/office/officeart/2005/8/layout/cycle2"/>
    <dgm:cxn modelId="{8294CBA8-C3A3-49AD-B018-6F85EEF2C759}" type="presOf" srcId="{6484BA2C-513A-4F62-B0ED-353D031EF72B}" destId="{1F940776-7F36-4386-B690-EA8217A58738}" srcOrd="0" destOrd="0" presId="urn:microsoft.com/office/officeart/2005/8/layout/cycle2"/>
    <dgm:cxn modelId="{9D536C2C-E7CA-4760-B58C-1A0756293286}" srcId="{E1116155-B53D-4514-9B31-91ACD249760E}" destId="{55D0D8E0-D3B7-4FC9-B416-ACBD25052D4D}" srcOrd="2" destOrd="0" parTransId="{6797A82F-C48A-4120-A98B-BD31539944B1}" sibTransId="{ADDB40F9-0189-4174-A479-60FAD1875CB0}"/>
    <dgm:cxn modelId="{BFB2732A-88E5-43ED-9B2E-060B433DD456}" type="presOf" srcId="{DC525A6C-F245-4794-96F7-5211AC6A1587}" destId="{1CF49E49-5D71-43EC-9913-236430C35030}" srcOrd="1" destOrd="0" presId="urn:microsoft.com/office/officeart/2005/8/layout/cycle2"/>
    <dgm:cxn modelId="{3D53044A-3BCE-4D76-AFFD-3DA37F9D1EBF}" type="presOf" srcId="{ADDB40F9-0189-4174-A479-60FAD1875CB0}" destId="{A2AE6F76-AC3F-4C93-91CD-4D55D9044755}" srcOrd="0" destOrd="0" presId="urn:microsoft.com/office/officeart/2005/8/layout/cycle2"/>
    <dgm:cxn modelId="{4EAA9B4A-E4D8-4850-BA8F-3AE909B7586D}" type="presOf" srcId="{DC525A6C-F245-4794-96F7-5211AC6A1587}" destId="{174DE44D-7C14-4EF9-985C-2D0B9049EB81}" srcOrd="0" destOrd="0" presId="urn:microsoft.com/office/officeart/2005/8/layout/cycle2"/>
    <dgm:cxn modelId="{2753FCCA-33EC-4672-8E11-5E39FA5AEAC2}" type="presOf" srcId="{A4457B4C-17C6-4808-8522-65C2BDF3CD56}" destId="{BCE3847E-CCC7-47FF-AF4B-26BA99A79170}" srcOrd="0" destOrd="0" presId="urn:microsoft.com/office/officeart/2005/8/layout/cycle2"/>
    <dgm:cxn modelId="{9DD5D52C-9AD0-4769-995D-D4D9B005D28D}" srcId="{E1116155-B53D-4514-9B31-91ACD249760E}" destId="{A4457B4C-17C6-4808-8522-65C2BDF3CD56}" srcOrd="4" destOrd="0" parTransId="{8F150E30-A756-423C-B7EE-F8901270E2CD}" sibTransId="{6484BA2C-513A-4F62-B0ED-353D031EF72B}"/>
    <dgm:cxn modelId="{872CEEF4-5C40-450E-9759-0AB4DAC190C2}" type="presParOf" srcId="{E633899C-D1DF-453A-B0AE-837E5E808253}" destId="{769E20E6-0EE7-4AE9-B8AC-1B52711B62D5}" srcOrd="0" destOrd="0" presId="urn:microsoft.com/office/officeart/2005/8/layout/cycle2"/>
    <dgm:cxn modelId="{AAC8E228-D6E8-444D-8604-5DA446EBBB5B}" type="presParOf" srcId="{E633899C-D1DF-453A-B0AE-837E5E808253}" destId="{174DE44D-7C14-4EF9-985C-2D0B9049EB81}" srcOrd="1" destOrd="0" presId="urn:microsoft.com/office/officeart/2005/8/layout/cycle2"/>
    <dgm:cxn modelId="{E6001F5E-EFE2-4EA6-BEB5-4BB20FC6AC92}" type="presParOf" srcId="{174DE44D-7C14-4EF9-985C-2D0B9049EB81}" destId="{1CF49E49-5D71-43EC-9913-236430C35030}" srcOrd="0" destOrd="0" presId="urn:microsoft.com/office/officeart/2005/8/layout/cycle2"/>
    <dgm:cxn modelId="{978592E2-3365-4349-A186-A114CCAF1233}" type="presParOf" srcId="{E633899C-D1DF-453A-B0AE-837E5E808253}" destId="{4062C455-66EE-4F30-A5E4-3917378DE23E}" srcOrd="2" destOrd="0" presId="urn:microsoft.com/office/officeart/2005/8/layout/cycle2"/>
    <dgm:cxn modelId="{2C0C14AA-F7EC-42C7-A9FF-3343ABBE6252}" type="presParOf" srcId="{E633899C-D1DF-453A-B0AE-837E5E808253}" destId="{3D65AFEB-9F95-418B-87E4-C6E8310FCADC}" srcOrd="3" destOrd="0" presId="urn:microsoft.com/office/officeart/2005/8/layout/cycle2"/>
    <dgm:cxn modelId="{F5A6EB8A-1820-497F-A688-EAA96258AFB1}" type="presParOf" srcId="{3D65AFEB-9F95-418B-87E4-C6E8310FCADC}" destId="{6DAA3E61-CDC3-46F8-9D99-824C7E82388B}" srcOrd="0" destOrd="0" presId="urn:microsoft.com/office/officeart/2005/8/layout/cycle2"/>
    <dgm:cxn modelId="{65404412-14B7-4EFE-9B3C-348E3B5B3DF8}" type="presParOf" srcId="{E633899C-D1DF-453A-B0AE-837E5E808253}" destId="{F2C0F9D5-0AFB-4CA5-9CC7-A6255CBD92C1}" srcOrd="4" destOrd="0" presId="urn:microsoft.com/office/officeart/2005/8/layout/cycle2"/>
    <dgm:cxn modelId="{284A53A0-DE52-4149-8A93-D7B31A4D6B97}" type="presParOf" srcId="{E633899C-D1DF-453A-B0AE-837E5E808253}" destId="{A2AE6F76-AC3F-4C93-91CD-4D55D9044755}" srcOrd="5" destOrd="0" presId="urn:microsoft.com/office/officeart/2005/8/layout/cycle2"/>
    <dgm:cxn modelId="{EADC51A5-37E4-418D-8C41-49A130902A2B}" type="presParOf" srcId="{A2AE6F76-AC3F-4C93-91CD-4D55D9044755}" destId="{B8B41785-E79F-49C4-939A-9691C5FFDD84}" srcOrd="0" destOrd="0" presId="urn:microsoft.com/office/officeart/2005/8/layout/cycle2"/>
    <dgm:cxn modelId="{8B2BC0C2-720D-4BA6-A717-6A0E6898C902}" type="presParOf" srcId="{E633899C-D1DF-453A-B0AE-837E5E808253}" destId="{76B22C63-AE6C-4FD2-B5FE-C2C56A9FE16A}" srcOrd="6" destOrd="0" presId="urn:microsoft.com/office/officeart/2005/8/layout/cycle2"/>
    <dgm:cxn modelId="{479FF542-4EC7-4590-98F4-B787745A2096}" type="presParOf" srcId="{E633899C-D1DF-453A-B0AE-837E5E808253}" destId="{30E068F6-5616-40E8-A0B2-1551842E4CF7}" srcOrd="7" destOrd="0" presId="urn:microsoft.com/office/officeart/2005/8/layout/cycle2"/>
    <dgm:cxn modelId="{EB02066B-E907-4D52-AC88-E23F10599D18}" type="presParOf" srcId="{30E068F6-5616-40E8-A0B2-1551842E4CF7}" destId="{6FCFBFBE-409E-4549-9BA8-26021042F4AB}" srcOrd="0" destOrd="0" presId="urn:microsoft.com/office/officeart/2005/8/layout/cycle2"/>
    <dgm:cxn modelId="{90AB2995-6433-4C3C-868B-F63B36AE4712}" type="presParOf" srcId="{E633899C-D1DF-453A-B0AE-837E5E808253}" destId="{BCE3847E-CCC7-47FF-AF4B-26BA99A79170}" srcOrd="8" destOrd="0" presId="urn:microsoft.com/office/officeart/2005/8/layout/cycle2"/>
    <dgm:cxn modelId="{0D59D07E-6E7A-4DAC-95F1-45CD0468C17E}" type="presParOf" srcId="{E633899C-D1DF-453A-B0AE-837E5E808253}" destId="{1F940776-7F36-4386-B690-EA8217A58738}" srcOrd="9" destOrd="0" presId="urn:microsoft.com/office/officeart/2005/8/layout/cycle2"/>
    <dgm:cxn modelId="{2148E799-AA2E-498A-9832-0F5CED2228CC}" type="presParOf" srcId="{1F940776-7F36-4386-B690-EA8217A58738}" destId="{76622855-7D19-4B3B-811B-116ACE1F52A8}" srcOrd="0" destOrd="0" presId="urn:microsoft.com/office/officeart/2005/8/layout/cycle2"/>
    <dgm:cxn modelId="{62C1742E-20D5-4FDA-9847-D3546AC8DAD5}" type="presParOf" srcId="{E633899C-D1DF-453A-B0AE-837E5E808253}" destId="{E15892B1-750B-4C75-A0A3-DF2CFC0A1C03}" srcOrd="10" destOrd="0" presId="urn:microsoft.com/office/officeart/2005/8/layout/cycle2"/>
    <dgm:cxn modelId="{07E41285-F840-44E3-BCC9-1399AC06F59D}" type="presParOf" srcId="{E633899C-D1DF-453A-B0AE-837E5E808253}" destId="{96BAEFCA-1048-4BD7-A140-F1599DACB6ED}" srcOrd="11" destOrd="0" presId="urn:microsoft.com/office/officeart/2005/8/layout/cycle2"/>
    <dgm:cxn modelId="{845ACE33-5DE0-4064-BA94-695FF1CE9409}" type="presParOf" srcId="{96BAEFCA-1048-4BD7-A140-F1599DACB6ED}" destId="{857281AA-51C2-483C-83DE-B74CBDA5DCC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E20E6-0EE7-4AE9-B8AC-1B52711B62D5}">
      <dsp:nvSpPr>
        <dsp:cNvPr id="0" name=""/>
        <dsp:cNvSpPr/>
      </dsp:nvSpPr>
      <dsp:spPr>
        <a:xfrm>
          <a:off x="3448463" y="1841"/>
          <a:ext cx="1360610" cy="136061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a:solidFill>
                <a:sysClr val="window" lastClr="FFFFFF"/>
              </a:solidFill>
              <a:latin typeface="Calibri"/>
              <a:ea typeface="+mn-ea"/>
              <a:cs typeface="+mn-cs"/>
            </a:rPr>
            <a:t> Tea mixture is covered and left to sit for 2 weeks</a:t>
          </a:r>
        </a:p>
      </dsp:txBody>
      <dsp:txXfrm>
        <a:off x="3647720" y="201098"/>
        <a:ext cx="962096" cy="962096"/>
      </dsp:txXfrm>
    </dsp:sp>
    <dsp:sp modelId="{174DE44D-7C14-4EF9-985C-2D0B9049EB81}">
      <dsp:nvSpPr>
        <dsp:cNvPr id="0" name=""/>
        <dsp:cNvSpPr/>
      </dsp:nvSpPr>
      <dsp:spPr>
        <a:xfrm rot="1800000">
          <a:off x="4814947" y="944458"/>
          <a:ext cx="331687"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a:off x="4821613" y="1011423"/>
        <a:ext cx="232181" cy="275523"/>
      </dsp:txXfrm>
    </dsp:sp>
    <dsp:sp modelId="{4062C455-66EE-4F30-A5E4-3917378DE23E}">
      <dsp:nvSpPr>
        <dsp:cNvPr id="0" name=""/>
        <dsp:cNvSpPr/>
      </dsp:nvSpPr>
      <dsp:spPr>
        <a:xfrm>
          <a:off x="5167863" y="947570"/>
          <a:ext cx="1456791" cy="151007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a:solidFill>
                <a:sysClr val="window" lastClr="FFFFFF"/>
              </a:solidFill>
              <a:latin typeface="Calibri"/>
              <a:ea typeface="+mn-ea"/>
              <a:cs typeface="+mn-cs"/>
            </a:rPr>
            <a:t>Yeast feed on sugar =small amount of alcohol released</a:t>
          </a:r>
        </a:p>
      </dsp:txBody>
      <dsp:txXfrm>
        <a:off x="5381205" y="1168715"/>
        <a:ext cx="1030107" cy="1067783"/>
      </dsp:txXfrm>
    </dsp:sp>
    <dsp:sp modelId="{3D65AFEB-9F95-418B-87E4-C6E8310FCADC}">
      <dsp:nvSpPr>
        <dsp:cNvPr id="0" name=""/>
        <dsp:cNvSpPr/>
      </dsp:nvSpPr>
      <dsp:spPr>
        <a:xfrm rot="5400000">
          <a:off x="5735780" y="2521747"/>
          <a:ext cx="320957"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a:off x="5783924" y="2565445"/>
        <a:ext cx="224670" cy="275523"/>
      </dsp:txXfrm>
    </dsp:sp>
    <dsp:sp modelId="{F2C0F9D5-0AFB-4CA5-9CC7-A6255CBD92C1}">
      <dsp:nvSpPr>
        <dsp:cNvPr id="0" name=""/>
        <dsp:cNvSpPr/>
      </dsp:nvSpPr>
      <dsp:spPr>
        <a:xfrm>
          <a:off x="5215954" y="3063223"/>
          <a:ext cx="1360610" cy="136061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a:solidFill>
                <a:sysClr val="window" lastClr="FFFFFF"/>
              </a:solidFill>
              <a:latin typeface="Calibri"/>
              <a:ea typeface="+mn-ea"/>
              <a:cs typeface="+mn-cs"/>
            </a:rPr>
            <a:t>Bacteria use alcohol =create vinegary acid </a:t>
          </a:r>
        </a:p>
      </dsp:txBody>
      <dsp:txXfrm>
        <a:off x="5415211" y="3262480"/>
        <a:ext cx="962096" cy="962096"/>
      </dsp:txXfrm>
    </dsp:sp>
    <dsp:sp modelId="{A2AE6F76-AC3F-4C93-91CD-4D55D9044755}">
      <dsp:nvSpPr>
        <dsp:cNvPr id="0" name=""/>
        <dsp:cNvSpPr/>
      </dsp:nvSpPr>
      <dsp:spPr>
        <a:xfrm rot="9000000">
          <a:off x="4841068" y="4019054"/>
          <a:ext cx="360565"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rot="10800000">
        <a:off x="4941991" y="4083853"/>
        <a:ext cx="252396" cy="275523"/>
      </dsp:txXfrm>
    </dsp:sp>
    <dsp:sp modelId="{76B22C63-AE6C-4FD2-B5FE-C2C56A9FE16A}">
      <dsp:nvSpPr>
        <dsp:cNvPr id="0" name=""/>
        <dsp:cNvSpPr/>
      </dsp:nvSpPr>
      <dsp:spPr>
        <a:xfrm>
          <a:off x="3448463" y="4083684"/>
          <a:ext cx="1360610" cy="136061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a:solidFill>
                <a:sysClr val="window" lastClr="FFFFFF"/>
              </a:solidFill>
              <a:latin typeface="Calibri"/>
              <a:ea typeface="+mn-ea"/>
              <a:cs typeface="+mn-cs"/>
            </a:rPr>
            <a:t>Acidic enviroment induces bacteria to spin cellulose</a:t>
          </a:r>
        </a:p>
      </dsp:txBody>
      <dsp:txXfrm>
        <a:off x="3647720" y="4282941"/>
        <a:ext cx="962096" cy="962096"/>
      </dsp:txXfrm>
    </dsp:sp>
    <dsp:sp modelId="{30E068F6-5616-40E8-A0B2-1551842E4CF7}">
      <dsp:nvSpPr>
        <dsp:cNvPr id="0" name=""/>
        <dsp:cNvSpPr/>
      </dsp:nvSpPr>
      <dsp:spPr>
        <a:xfrm rot="12600000">
          <a:off x="3096309" y="4037305"/>
          <a:ext cx="342978"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rot="10800000">
        <a:off x="3192309" y="4154869"/>
        <a:ext cx="240085" cy="275523"/>
      </dsp:txXfrm>
    </dsp:sp>
    <dsp:sp modelId="{BCE3847E-CCC7-47FF-AF4B-26BA99A79170}">
      <dsp:nvSpPr>
        <dsp:cNvPr id="0" name=""/>
        <dsp:cNvSpPr/>
      </dsp:nvSpPr>
      <dsp:spPr>
        <a:xfrm>
          <a:off x="1656264" y="3002663"/>
          <a:ext cx="1410027" cy="14817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a:solidFill>
                <a:sysClr val="window" lastClr="FFFFFF"/>
              </a:solidFill>
              <a:latin typeface="Calibri"/>
              <a:ea typeface="+mn-ea"/>
              <a:cs typeface="+mn-cs"/>
            </a:rPr>
            <a:t>Cellulose layer forms on top and is removed for drying</a:t>
          </a:r>
        </a:p>
      </dsp:txBody>
      <dsp:txXfrm>
        <a:off x="1862758" y="3219657"/>
        <a:ext cx="997039" cy="1047743"/>
      </dsp:txXfrm>
    </dsp:sp>
    <dsp:sp modelId="{1F940776-7F36-4386-B690-EA8217A58738}">
      <dsp:nvSpPr>
        <dsp:cNvPr id="0" name=""/>
        <dsp:cNvSpPr/>
      </dsp:nvSpPr>
      <dsp:spPr>
        <a:xfrm rot="16200000">
          <a:off x="2197044" y="2472480"/>
          <a:ext cx="328468"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a:off x="2246314" y="2613591"/>
        <a:ext cx="229928" cy="275523"/>
      </dsp:txXfrm>
    </dsp:sp>
    <dsp:sp modelId="{E15892B1-750B-4C75-A0A3-DF2CFC0A1C03}">
      <dsp:nvSpPr>
        <dsp:cNvPr id="0" name=""/>
        <dsp:cNvSpPr/>
      </dsp:nvSpPr>
      <dsp:spPr>
        <a:xfrm>
          <a:off x="1680973" y="1022301"/>
          <a:ext cx="1360610" cy="136061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a:solidFill>
                <a:sysClr val="window" lastClr="FFFFFF"/>
              </a:solidFill>
              <a:latin typeface="Calibri"/>
              <a:ea typeface="+mn-ea"/>
              <a:cs typeface="+mn-cs"/>
            </a:rPr>
            <a:t>Add fresh tea if </a:t>
          </a:r>
          <a:r>
            <a:rPr lang="en-AU" sz="1400" kern="1200" dirty="0" smtClean="0">
              <a:solidFill>
                <a:sysClr val="window" lastClr="FFFFFF"/>
              </a:solidFill>
              <a:latin typeface="Calibri"/>
              <a:ea typeface="+mn-ea"/>
              <a:cs typeface="+mn-cs"/>
            </a:rPr>
            <a:t>necessary...</a:t>
          </a:r>
          <a:endParaRPr lang="en-AU" sz="1400" kern="1200" dirty="0">
            <a:solidFill>
              <a:sysClr val="window" lastClr="FFFFFF"/>
            </a:solidFill>
            <a:latin typeface="Calibri"/>
            <a:ea typeface="+mn-ea"/>
            <a:cs typeface="+mn-cs"/>
          </a:endParaRPr>
        </a:p>
      </dsp:txBody>
      <dsp:txXfrm>
        <a:off x="1880230" y="1221558"/>
        <a:ext cx="962096" cy="962096"/>
      </dsp:txXfrm>
    </dsp:sp>
    <dsp:sp modelId="{96BAEFCA-1048-4BD7-A140-F1599DACB6ED}">
      <dsp:nvSpPr>
        <dsp:cNvPr id="0" name=""/>
        <dsp:cNvSpPr/>
      </dsp:nvSpPr>
      <dsp:spPr>
        <a:xfrm rot="19800000">
          <a:off x="3055903" y="967875"/>
          <a:ext cx="360565" cy="45920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AU" sz="1900" kern="1200">
            <a:solidFill>
              <a:sysClr val="window" lastClr="FFFFFF"/>
            </a:solidFill>
            <a:latin typeface="Calibri"/>
            <a:ea typeface="+mn-ea"/>
            <a:cs typeface="+mn-cs"/>
          </a:endParaRPr>
        </a:p>
      </dsp:txBody>
      <dsp:txXfrm>
        <a:off x="3063149" y="1086758"/>
        <a:ext cx="252396" cy="2755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B984-8A23-460D-8E3D-D9EF391370A1}" type="datetimeFigureOut">
              <a:rPr lang="en-AU" smtClean="0"/>
              <a:t>22/08/2017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9DE79-B474-475F-BB6D-06DB9725AD20}" type="slidenum">
              <a:rPr lang="en-AU" smtClean="0"/>
              <a:t>‹#›</a:t>
            </a:fld>
            <a:endParaRPr lang="en-AU"/>
          </a:p>
        </p:txBody>
      </p:sp>
    </p:spTree>
    <p:extLst>
      <p:ext uri="{BB962C8B-B14F-4D97-AF65-F5344CB8AC3E}">
        <p14:creationId xmlns:p14="http://schemas.microsoft.com/office/powerpoint/2010/main" val="384836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9DE79-B474-475F-BB6D-06DB9725AD20}" type="slidenum">
              <a:rPr lang="en-AU" smtClean="0"/>
              <a:t>1</a:t>
            </a:fld>
            <a:endParaRPr lang="en-AU"/>
          </a:p>
        </p:txBody>
      </p:sp>
    </p:spTree>
    <p:extLst>
      <p:ext uri="{BB962C8B-B14F-4D97-AF65-F5344CB8AC3E}">
        <p14:creationId xmlns:p14="http://schemas.microsoft.com/office/powerpoint/2010/main" val="389359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Where we are heading?</a:t>
            </a:r>
          </a:p>
          <a:p>
            <a:r>
              <a:rPr lang="en-AU" sz="1200" kern="1200" dirty="0" smtClean="0">
                <a:solidFill>
                  <a:schemeClr val="tx1"/>
                </a:solidFill>
                <a:effectLst/>
                <a:latin typeface="+mn-lt"/>
                <a:ea typeface="+mn-ea"/>
                <a:cs typeface="+mn-cs"/>
              </a:rPr>
              <a:t>Suzanne Lee, have suggested the microbial cellulose pellicle produced by a </a:t>
            </a:r>
            <a:r>
              <a:rPr lang="en-AU" sz="1200"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culture can also be used as a clothing textile.</a:t>
            </a:r>
          </a:p>
          <a:p>
            <a:r>
              <a:rPr lang="en-AU" sz="1200" kern="1200" dirty="0" smtClean="0">
                <a:solidFill>
                  <a:schemeClr val="tx1"/>
                </a:solidFill>
                <a:effectLst/>
                <a:latin typeface="+mn-lt"/>
                <a:ea typeface="+mn-ea"/>
                <a:cs typeface="+mn-cs"/>
              </a:rPr>
              <a:t>The Edge has been experimenting in growing </a:t>
            </a:r>
            <a:r>
              <a:rPr lang="en-AU" sz="1200"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and harvesting the cellulose pellicle as artificial or </a:t>
            </a:r>
            <a:r>
              <a:rPr lang="en-AU" sz="1200" i="1" kern="1200" dirty="0" smtClean="0">
                <a:solidFill>
                  <a:schemeClr val="tx1"/>
                </a:solidFill>
                <a:effectLst/>
                <a:latin typeface="+mn-lt"/>
                <a:ea typeface="+mn-ea"/>
                <a:cs typeface="+mn-cs"/>
              </a:rPr>
              <a:t>vegan</a:t>
            </a:r>
            <a:r>
              <a:rPr lang="en-AU" sz="1200" kern="1200" dirty="0" smtClean="0">
                <a:solidFill>
                  <a:schemeClr val="tx1"/>
                </a:solidFill>
                <a:effectLst/>
                <a:latin typeface="+mn-lt"/>
                <a:ea typeface="+mn-ea"/>
                <a:cs typeface="+mn-cs"/>
              </a:rPr>
              <a:t> leather.</a:t>
            </a:r>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2</a:t>
            </a:fld>
            <a:endParaRPr lang="en-AU"/>
          </a:p>
        </p:txBody>
      </p:sp>
    </p:spTree>
    <p:extLst>
      <p:ext uri="{BB962C8B-B14F-4D97-AF65-F5344CB8AC3E}">
        <p14:creationId xmlns:p14="http://schemas.microsoft.com/office/powerpoint/2010/main" val="425663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Did you know?</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grow the cotton needed for one pair of jeans you need 6000L or the equivalent of 75 bathtubs full of water.</a:t>
            </a:r>
            <a:endParaRPr lang="en-US" sz="1200" kern="1200" dirty="0" smtClean="0">
              <a:solidFill>
                <a:schemeClr val="tx1"/>
              </a:solidFill>
              <a:effectLst/>
              <a:latin typeface="+mn-lt"/>
              <a:ea typeface="+mn-ea"/>
              <a:cs typeface="+mn-cs"/>
            </a:endParaRPr>
          </a:p>
          <a:p>
            <a:r>
              <a:rPr lang="en-AU" sz="1200" i="1"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cloth, by comparison, uses 85 L of water to create enough cloth for one top</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1 bath tub</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Edge is experimenting with making </a:t>
            </a:r>
            <a:r>
              <a:rPr lang="en-AU" sz="1200" i="1"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material, a bacterial-derived cellulose made from fermented tea. Originating in Eastern Asia and used as a tonic,</a:t>
            </a:r>
            <a:r>
              <a:rPr lang="en-AU" sz="1200" i="1" kern="1200" dirty="0" smtClean="0">
                <a:solidFill>
                  <a:schemeClr val="tx1"/>
                </a:solidFill>
                <a:effectLst/>
                <a:latin typeface="+mn-lt"/>
                <a:ea typeface="+mn-ea"/>
                <a:cs typeface="+mn-cs"/>
              </a:rPr>
              <a:t> </a:t>
            </a:r>
            <a:r>
              <a:rPr lang="en-AU" sz="1200" i="1"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is a form of biotechnology dating back at least two thousand years. The process creates a material that uses drastically less water than current alternatives and could be a sustainable way to grow and sew your own clothes.</a:t>
            </a:r>
            <a:endParaRPr lang="en-US" sz="1200" kern="1200" dirty="0" smtClean="0">
              <a:solidFill>
                <a:schemeClr val="tx1"/>
              </a:solidFill>
              <a:effectLst/>
              <a:latin typeface="+mn-lt"/>
              <a:ea typeface="+mn-ea"/>
              <a:cs typeface="+mn-cs"/>
            </a:endParaRP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cellulose layer created by the </a:t>
            </a:r>
            <a:r>
              <a:rPr lang="en-AU" sz="1200" i="1" kern="1200" dirty="0" err="1" smtClean="0">
                <a:solidFill>
                  <a:schemeClr val="tx1"/>
                </a:solidFill>
                <a:effectLst/>
                <a:latin typeface="+mn-lt"/>
                <a:ea typeface="+mn-ea"/>
                <a:cs typeface="+mn-cs"/>
              </a:rPr>
              <a:t>Kombucha</a:t>
            </a:r>
            <a:r>
              <a:rPr lang="en-AU" sz="1200" kern="1200" dirty="0" smtClean="0">
                <a:solidFill>
                  <a:schemeClr val="tx1"/>
                </a:solidFill>
                <a:effectLst/>
                <a:latin typeface="+mn-lt"/>
                <a:ea typeface="+mn-ea"/>
                <a:cs typeface="+mn-cs"/>
              </a:rPr>
              <a:t> bacteria grows in sheets and doesn’t need to be purified, pulped or woven like other materials. It can simply be removed, dried and sown thereby saving hundreds of litres of water (and money) used during the processing stage. </a:t>
            </a:r>
            <a:endParaRPr lang="en-US"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4</a:t>
            </a:fld>
            <a:endParaRPr lang="en-AU"/>
          </a:p>
        </p:txBody>
      </p:sp>
    </p:spTree>
    <p:extLst>
      <p:ext uri="{BB962C8B-B14F-4D97-AF65-F5344CB8AC3E}">
        <p14:creationId xmlns:p14="http://schemas.microsoft.com/office/powerpoint/2010/main" val="14150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Australian Cotton Industry – Some Facts</a:t>
            </a:r>
          </a:p>
          <a:p>
            <a:r>
              <a:rPr lang="en-AU" dirty="0" smtClean="0"/>
              <a:t>There are approximately 800 cotton-growers in Australia, 72% based in New South Wales, and the remaining 28% in Queensland.</a:t>
            </a:r>
          </a:p>
          <a:p>
            <a:endParaRPr lang="en-AU" dirty="0" smtClean="0"/>
          </a:p>
          <a:p>
            <a:r>
              <a:rPr lang="en-AU" dirty="0" smtClean="0"/>
              <a:t>Total cotton growing area = 536,000 ha, but due to drought conditions, only approximately 220,000 ha was farmed during the 2002-03 season.</a:t>
            </a:r>
          </a:p>
          <a:p>
            <a:endParaRPr lang="en-AU" dirty="0" smtClean="0"/>
          </a:p>
          <a:p>
            <a:r>
              <a:rPr lang="en-AU" dirty="0" smtClean="0"/>
              <a:t>Australia has one of the highest cotton yields, 1,600 kg/ha in the world approximately 2.6 times the world average.</a:t>
            </a:r>
          </a:p>
          <a:p>
            <a:endParaRPr lang="en-AU" dirty="0" smtClean="0"/>
          </a:p>
          <a:p>
            <a:r>
              <a:rPr lang="en-AU" dirty="0" smtClean="0"/>
              <a:t>Some 1,500 small and medium-sized enterprises grow cotton in Australia on farms typically 500 to 2000 hectares in size.</a:t>
            </a:r>
          </a:p>
          <a:p>
            <a:endParaRPr lang="en-AU" dirty="0" smtClean="0"/>
          </a:p>
          <a:p>
            <a:r>
              <a:rPr lang="en-AU" dirty="0" smtClean="0"/>
              <a:t>Over the past decade, the Australian cotton industry has achieved a 126 per cent increase in production, while the area devoted to cotton has increased by only 50 per cent. </a:t>
            </a:r>
          </a:p>
          <a:p>
            <a:endParaRPr lang="en-AU" dirty="0" smtClean="0"/>
          </a:p>
          <a:p>
            <a:r>
              <a:rPr lang="en-AU" dirty="0" smtClean="0"/>
              <a:t>94% of Australian grown cotton is exported.</a:t>
            </a:r>
          </a:p>
          <a:p>
            <a:endParaRPr lang="en-AU" dirty="0" smtClean="0"/>
          </a:p>
          <a:p>
            <a:r>
              <a:rPr lang="en-AU" dirty="0" smtClean="0"/>
              <a:t>Australian cotton growers produce up to 227 kg of lint from every </a:t>
            </a:r>
            <a:r>
              <a:rPr lang="en-AU" dirty="0" err="1" smtClean="0"/>
              <a:t>megalitre</a:t>
            </a:r>
            <a:r>
              <a:rPr lang="en-AU" dirty="0" smtClean="0"/>
              <a:t> of water, compared to 138 kg/ML for California cotton, 136kg/ML for Egyptian and 59 kg/ML for Pakistani cotton.</a:t>
            </a:r>
          </a:p>
          <a:p>
            <a:endParaRPr lang="en-AU" dirty="0" smtClean="0"/>
          </a:p>
          <a:p>
            <a:r>
              <a:rPr lang="en-AU" dirty="0" smtClean="0"/>
              <a:t>Cotton’s average water requirement in Australia is 8 </a:t>
            </a:r>
            <a:r>
              <a:rPr lang="en-AU" dirty="0" err="1" smtClean="0"/>
              <a:t>megalitres</a:t>
            </a:r>
            <a:r>
              <a:rPr lang="en-AU" dirty="0" smtClean="0"/>
              <a:t> per hectare (ML/ha) compared to rice at 15 ML/ha, citrus at 12 ML/ha, maize at 10 ML/ha and wine grapes at 7 ML/ha.</a:t>
            </a:r>
          </a:p>
          <a:p>
            <a:endParaRPr lang="en-AU" dirty="0" smtClean="0"/>
          </a:p>
          <a:p>
            <a:r>
              <a:rPr lang="en-AU" dirty="0" smtClean="0"/>
              <a:t>Australians are the greatest per capita consumers of cotton products in the world, with cotton’s ‘breathability’ making it a natural choice in the Australian climate.</a:t>
            </a:r>
          </a:p>
          <a:p>
            <a:endParaRPr lang="en-AU" dirty="0"/>
          </a:p>
        </p:txBody>
      </p:sp>
      <p:sp>
        <p:nvSpPr>
          <p:cNvPr id="4" name="Slide Number Placeholder 3"/>
          <p:cNvSpPr>
            <a:spLocks noGrp="1"/>
          </p:cNvSpPr>
          <p:nvPr>
            <p:ph type="sldNum" sz="quarter" idx="10"/>
          </p:nvPr>
        </p:nvSpPr>
        <p:spPr/>
        <p:txBody>
          <a:bodyPr/>
          <a:lstStyle/>
          <a:p>
            <a:fld id="{4439DE79-B474-475F-BB6D-06DB9725AD20}" type="slidenum">
              <a:rPr lang="en-AU" smtClean="0"/>
              <a:t>5</a:t>
            </a:fld>
            <a:endParaRPr lang="en-AU"/>
          </a:p>
        </p:txBody>
      </p:sp>
    </p:spTree>
    <p:extLst>
      <p:ext uri="{BB962C8B-B14F-4D97-AF65-F5344CB8AC3E}">
        <p14:creationId xmlns:p14="http://schemas.microsoft.com/office/powerpoint/2010/main" val="260119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t>
            </a:r>
            <a:r>
              <a:rPr lang="en-US" dirty="0" err="1" smtClean="0"/>
              <a:t>Kombucha</a:t>
            </a:r>
            <a:r>
              <a:rPr lang="en-US" dirty="0" smtClean="0"/>
              <a:t> Tea- NOT FOOD GRADE - by combining ordinary household tea and sugar with a bacteria and yeast culture.</a:t>
            </a:r>
          </a:p>
          <a:p>
            <a:r>
              <a:rPr lang="en-US" dirty="0" smtClean="0"/>
              <a:t>The tea mixture at</a:t>
            </a:r>
            <a:r>
              <a:rPr lang="en-US" baseline="0" dirty="0" smtClean="0"/>
              <a:t> least </a:t>
            </a:r>
            <a:r>
              <a:rPr lang="en-US" dirty="0" smtClean="0"/>
              <a:t>two weeks during which time a thin layer of cellulose forms and floats to the top of the </a:t>
            </a:r>
            <a:r>
              <a:rPr lang="en-US" dirty="0" err="1" smtClean="0"/>
              <a:t>Kombucha</a:t>
            </a:r>
            <a:r>
              <a:rPr lang="en-US" dirty="0" smtClean="0"/>
              <a:t> mixture. </a:t>
            </a:r>
          </a:p>
          <a:p>
            <a:r>
              <a:rPr lang="en-US" dirty="0" smtClean="0"/>
              <a:t>It is this layer that is dried and sown into planet-friendly clothes. </a:t>
            </a:r>
          </a:p>
          <a:p>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8</a:t>
            </a:fld>
            <a:endParaRPr lang="en-AU"/>
          </a:p>
        </p:txBody>
      </p:sp>
    </p:spTree>
    <p:extLst>
      <p:ext uri="{BB962C8B-B14F-4D97-AF65-F5344CB8AC3E}">
        <p14:creationId xmlns:p14="http://schemas.microsoft.com/office/powerpoint/2010/main" val="226967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People have used bacteria for thousands of years, to turn milk into cheese and yoghurt and to pickle fruit and vegetables. Because bacteria adapt so well to their environment, they out-compete other microbes that can make us ill. This process of fermentation makes food resistant to spoilage.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cellulose fibres are about a hundred times thinner than those in cotton (and about 1000 times thinner than a human hair). This means the material holds a lot of water and when you dry it out, it shrinks down to about paper thickness.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9</a:t>
            </a:fld>
            <a:endParaRPr lang="en-AU"/>
          </a:p>
        </p:txBody>
      </p:sp>
    </p:spTree>
    <p:extLst>
      <p:ext uri="{BB962C8B-B14F-4D97-AF65-F5344CB8AC3E}">
        <p14:creationId xmlns:p14="http://schemas.microsoft.com/office/powerpoint/2010/main" val="413633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9DE79-B474-475F-BB6D-06DB9725AD20}" type="slidenum">
              <a:rPr lang="en-AU" smtClean="0"/>
              <a:t>10</a:t>
            </a:fld>
            <a:endParaRPr lang="en-AU"/>
          </a:p>
        </p:txBody>
      </p:sp>
    </p:spTree>
    <p:extLst>
      <p:ext uri="{BB962C8B-B14F-4D97-AF65-F5344CB8AC3E}">
        <p14:creationId xmlns:p14="http://schemas.microsoft.com/office/powerpoint/2010/main" val="326399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13</a:t>
            </a:fld>
            <a:endParaRPr lang="en-AU"/>
          </a:p>
        </p:txBody>
      </p:sp>
    </p:spTree>
    <p:extLst>
      <p:ext uri="{BB962C8B-B14F-4D97-AF65-F5344CB8AC3E}">
        <p14:creationId xmlns:p14="http://schemas.microsoft.com/office/powerpoint/2010/main" val="141485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9DE79-B474-475F-BB6D-06DB9725AD20}" type="slidenum">
              <a:rPr lang="en-AU" smtClean="0"/>
              <a:t>15</a:t>
            </a:fld>
            <a:endParaRPr lang="en-AU"/>
          </a:p>
        </p:txBody>
      </p:sp>
    </p:spTree>
    <p:extLst>
      <p:ext uri="{BB962C8B-B14F-4D97-AF65-F5344CB8AC3E}">
        <p14:creationId xmlns:p14="http://schemas.microsoft.com/office/powerpoint/2010/main" val="15105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6D9C8DC-99C8-49E3-9E3B-C9185FBA777B}" type="datetimeFigureOut">
              <a:rPr lang="en-AU" smtClean="0"/>
              <a:t>22/08/2017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129944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D9C8DC-99C8-49E3-9E3B-C9185FBA777B}" type="datetimeFigureOut">
              <a:rPr lang="en-AU" smtClean="0"/>
              <a:t>22/08/2017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281019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D9C8DC-99C8-49E3-9E3B-C9185FBA777B}" type="datetimeFigureOut">
              <a:rPr lang="en-AU" smtClean="0"/>
              <a:t>22/08/2017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382815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D9C8DC-99C8-49E3-9E3B-C9185FBA777B}" type="datetimeFigureOut">
              <a:rPr lang="en-AU" smtClean="0"/>
              <a:t>22/08/2017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297400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9C8DC-99C8-49E3-9E3B-C9185FBA777B}" type="datetimeFigureOut">
              <a:rPr lang="en-AU" smtClean="0"/>
              <a:t>22/08/2017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303341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6D9C8DC-99C8-49E3-9E3B-C9185FBA777B}" type="datetimeFigureOut">
              <a:rPr lang="en-AU" smtClean="0"/>
              <a:t>22/08/2017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247398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6D9C8DC-99C8-49E3-9E3B-C9185FBA777B}" type="datetimeFigureOut">
              <a:rPr lang="en-AU" smtClean="0"/>
              <a:t>22/08/2017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203132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6D9C8DC-99C8-49E3-9E3B-C9185FBA777B}" type="datetimeFigureOut">
              <a:rPr lang="en-AU" smtClean="0"/>
              <a:t>22/08/2017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72663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9C8DC-99C8-49E3-9E3B-C9185FBA777B}" type="datetimeFigureOut">
              <a:rPr lang="en-AU" smtClean="0"/>
              <a:t>22/08/2017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139378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9C8DC-99C8-49E3-9E3B-C9185FBA777B}" type="datetimeFigureOut">
              <a:rPr lang="en-AU" smtClean="0"/>
              <a:t>22/08/2017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224919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9C8DC-99C8-49E3-9E3B-C9185FBA777B}" type="datetimeFigureOut">
              <a:rPr lang="en-AU" smtClean="0"/>
              <a:t>22/08/2017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96A963-D22C-4EBF-9603-609C364F34A7}" type="slidenum">
              <a:rPr lang="en-AU" smtClean="0"/>
              <a:t>‹#›</a:t>
            </a:fld>
            <a:endParaRPr lang="en-AU"/>
          </a:p>
        </p:txBody>
      </p:sp>
    </p:spTree>
    <p:extLst>
      <p:ext uri="{BB962C8B-B14F-4D97-AF65-F5344CB8AC3E}">
        <p14:creationId xmlns:p14="http://schemas.microsoft.com/office/powerpoint/2010/main" val="357188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9C8DC-99C8-49E3-9E3B-C9185FBA777B}" type="datetimeFigureOut">
              <a:rPr lang="en-AU" smtClean="0"/>
              <a:t>22/08/2017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6A963-D22C-4EBF-9603-609C364F34A7}" type="slidenum">
              <a:rPr lang="en-AU" smtClean="0"/>
              <a:t>‹#›</a:t>
            </a:fld>
            <a:endParaRPr lang="en-AU"/>
          </a:p>
        </p:txBody>
      </p:sp>
    </p:spTree>
    <p:extLst>
      <p:ext uri="{BB962C8B-B14F-4D97-AF65-F5344CB8AC3E}">
        <p14:creationId xmlns:p14="http://schemas.microsoft.com/office/powerpoint/2010/main" val="237446035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93988"/>
            <a:ext cx="7772400" cy="1470025"/>
          </a:xfrm>
        </p:spPr>
        <p:txBody>
          <a:bodyPr/>
          <a:lstStyle/>
          <a:p>
            <a:r>
              <a:rPr lang="en-AU" b="1" dirty="0" smtClean="0"/>
              <a:t>Grow and </a:t>
            </a:r>
            <a:r>
              <a:rPr lang="en-AU" b="1" dirty="0" smtClean="0"/>
              <a:t>Sew </a:t>
            </a:r>
            <a:br>
              <a:rPr lang="en-AU" b="1" dirty="0" smtClean="0"/>
            </a:br>
            <a:r>
              <a:rPr lang="en-AU" b="1" dirty="0" err="1" smtClean="0"/>
              <a:t>Kombucha</a:t>
            </a:r>
            <a:endParaRPr lang="en-AU" b="1" dirty="0"/>
          </a:p>
        </p:txBody>
      </p:sp>
      <p:sp>
        <p:nvSpPr>
          <p:cNvPr id="3" name="Subtitle 2"/>
          <p:cNvSpPr>
            <a:spLocks noGrp="1"/>
          </p:cNvSpPr>
          <p:nvPr>
            <p:ph type="subTitle" idx="1"/>
          </p:nvPr>
        </p:nvSpPr>
        <p:spPr>
          <a:xfrm>
            <a:off x="1341380" y="4293096"/>
            <a:ext cx="6400800" cy="1752600"/>
          </a:xfrm>
        </p:spPr>
        <p:txBody>
          <a:bodyPr/>
          <a:lstStyle/>
          <a:p>
            <a:r>
              <a:rPr lang="en-AU" dirty="0" smtClean="0"/>
              <a:t>Grow </a:t>
            </a:r>
            <a:r>
              <a:rPr lang="en-AU" dirty="0"/>
              <a:t>clothes </a:t>
            </a:r>
            <a:endParaRPr lang="en-AU" dirty="0" smtClean="0"/>
          </a:p>
          <a:p>
            <a:r>
              <a:rPr lang="en-AU" dirty="0" smtClean="0"/>
              <a:t>using simple planet-friendly </a:t>
            </a:r>
            <a:r>
              <a:rPr lang="en-AU" dirty="0" smtClean="0"/>
              <a:t>ingredients</a:t>
            </a:r>
            <a:endParaRPr lang="en-AU" dirty="0"/>
          </a:p>
        </p:txBody>
      </p:sp>
    </p:spTree>
    <p:extLst>
      <p:ext uri="{BB962C8B-B14F-4D97-AF65-F5344CB8AC3E}">
        <p14:creationId xmlns:p14="http://schemas.microsoft.com/office/powerpoint/2010/main" val="48828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SCOBY</a:t>
            </a:r>
            <a:endParaRPr lang="en-AU" dirty="0"/>
          </a:p>
        </p:txBody>
      </p:sp>
      <p:sp>
        <p:nvSpPr>
          <p:cNvPr id="5" name="Content Placeholder 4"/>
          <p:cNvSpPr>
            <a:spLocks noGrp="1"/>
          </p:cNvSpPr>
          <p:nvPr>
            <p:ph sz="half" idx="2"/>
          </p:nvPr>
        </p:nvSpPr>
        <p:spPr>
          <a:xfrm>
            <a:off x="668858" y="1628800"/>
            <a:ext cx="6486872" cy="4525963"/>
          </a:xfrm>
        </p:spPr>
        <p:txBody>
          <a:bodyPr/>
          <a:lstStyle/>
          <a:p>
            <a:r>
              <a:rPr lang="en-US" dirty="0" smtClean="0"/>
              <a:t>Symbiotic Colony Of Bacteria </a:t>
            </a:r>
            <a:r>
              <a:rPr lang="en-US" dirty="0"/>
              <a:t>and </a:t>
            </a:r>
            <a:r>
              <a:rPr lang="en-US" dirty="0" smtClean="0"/>
              <a:t>Yeast</a:t>
            </a: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3717032"/>
            <a:ext cx="2831235" cy="1885107"/>
          </a:xfrm>
          <a:prstGeom prst="rect">
            <a:avLst/>
          </a:prstGeom>
        </p:spPr>
      </p:pic>
      <p:pic>
        <p:nvPicPr>
          <p:cNvPr id="7" name="Picture 2" descr="IMG_021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000" y="3140968"/>
            <a:ext cx="1752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IMG_05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393" y="3140968"/>
            <a:ext cx="1752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3640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Inspiration</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73667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Dye</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139952" y="4217911"/>
            <a:ext cx="2182313" cy="2304256"/>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4331" y="4217911"/>
            <a:ext cx="2252125" cy="230425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1" b="-400"/>
          <a:stretch/>
        </p:blipFill>
        <p:spPr>
          <a:xfrm>
            <a:off x="645155" y="1425271"/>
            <a:ext cx="2443165" cy="4970525"/>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31108" y="1417638"/>
            <a:ext cx="3432325" cy="24928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2899143" y="1938367"/>
            <a:ext cx="2529256" cy="1487798"/>
          </a:xfrm>
          <a:prstGeom prst="rect">
            <a:avLst/>
          </a:prstGeom>
        </p:spPr>
      </p:pic>
    </p:spTree>
    <p:extLst>
      <p:ext uri="{BB962C8B-B14F-4D97-AF65-F5344CB8AC3E}">
        <p14:creationId xmlns:p14="http://schemas.microsoft.com/office/powerpoint/2010/main" val="39589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AU"/>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9926" y="1438155"/>
            <a:ext cx="2952796" cy="281059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7024" y="1504950"/>
            <a:ext cx="2443163" cy="32575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2427" y="3717032"/>
            <a:ext cx="2053824" cy="2738431"/>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1278" y="4077883"/>
            <a:ext cx="2974164" cy="2375687"/>
          </a:xfrm>
          <a:prstGeom prst="rect">
            <a:avLst/>
          </a:prstGeom>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296617" y="1864145"/>
            <a:ext cx="3082142" cy="1687067"/>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Wet </a:t>
            </a:r>
            <a:r>
              <a:rPr lang="en-AU" dirty="0" err="1" smtClean="0"/>
              <a:t>Kombucha</a:t>
            </a:r>
            <a:endParaRPr lang="en-US" dirty="0"/>
          </a:p>
        </p:txBody>
      </p:sp>
    </p:spTree>
    <p:extLst>
      <p:ext uri="{BB962C8B-B14F-4D97-AF65-F5344CB8AC3E}">
        <p14:creationId xmlns:p14="http://schemas.microsoft.com/office/powerpoint/2010/main" val="26850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Dry </a:t>
            </a:r>
            <a:r>
              <a:rPr lang="en-AU" dirty="0" err="1" smtClean="0"/>
              <a:t>Kombucha</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37720" y="1835394"/>
            <a:ext cx="3429372" cy="3631907"/>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05633" y="1289424"/>
            <a:ext cx="2960978" cy="2954305"/>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9994" y="3726024"/>
            <a:ext cx="1784919" cy="2101297"/>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842" y="4365104"/>
            <a:ext cx="3383424" cy="227200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738757" y="1715269"/>
            <a:ext cx="1713124" cy="1713124"/>
          </a:xfrm>
          <a:prstGeom prst="rect">
            <a:avLst/>
          </a:prstGeom>
        </p:spPr>
      </p:pic>
    </p:spTree>
    <p:extLst>
      <p:ext uri="{BB962C8B-B14F-4D97-AF65-F5344CB8AC3E}">
        <p14:creationId xmlns:p14="http://schemas.microsoft.com/office/powerpoint/2010/main" val="320530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Create and Share</a:t>
            </a:r>
            <a:endParaRPr lang="en-AU" dirty="0"/>
          </a:p>
        </p:txBody>
      </p:sp>
      <p:sp>
        <p:nvSpPr>
          <p:cNvPr id="3" name="Subtitle 2"/>
          <p:cNvSpPr>
            <a:spLocks noGrp="1"/>
          </p:cNvSpPr>
          <p:nvPr>
            <p:ph type="subTitle" idx="1"/>
          </p:nvPr>
        </p:nvSpPr>
        <p:spPr/>
        <p:txBody>
          <a:bodyPr>
            <a:normAutofit fontScale="77500" lnSpcReduction="20000"/>
          </a:bodyPr>
          <a:lstStyle/>
          <a:p>
            <a:r>
              <a:rPr lang="en-US" dirty="0"/>
              <a:t>Don’t forget to share a photo of anything you make with us via Instagram, Twitter or Facebook. </a:t>
            </a:r>
            <a:endParaRPr lang="en-US" dirty="0" smtClean="0"/>
          </a:p>
          <a:p>
            <a:r>
              <a:rPr lang="en-US" dirty="0" smtClean="0"/>
              <a:t>If </a:t>
            </a:r>
            <a:r>
              <a:rPr lang="en-US" dirty="0"/>
              <a:t>you have any questions throughout the process, email us</a:t>
            </a:r>
            <a:r>
              <a:rPr lang="en-US" dirty="0" smtClean="0"/>
              <a:t>.</a:t>
            </a:r>
          </a:p>
          <a:p>
            <a:endParaRPr lang="en-AU" dirty="0"/>
          </a:p>
        </p:txBody>
      </p:sp>
    </p:spTree>
    <p:extLst>
      <p:ext uri="{BB962C8B-B14F-4D97-AF65-F5344CB8AC3E}">
        <p14:creationId xmlns:p14="http://schemas.microsoft.com/office/powerpoint/2010/main" val="408901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063" y="255568"/>
            <a:ext cx="4394937" cy="3313202"/>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17475" y="3751332"/>
            <a:ext cx="2376264" cy="280831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14208" r="14882"/>
          <a:stretch/>
        </p:blipFill>
        <p:spPr>
          <a:xfrm>
            <a:off x="5053194" y="237165"/>
            <a:ext cx="2109869" cy="4089177"/>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t="6516" b="15071"/>
          <a:stretch/>
        </p:blipFill>
        <p:spPr>
          <a:xfrm flipH="1">
            <a:off x="444236" y="3871953"/>
            <a:ext cx="2175784" cy="2560386"/>
          </a:xfrm>
          <a:prstGeom prst="rect">
            <a:avLst/>
          </a:prstGeom>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22993" t="2074" r="11141"/>
          <a:stretch/>
        </p:blipFill>
        <p:spPr>
          <a:xfrm>
            <a:off x="6524777" y="2636912"/>
            <a:ext cx="2160241" cy="4413949"/>
          </a:xfrm>
          <a:prstGeom prst="rect">
            <a:avLst/>
          </a:prstGeom>
        </p:spPr>
      </p:pic>
    </p:spTree>
    <p:extLst>
      <p:ext uri="{BB962C8B-B14F-4D97-AF65-F5344CB8AC3E}">
        <p14:creationId xmlns:p14="http://schemas.microsoft.com/office/powerpoint/2010/main" val="377496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Why?</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68843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9512" y="2027111"/>
            <a:ext cx="6096000" cy="3648075"/>
          </a:xfr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23253" y="2420888"/>
            <a:ext cx="1671923" cy="3337697"/>
          </a:xfrm>
          <a:prstGeom prst="rect">
            <a:avLst/>
          </a:prstGeom>
        </p:spPr>
      </p:pic>
      <p:sp>
        <p:nvSpPr>
          <p:cNvPr id="6" name="Right Arrow 5"/>
          <p:cNvSpPr/>
          <p:nvPr/>
        </p:nvSpPr>
        <p:spPr>
          <a:xfrm>
            <a:off x="6573467" y="3557300"/>
            <a:ext cx="648072" cy="792088"/>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21539" y="420170"/>
            <a:ext cx="1275350" cy="1606941"/>
          </a:xfrm>
          <a:prstGeom prst="rect">
            <a:avLst/>
          </a:prstGeom>
        </p:spPr>
      </p:pic>
    </p:spTree>
    <p:extLst>
      <p:ext uri="{BB962C8B-B14F-4D97-AF65-F5344CB8AC3E}">
        <p14:creationId xmlns:p14="http://schemas.microsoft.com/office/powerpoint/2010/main" val="92909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3319" y="5284764"/>
            <a:ext cx="1231032" cy="736696"/>
          </a:xfrm>
          <a:prstGeom prst="rect">
            <a:avLst/>
          </a:prstGeom>
        </p:spPr>
      </p:pic>
      <p:pic>
        <p:nvPicPr>
          <p:cNvPr id="2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8714" y="797466"/>
            <a:ext cx="934991" cy="559534"/>
          </a:xfrm>
          <a:prstGeom prst="rect">
            <a:avLst/>
          </a:prstGeom>
        </p:spPr>
      </p:pic>
      <p:pic>
        <p:nvPicPr>
          <p:cNvPr id="2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707" y="1819801"/>
            <a:ext cx="934991" cy="559534"/>
          </a:xfrm>
          <a:prstGeom prst="rect">
            <a:avLst/>
          </a:prstGeom>
        </p:spPr>
      </p:pic>
      <p:pic>
        <p:nvPicPr>
          <p:cNvPr id="3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0168" y="1819801"/>
            <a:ext cx="934991" cy="559534"/>
          </a:xfrm>
          <a:prstGeom prst="rect">
            <a:avLst/>
          </a:prstGeom>
        </p:spPr>
      </p:pic>
      <p:pic>
        <p:nvPicPr>
          <p:cNvPr id="3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7936" y="2379335"/>
            <a:ext cx="934991" cy="559534"/>
          </a:xfrm>
          <a:prstGeom prst="rect">
            <a:avLst/>
          </a:prstGeom>
        </p:spPr>
      </p:pic>
      <p:pic>
        <p:nvPicPr>
          <p:cNvPr id="3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0167" y="2370440"/>
            <a:ext cx="934991" cy="559534"/>
          </a:xfrm>
          <a:prstGeom prst="rect">
            <a:avLst/>
          </a:prstGeom>
        </p:spPr>
      </p:pic>
      <p:pic>
        <p:nvPicPr>
          <p:cNvPr id="10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5159" y="1819801"/>
            <a:ext cx="934991" cy="559534"/>
          </a:xfrm>
          <a:prstGeom prst="rect">
            <a:avLst/>
          </a:prstGeom>
        </p:spPr>
      </p:pic>
      <p:pic>
        <p:nvPicPr>
          <p:cNvPr id="10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620" y="1819801"/>
            <a:ext cx="934991" cy="559534"/>
          </a:xfrm>
          <a:prstGeom prst="rect">
            <a:avLst/>
          </a:prstGeom>
        </p:spPr>
      </p:pic>
      <p:pic>
        <p:nvPicPr>
          <p:cNvPr id="10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388" y="2379335"/>
            <a:ext cx="934991" cy="559534"/>
          </a:xfrm>
          <a:prstGeom prst="rect">
            <a:avLst/>
          </a:prstGeom>
        </p:spPr>
      </p:pic>
      <p:pic>
        <p:nvPicPr>
          <p:cNvPr id="11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619" y="2370440"/>
            <a:ext cx="934991" cy="559534"/>
          </a:xfrm>
          <a:prstGeom prst="rect">
            <a:avLst/>
          </a:prstGeom>
        </p:spPr>
      </p:pic>
      <p:pic>
        <p:nvPicPr>
          <p:cNvPr id="111"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9360" y="1802011"/>
            <a:ext cx="934991" cy="559534"/>
          </a:xfrm>
          <a:prstGeom prst="rect">
            <a:avLst/>
          </a:prstGeom>
        </p:spPr>
      </p:pic>
      <p:pic>
        <p:nvPicPr>
          <p:cNvPr id="11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7426" y="1810906"/>
            <a:ext cx="934991" cy="559534"/>
          </a:xfrm>
          <a:prstGeom prst="rect">
            <a:avLst/>
          </a:prstGeom>
        </p:spPr>
      </p:pic>
      <p:pic>
        <p:nvPicPr>
          <p:cNvPr id="11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5194" y="2370440"/>
            <a:ext cx="934991" cy="559534"/>
          </a:xfrm>
          <a:prstGeom prst="rect">
            <a:avLst/>
          </a:prstGeom>
        </p:spPr>
      </p:pic>
      <p:pic>
        <p:nvPicPr>
          <p:cNvPr id="11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7425" y="2361545"/>
            <a:ext cx="934991" cy="559534"/>
          </a:xfrm>
          <a:prstGeom prst="rect">
            <a:avLst/>
          </a:prstGeom>
        </p:spPr>
      </p:pic>
      <p:pic>
        <p:nvPicPr>
          <p:cNvPr id="11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2417" y="1819801"/>
            <a:ext cx="934991" cy="559534"/>
          </a:xfrm>
          <a:prstGeom prst="rect">
            <a:avLst/>
          </a:prstGeom>
        </p:spPr>
      </p:pic>
      <p:pic>
        <p:nvPicPr>
          <p:cNvPr id="11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0953" y="1819801"/>
            <a:ext cx="934991" cy="559534"/>
          </a:xfrm>
          <a:prstGeom prst="rect">
            <a:avLst/>
          </a:prstGeom>
        </p:spPr>
      </p:pic>
      <p:pic>
        <p:nvPicPr>
          <p:cNvPr id="11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2417" y="2361545"/>
            <a:ext cx="934991" cy="559534"/>
          </a:xfrm>
          <a:prstGeom prst="rect">
            <a:avLst/>
          </a:prstGeom>
        </p:spPr>
      </p:pic>
      <p:pic>
        <p:nvPicPr>
          <p:cNvPr id="11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0954" y="2379335"/>
            <a:ext cx="934991" cy="559534"/>
          </a:xfrm>
          <a:prstGeom prst="rect">
            <a:avLst/>
          </a:prstGeom>
        </p:spPr>
      </p:pic>
      <p:pic>
        <p:nvPicPr>
          <p:cNvPr id="12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527" y="1819801"/>
            <a:ext cx="934991" cy="559534"/>
          </a:xfrm>
          <a:prstGeom prst="rect">
            <a:avLst/>
          </a:prstGeom>
        </p:spPr>
      </p:pic>
      <p:pic>
        <p:nvPicPr>
          <p:cNvPr id="12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526" y="2370440"/>
            <a:ext cx="934991" cy="559534"/>
          </a:xfrm>
          <a:prstGeom prst="rect">
            <a:avLst/>
          </a:prstGeom>
        </p:spPr>
      </p:pic>
      <p:pic>
        <p:nvPicPr>
          <p:cNvPr id="12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457" y="3005847"/>
            <a:ext cx="934991" cy="559534"/>
          </a:xfrm>
          <a:prstGeom prst="rect">
            <a:avLst/>
          </a:prstGeom>
        </p:spPr>
      </p:pic>
      <p:pic>
        <p:nvPicPr>
          <p:cNvPr id="12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8918" y="3005847"/>
            <a:ext cx="934991" cy="559534"/>
          </a:xfrm>
          <a:prstGeom prst="rect">
            <a:avLst/>
          </a:prstGeom>
        </p:spPr>
      </p:pic>
      <p:pic>
        <p:nvPicPr>
          <p:cNvPr id="12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686" y="3565381"/>
            <a:ext cx="934991" cy="559534"/>
          </a:xfrm>
          <a:prstGeom prst="rect">
            <a:avLst/>
          </a:prstGeom>
        </p:spPr>
      </p:pic>
      <p:pic>
        <p:nvPicPr>
          <p:cNvPr id="12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8917" y="3556486"/>
            <a:ext cx="934991" cy="559534"/>
          </a:xfrm>
          <a:prstGeom prst="rect">
            <a:avLst/>
          </a:prstGeom>
        </p:spPr>
      </p:pic>
      <p:pic>
        <p:nvPicPr>
          <p:cNvPr id="12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909" y="3005847"/>
            <a:ext cx="934991" cy="559534"/>
          </a:xfrm>
          <a:prstGeom prst="rect">
            <a:avLst/>
          </a:prstGeom>
        </p:spPr>
      </p:pic>
      <p:pic>
        <p:nvPicPr>
          <p:cNvPr id="12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4370" y="3005847"/>
            <a:ext cx="934991" cy="559534"/>
          </a:xfrm>
          <a:prstGeom prst="rect">
            <a:avLst/>
          </a:prstGeom>
        </p:spPr>
      </p:pic>
      <p:pic>
        <p:nvPicPr>
          <p:cNvPr id="12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2138" y="3565381"/>
            <a:ext cx="934991" cy="559534"/>
          </a:xfrm>
          <a:prstGeom prst="rect">
            <a:avLst/>
          </a:prstGeom>
        </p:spPr>
      </p:pic>
      <p:pic>
        <p:nvPicPr>
          <p:cNvPr id="13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4369" y="3556486"/>
            <a:ext cx="934991" cy="559534"/>
          </a:xfrm>
          <a:prstGeom prst="rect">
            <a:avLst/>
          </a:prstGeom>
        </p:spPr>
      </p:pic>
      <p:pic>
        <p:nvPicPr>
          <p:cNvPr id="131"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110" y="2988057"/>
            <a:ext cx="934991" cy="559534"/>
          </a:xfrm>
          <a:prstGeom prst="rect">
            <a:avLst/>
          </a:prstGeom>
        </p:spPr>
      </p:pic>
      <p:pic>
        <p:nvPicPr>
          <p:cNvPr id="13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6176" y="2996952"/>
            <a:ext cx="934991" cy="559534"/>
          </a:xfrm>
          <a:prstGeom prst="rect">
            <a:avLst/>
          </a:prstGeom>
        </p:spPr>
      </p:pic>
      <p:pic>
        <p:nvPicPr>
          <p:cNvPr id="13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3944" y="3556486"/>
            <a:ext cx="934991" cy="559534"/>
          </a:xfrm>
          <a:prstGeom prst="rect">
            <a:avLst/>
          </a:prstGeom>
        </p:spPr>
      </p:pic>
      <p:pic>
        <p:nvPicPr>
          <p:cNvPr id="13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6175" y="3547591"/>
            <a:ext cx="934991" cy="559534"/>
          </a:xfrm>
          <a:prstGeom prst="rect">
            <a:avLst/>
          </a:prstGeom>
        </p:spPr>
      </p:pic>
      <p:pic>
        <p:nvPicPr>
          <p:cNvPr id="13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1167" y="3005847"/>
            <a:ext cx="934991" cy="559534"/>
          </a:xfrm>
          <a:prstGeom prst="rect">
            <a:avLst/>
          </a:prstGeom>
        </p:spPr>
      </p:pic>
      <p:pic>
        <p:nvPicPr>
          <p:cNvPr id="13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703" y="3005847"/>
            <a:ext cx="934991" cy="559534"/>
          </a:xfrm>
          <a:prstGeom prst="rect">
            <a:avLst/>
          </a:prstGeom>
        </p:spPr>
      </p:pic>
      <p:pic>
        <p:nvPicPr>
          <p:cNvPr id="13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1167" y="3547591"/>
            <a:ext cx="934991" cy="559534"/>
          </a:xfrm>
          <a:prstGeom prst="rect">
            <a:avLst/>
          </a:prstGeom>
        </p:spPr>
      </p:pic>
      <p:pic>
        <p:nvPicPr>
          <p:cNvPr id="13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704" y="3565381"/>
            <a:ext cx="934991" cy="559534"/>
          </a:xfrm>
          <a:prstGeom prst="rect">
            <a:avLst/>
          </a:prstGeom>
        </p:spPr>
      </p:pic>
      <p:pic>
        <p:nvPicPr>
          <p:cNvPr id="14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77" y="3005847"/>
            <a:ext cx="934991" cy="559534"/>
          </a:xfrm>
          <a:prstGeom prst="rect">
            <a:avLst/>
          </a:prstGeom>
        </p:spPr>
      </p:pic>
      <p:pic>
        <p:nvPicPr>
          <p:cNvPr id="14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76" y="3556486"/>
            <a:ext cx="934991" cy="559534"/>
          </a:xfrm>
          <a:prstGeom prst="rect">
            <a:avLst/>
          </a:prstGeom>
        </p:spPr>
      </p:pic>
      <p:pic>
        <p:nvPicPr>
          <p:cNvPr id="14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456" y="4148231"/>
            <a:ext cx="934991" cy="559534"/>
          </a:xfrm>
          <a:prstGeom prst="rect">
            <a:avLst/>
          </a:prstGeom>
        </p:spPr>
      </p:pic>
      <p:pic>
        <p:nvPicPr>
          <p:cNvPr id="14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8917" y="4148231"/>
            <a:ext cx="934991" cy="559534"/>
          </a:xfrm>
          <a:prstGeom prst="rect">
            <a:avLst/>
          </a:prstGeom>
        </p:spPr>
      </p:pic>
      <p:pic>
        <p:nvPicPr>
          <p:cNvPr id="14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685" y="4707765"/>
            <a:ext cx="934991" cy="559534"/>
          </a:xfrm>
          <a:prstGeom prst="rect">
            <a:avLst/>
          </a:prstGeom>
        </p:spPr>
      </p:pic>
      <p:pic>
        <p:nvPicPr>
          <p:cNvPr id="14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908" y="4148231"/>
            <a:ext cx="934991" cy="559534"/>
          </a:xfrm>
          <a:prstGeom prst="rect">
            <a:avLst/>
          </a:prstGeom>
        </p:spPr>
      </p:pic>
      <p:pic>
        <p:nvPicPr>
          <p:cNvPr id="14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4369" y="4148231"/>
            <a:ext cx="934991" cy="559534"/>
          </a:xfrm>
          <a:prstGeom prst="rect">
            <a:avLst/>
          </a:prstGeom>
        </p:spPr>
      </p:pic>
      <p:pic>
        <p:nvPicPr>
          <p:cNvPr id="151"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109" y="4130441"/>
            <a:ext cx="934991" cy="559534"/>
          </a:xfrm>
          <a:prstGeom prst="rect">
            <a:avLst/>
          </a:prstGeom>
        </p:spPr>
      </p:pic>
      <p:pic>
        <p:nvPicPr>
          <p:cNvPr id="15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6175" y="4139336"/>
            <a:ext cx="934991" cy="559534"/>
          </a:xfrm>
          <a:prstGeom prst="rect">
            <a:avLst/>
          </a:prstGeom>
        </p:spPr>
      </p:pic>
      <p:pic>
        <p:nvPicPr>
          <p:cNvPr id="15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1166" y="4148231"/>
            <a:ext cx="934991" cy="559534"/>
          </a:xfrm>
          <a:prstGeom prst="rect">
            <a:avLst/>
          </a:prstGeom>
        </p:spPr>
      </p:pic>
      <p:pic>
        <p:nvPicPr>
          <p:cNvPr id="15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702" y="4148231"/>
            <a:ext cx="934991" cy="559534"/>
          </a:xfrm>
          <a:prstGeom prst="rect">
            <a:avLst/>
          </a:prstGeom>
        </p:spPr>
      </p:pic>
      <p:pic>
        <p:nvPicPr>
          <p:cNvPr id="16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76" y="4148231"/>
            <a:ext cx="934991" cy="559534"/>
          </a:xfrm>
          <a:prstGeom prst="rect">
            <a:avLst/>
          </a:prstGeom>
        </p:spPr>
      </p:pic>
      <p:pic>
        <p:nvPicPr>
          <p:cNvPr id="16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75" y="4698870"/>
            <a:ext cx="934991" cy="559534"/>
          </a:xfrm>
          <a:prstGeom prst="rect">
            <a:avLst/>
          </a:prstGeom>
        </p:spPr>
      </p:pic>
      <p:pic>
        <p:nvPicPr>
          <p:cNvPr id="16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2518" y="744720"/>
            <a:ext cx="934991" cy="559534"/>
          </a:xfrm>
          <a:prstGeom prst="rect">
            <a:avLst/>
          </a:prstGeom>
        </p:spPr>
      </p:pic>
      <p:pic>
        <p:nvPicPr>
          <p:cNvPr id="16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979" y="744720"/>
            <a:ext cx="934991" cy="559534"/>
          </a:xfrm>
          <a:prstGeom prst="rect">
            <a:avLst/>
          </a:prstGeom>
        </p:spPr>
      </p:pic>
      <p:pic>
        <p:nvPicPr>
          <p:cNvPr id="16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2517" y="1304254"/>
            <a:ext cx="934991" cy="559534"/>
          </a:xfrm>
          <a:prstGeom prst="rect">
            <a:avLst/>
          </a:prstGeom>
        </p:spPr>
      </p:pic>
      <p:pic>
        <p:nvPicPr>
          <p:cNvPr id="16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978" y="1295359"/>
            <a:ext cx="934991" cy="559534"/>
          </a:xfrm>
          <a:prstGeom prst="rect">
            <a:avLst/>
          </a:prstGeom>
        </p:spPr>
      </p:pic>
      <p:pic>
        <p:nvPicPr>
          <p:cNvPr id="16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7970" y="744720"/>
            <a:ext cx="934991" cy="559534"/>
          </a:xfrm>
          <a:prstGeom prst="rect">
            <a:avLst/>
          </a:prstGeom>
        </p:spPr>
      </p:pic>
      <p:pic>
        <p:nvPicPr>
          <p:cNvPr id="16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431" y="744720"/>
            <a:ext cx="934991" cy="559534"/>
          </a:xfrm>
          <a:prstGeom prst="rect">
            <a:avLst/>
          </a:prstGeom>
        </p:spPr>
      </p:pic>
      <p:pic>
        <p:nvPicPr>
          <p:cNvPr id="16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6199" y="1304254"/>
            <a:ext cx="934991" cy="559534"/>
          </a:xfrm>
          <a:prstGeom prst="rect">
            <a:avLst/>
          </a:prstGeom>
        </p:spPr>
      </p:pic>
      <p:pic>
        <p:nvPicPr>
          <p:cNvPr id="17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430" y="1295359"/>
            <a:ext cx="934991" cy="559534"/>
          </a:xfrm>
          <a:prstGeom prst="rect">
            <a:avLst/>
          </a:prstGeom>
        </p:spPr>
      </p:pic>
      <p:pic>
        <p:nvPicPr>
          <p:cNvPr id="171"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2171" y="726930"/>
            <a:ext cx="934991" cy="559534"/>
          </a:xfrm>
          <a:prstGeom prst="rect">
            <a:avLst/>
          </a:prstGeom>
        </p:spPr>
      </p:pic>
      <p:pic>
        <p:nvPicPr>
          <p:cNvPr id="17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237" y="735825"/>
            <a:ext cx="934991" cy="559534"/>
          </a:xfrm>
          <a:prstGeom prst="rect">
            <a:avLst/>
          </a:prstGeom>
        </p:spPr>
      </p:pic>
      <p:pic>
        <p:nvPicPr>
          <p:cNvPr id="17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005" y="1295359"/>
            <a:ext cx="934991" cy="559534"/>
          </a:xfrm>
          <a:prstGeom prst="rect">
            <a:avLst/>
          </a:prstGeom>
        </p:spPr>
      </p:pic>
      <p:pic>
        <p:nvPicPr>
          <p:cNvPr id="17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236" y="1286464"/>
            <a:ext cx="934991" cy="559534"/>
          </a:xfrm>
          <a:prstGeom prst="rect">
            <a:avLst/>
          </a:prstGeom>
        </p:spPr>
      </p:pic>
      <p:pic>
        <p:nvPicPr>
          <p:cNvPr id="17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5228" y="744720"/>
            <a:ext cx="934991" cy="559534"/>
          </a:xfrm>
          <a:prstGeom prst="rect">
            <a:avLst/>
          </a:prstGeom>
        </p:spPr>
      </p:pic>
      <p:pic>
        <p:nvPicPr>
          <p:cNvPr id="17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3764" y="744720"/>
            <a:ext cx="934991" cy="559534"/>
          </a:xfrm>
          <a:prstGeom prst="rect">
            <a:avLst/>
          </a:prstGeom>
        </p:spPr>
      </p:pic>
      <p:pic>
        <p:nvPicPr>
          <p:cNvPr id="17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5228" y="1286464"/>
            <a:ext cx="934991" cy="559534"/>
          </a:xfrm>
          <a:prstGeom prst="rect">
            <a:avLst/>
          </a:prstGeom>
        </p:spPr>
      </p:pic>
      <p:pic>
        <p:nvPicPr>
          <p:cNvPr id="17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3765" y="1304254"/>
            <a:ext cx="934991" cy="559534"/>
          </a:xfrm>
          <a:prstGeom prst="rect">
            <a:avLst/>
          </a:prstGeom>
        </p:spPr>
      </p:pic>
      <p:pic>
        <p:nvPicPr>
          <p:cNvPr id="18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38" y="744720"/>
            <a:ext cx="934991" cy="559534"/>
          </a:xfrm>
          <a:prstGeom prst="rect">
            <a:avLst/>
          </a:prstGeom>
        </p:spPr>
      </p:pic>
      <p:pic>
        <p:nvPicPr>
          <p:cNvPr id="18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37" y="1295359"/>
            <a:ext cx="934991" cy="559534"/>
          </a:xfrm>
          <a:prstGeom prst="rect">
            <a:avLst/>
          </a:prstGeom>
        </p:spPr>
      </p:pic>
      <p:pic>
        <p:nvPicPr>
          <p:cNvPr id="20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0230" y="255722"/>
            <a:ext cx="934991" cy="559534"/>
          </a:xfrm>
          <a:prstGeom prst="rect">
            <a:avLst/>
          </a:prstGeom>
        </p:spPr>
      </p:pic>
      <p:pic>
        <p:nvPicPr>
          <p:cNvPr id="20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2461" y="246827"/>
            <a:ext cx="934991" cy="559534"/>
          </a:xfrm>
          <a:prstGeom prst="rect">
            <a:avLst/>
          </a:prstGeom>
        </p:spPr>
      </p:pic>
      <p:pic>
        <p:nvPicPr>
          <p:cNvPr id="20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682" y="255722"/>
            <a:ext cx="934991" cy="559534"/>
          </a:xfrm>
          <a:prstGeom prst="rect">
            <a:avLst/>
          </a:prstGeom>
        </p:spPr>
      </p:pic>
      <p:pic>
        <p:nvPicPr>
          <p:cNvPr id="210"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913" y="246827"/>
            <a:ext cx="934991" cy="559534"/>
          </a:xfrm>
          <a:prstGeom prst="rect">
            <a:avLst/>
          </a:prstGeom>
        </p:spPr>
      </p:pic>
      <p:pic>
        <p:nvPicPr>
          <p:cNvPr id="21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7488" y="246827"/>
            <a:ext cx="934991" cy="559534"/>
          </a:xfrm>
          <a:prstGeom prst="rect">
            <a:avLst/>
          </a:prstGeom>
        </p:spPr>
      </p:pic>
      <p:pic>
        <p:nvPicPr>
          <p:cNvPr id="21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719" y="237932"/>
            <a:ext cx="934991" cy="559534"/>
          </a:xfrm>
          <a:prstGeom prst="rect">
            <a:avLst/>
          </a:prstGeom>
        </p:spPr>
      </p:pic>
      <p:pic>
        <p:nvPicPr>
          <p:cNvPr id="21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4711" y="237932"/>
            <a:ext cx="934991" cy="559534"/>
          </a:xfrm>
          <a:prstGeom prst="rect">
            <a:avLst/>
          </a:prstGeom>
        </p:spPr>
      </p:pic>
      <p:pic>
        <p:nvPicPr>
          <p:cNvPr id="218"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3248" y="255722"/>
            <a:ext cx="934991" cy="559534"/>
          </a:xfrm>
          <a:prstGeom prst="rect">
            <a:avLst/>
          </a:prstGeom>
        </p:spPr>
      </p:pic>
      <p:pic>
        <p:nvPicPr>
          <p:cNvPr id="22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820" y="246827"/>
            <a:ext cx="934991" cy="559534"/>
          </a:xfrm>
          <a:prstGeom prst="rect">
            <a:avLst/>
          </a:prstGeom>
        </p:spPr>
      </p:pic>
      <p:pic>
        <p:nvPicPr>
          <p:cNvPr id="9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4698" y="4734072"/>
            <a:ext cx="934991" cy="559534"/>
          </a:xfrm>
          <a:prstGeom prst="rect">
            <a:avLst/>
          </a:prstGeom>
        </p:spPr>
      </p:pic>
      <p:sp>
        <p:nvSpPr>
          <p:cNvPr id="2" name="TextBox 1"/>
          <p:cNvSpPr txBox="1"/>
          <p:nvPr/>
        </p:nvSpPr>
        <p:spPr>
          <a:xfrm>
            <a:off x="3525038" y="5210869"/>
            <a:ext cx="2353652" cy="1107996"/>
          </a:xfrm>
          <a:prstGeom prst="rect">
            <a:avLst/>
          </a:prstGeom>
          <a:noFill/>
        </p:spPr>
        <p:txBody>
          <a:bodyPr wrap="square" rtlCol="0">
            <a:spAutoFit/>
          </a:bodyPr>
          <a:lstStyle/>
          <a:p>
            <a:r>
              <a:rPr lang="en-AU" sz="6600" b="1" dirty="0" smtClean="0"/>
              <a:t>VS</a:t>
            </a:r>
            <a:endParaRPr lang="en-US" sz="6600" b="1" dirty="0"/>
          </a:p>
        </p:txBody>
      </p:sp>
    </p:spTree>
    <p:extLst>
      <p:ext uri="{BB962C8B-B14F-4D97-AF65-F5344CB8AC3E}">
        <p14:creationId xmlns:p14="http://schemas.microsoft.com/office/powerpoint/2010/main" val="61560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Aim</a:t>
            </a:r>
            <a:endParaRPr lang="en-AU" dirty="0"/>
          </a:p>
        </p:txBody>
      </p:sp>
      <p:sp>
        <p:nvSpPr>
          <p:cNvPr id="4" name="Content Placeholder 3"/>
          <p:cNvSpPr>
            <a:spLocks noGrp="1"/>
          </p:cNvSpPr>
          <p:nvPr>
            <p:ph idx="1"/>
          </p:nvPr>
        </p:nvSpPr>
        <p:spPr>
          <a:xfrm>
            <a:off x="457200" y="1556792"/>
            <a:ext cx="8229600" cy="4525963"/>
          </a:xfrm>
        </p:spPr>
        <p:txBody>
          <a:bodyPr/>
          <a:lstStyle/>
          <a:p>
            <a:pPr marL="0" indent="0" algn="ctr">
              <a:buNone/>
            </a:pPr>
            <a:r>
              <a:rPr lang="en-AU" dirty="0" smtClean="0"/>
              <a:t>To use natural products </a:t>
            </a:r>
            <a:br>
              <a:rPr lang="en-AU" dirty="0" smtClean="0"/>
            </a:br>
            <a:r>
              <a:rPr lang="en-AU" dirty="0" smtClean="0"/>
              <a:t>(tea, sugar, bacteria and yeast) </a:t>
            </a:r>
          </a:p>
          <a:p>
            <a:pPr marL="0" indent="0" algn="ctr">
              <a:buNone/>
            </a:pPr>
            <a:r>
              <a:rPr lang="en-AU" dirty="0" smtClean="0"/>
              <a:t>to create a cellulose material </a:t>
            </a:r>
          </a:p>
          <a:p>
            <a:pPr marL="0" indent="0" algn="ctr">
              <a:buNone/>
            </a:pPr>
            <a:r>
              <a:rPr lang="en-AU" dirty="0" smtClean="0"/>
              <a:t>that does not require washing or processing </a:t>
            </a:r>
          </a:p>
          <a:p>
            <a:pPr marL="0" indent="0" algn="ctr">
              <a:buNone/>
            </a:pPr>
            <a:r>
              <a:rPr lang="en-AU" dirty="0"/>
              <a:t>t</a:t>
            </a:r>
            <a:r>
              <a:rPr lang="en-AU" dirty="0" smtClean="0"/>
              <a:t>herefore using</a:t>
            </a:r>
          </a:p>
          <a:p>
            <a:pPr marL="0" indent="0" algn="ctr">
              <a:buNone/>
            </a:pPr>
            <a:r>
              <a:rPr lang="en-AU" dirty="0" smtClean="0"/>
              <a:t>significantly less water than cotton.</a:t>
            </a:r>
          </a:p>
          <a:p>
            <a:endParaRPr lang="en-AU" dirty="0"/>
          </a:p>
        </p:txBody>
      </p:sp>
    </p:spTree>
    <p:extLst>
      <p:ext uri="{BB962C8B-B14F-4D97-AF65-F5344CB8AC3E}">
        <p14:creationId xmlns:p14="http://schemas.microsoft.com/office/powerpoint/2010/main" val="403304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How?</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91765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Ingredients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9942" y="3991320"/>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5603" y="1438420"/>
            <a:ext cx="4275999" cy="2186868"/>
          </a:xfrm>
          <a:prstGeom prst="rect">
            <a:avLst/>
          </a:prstGeom>
        </p:spPr>
      </p:pic>
      <p:pic>
        <p:nvPicPr>
          <p:cNvPr id="6"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5726" y="1772675"/>
            <a:ext cx="2266950" cy="3705225"/>
          </a:xfrm>
          <a:prstGeom prst="rect">
            <a:avLst/>
          </a:prstGeom>
        </p:spPr>
      </p:pic>
    </p:spTree>
    <p:extLst>
      <p:ext uri="{BB962C8B-B14F-4D97-AF65-F5344CB8AC3E}">
        <p14:creationId xmlns:p14="http://schemas.microsoft.com/office/powerpoint/2010/main" val="358063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262292">
            <a:off x="2985235" y="917019"/>
            <a:ext cx="977900"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a:effectLst/>
                <a:ea typeface="Cambria" panose="02040503050406030204" pitchFamily="18" charset="0"/>
                <a:cs typeface="Times New Roman" panose="02020603050405020304" pitchFamily="18" charset="0"/>
              </a:rPr>
              <a:t>Tea</a:t>
            </a:r>
            <a:endParaRPr lang="en-US" sz="1400">
              <a:effectLst/>
              <a:ea typeface="Cambria" panose="02040503050406030204" pitchFamily="18" charset="0"/>
              <a:cs typeface="Times New Roman" panose="02020603050405020304" pitchFamily="18" charset="0"/>
            </a:endParaRPr>
          </a:p>
        </p:txBody>
      </p:sp>
      <p:sp>
        <p:nvSpPr>
          <p:cNvPr id="6" name="Right Arrow 5"/>
          <p:cNvSpPr/>
          <p:nvPr/>
        </p:nvSpPr>
        <p:spPr>
          <a:xfrm rot="1819795">
            <a:off x="3315919" y="377368"/>
            <a:ext cx="9779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a:effectLst/>
                <a:ea typeface="Cambria" panose="02040503050406030204" pitchFamily="18" charset="0"/>
                <a:cs typeface="Times New Roman" panose="02020603050405020304" pitchFamily="18" charset="0"/>
              </a:rPr>
              <a:t>Sugar</a:t>
            </a:r>
            <a:endParaRPr lang="en-US" sz="1400">
              <a:effectLst/>
              <a:ea typeface="Cambria" panose="02040503050406030204" pitchFamily="18" charset="0"/>
              <a:cs typeface="Times New Roman" panose="02020603050405020304" pitchFamily="18" charset="0"/>
            </a:endParaRPr>
          </a:p>
        </p:txBody>
      </p:sp>
      <p:sp>
        <p:nvSpPr>
          <p:cNvPr id="7" name="Right Arrow 6"/>
          <p:cNvSpPr/>
          <p:nvPr/>
        </p:nvSpPr>
        <p:spPr>
          <a:xfrm rot="19780205" flipH="1">
            <a:off x="4457649" y="242748"/>
            <a:ext cx="9779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dirty="0">
                <a:effectLst/>
                <a:ea typeface="Cambria" panose="02040503050406030204" pitchFamily="18" charset="0"/>
                <a:cs typeface="Times New Roman" panose="02020603050405020304" pitchFamily="18" charset="0"/>
              </a:rPr>
              <a:t>Bacteria</a:t>
            </a:r>
            <a:endParaRPr lang="en-US" sz="1400" dirty="0">
              <a:effectLst/>
              <a:ea typeface="Cambria" panose="02040503050406030204" pitchFamily="18" charset="0"/>
              <a:cs typeface="Times New Roman" panose="02020603050405020304" pitchFamily="18" charset="0"/>
            </a:endParaRPr>
          </a:p>
        </p:txBody>
      </p:sp>
      <p:sp>
        <p:nvSpPr>
          <p:cNvPr id="8" name="Right Arrow 7"/>
          <p:cNvSpPr/>
          <p:nvPr/>
        </p:nvSpPr>
        <p:spPr>
          <a:xfrm rot="20337708" flipH="1">
            <a:off x="5159296" y="686416"/>
            <a:ext cx="977900"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dirty="0">
                <a:effectLst/>
                <a:ea typeface="Cambria" panose="02040503050406030204" pitchFamily="18" charset="0"/>
                <a:cs typeface="Times New Roman" panose="02020603050405020304" pitchFamily="18" charset="0"/>
              </a:rPr>
              <a:t>Yeast</a:t>
            </a:r>
            <a:endParaRPr lang="en-US" sz="1400" dirty="0">
              <a:effectLst/>
              <a:ea typeface="Cambria" panose="020405030504060302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562506639"/>
              </p:ext>
            </p:extLst>
          </p:nvPr>
        </p:nvGraphicFramePr>
        <p:xfrm>
          <a:off x="539552" y="1124952"/>
          <a:ext cx="8280920" cy="544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37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24118</TotalTime>
  <Words>743</Words>
  <Application>Microsoft Office PowerPoint</Application>
  <PresentationFormat>On-screen Show (4:3)</PresentationFormat>
  <Paragraphs>74</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Times New Roman</vt:lpstr>
      <vt:lpstr>Office Theme</vt:lpstr>
      <vt:lpstr>Grow and Sew  Kombucha</vt:lpstr>
      <vt:lpstr>PowerPoint Presentation</vt:lpstr>
      <vt:lpstr>Why?</vt:lpstr>
      <vt:lpstr>PowerPoint Presentation</vt:lpstr>
      <vt:lpstr>PowerPoint Presentation</vt:lpstr>
      <vt:lpstr>Aim</vt:lpstr>
      <vt:lpstr>How?</vt:lpstr>
      <vt:lpstr>Ingredients </vt:lpstr>
      <vt:lpstr>PowerPoint Presentation</vt:lpstr>
      <vt:lpstr>SCOBY</vt:lpstr>
      <vt:lpstr>Inspiration</vt:lpstr>
      <vt:lpstr>Dye</vt:lpstr>
      <vt:lpstr>PowerPoint Presentation</vt:lpstr>
      <vt:lpstr>Dry Kombucha</vt:lpstr>
      <vt:lpstr>Create and Share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 applicable</dc:creator>
  <cp:lastModifiedBy>Pahia Cooper</cp:lastModifiedBy>
  <cp:revision>25</cp:revision>
  <dcterms:created xsi:type="dcterms:W3CDTF">2013-05-25T00:28:01Z</dcterms:created>
  <dcterms:modified xsi:type="dcterms:W3CDTF">2017-08-22T06:02:21Z</dcterms:modified>
</cp:coreProperties>
</file>