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05" r:id="rId3"/>
    <p:sldId id="307" r:id="rId4"/>
    <p:sldId id="324" r:id="rId5"/>
    <p:sldId id="274" r:id="rId6"/>
    <p:sldId id="308" r:id="rId7"/>
    <p:sldId id="330" r:id="rId8"/>
    <p:sldId id="309" r:id="rId9"/>
    <p:sldId id="332" r:id="rId10"/>
    <p:sldId id="333" r:id="rId11"/>
    <p:sldId id="334" r:id="rId12"/>
    <p:sldId id="336" r:id="rId13"/>
    <p:sldId id="335" r:id="rId14"/>
    <p:sldId id="337" r:id="rId15"/>
    <p:sldId id="338" r:id="rId16"/>
    <p:sldId id="339" r:id="rId17"/>
    <p:sldId id="340" r:id="rId18"/>
    <p:sldId id="342" r:id="rId19"/>
    <p:sldId id="341" r:id="rId20"/>
    <p:sldId id="329" r:id="rId21"/>
    <p:sldId id="331" r:id="rId22"/>
    <p:sldId id="325" r:id="rId23"/>
    <p:sldId id="343" r:id="rId24"/>
    <p:sldId id="345" r:id="rId25"/>
    <p:sldId id="346" r:id="rId26"/>
    <p:sldId id="348" r:id="rId27"/>
    <p:sldId id="349" r:id="rId28"/>
    <p:sldId id="350" r:id="rId29"/>
    <p:sldId id="351" r:id="rId30"/>
    <p:sldId id="356" r:id="rId31"/>
    <p:sldId id="352" r:id="rId32"/>
    <p:sldId id="357" r:id="rId33"/>
    <p:sldId id="353" r:id="rId34"/>
    <p:sldId id="323" r:id="rId35"/>
  </p:sldIdLst>
  <p:sldSz cx="9144000" cy="5145088"/>
  <p:notesSz cx="6797675" cy="9926638"/>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B7"/>
    <a:srgbClr val="00A4A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68993" autoAdjust="0"/>
  </p:normalViewPr>
  <p:slideViewPr>
    <p:cSldViewPr>
      <p:cViewPr varScale="1">
        <p:scale>
          <a:sx n="106" d="100"/>
          <a:sy n="106" d="100"/>
        </p:scale>
        <p:origin x="-1764" y="-84"/>
      </p:cViewPr>
      <p:guideLst>
        <p:guide orient="horz" pos="1620"/>
        <p:guide pos="2880"/>
      </p:guideLst>
    </p:cSldViewPr>
  </p:slideViewPr>
  <p:notesTextViewPr>
    <p:cViewPr>
      <p:scale>
        <a:sx n="100" d="100"/>
        <a:sy n="100" d="100"/>
      </p:scale>
      <p:origin x="0" y="0"/>
    </p:cViewPr>
  </p:notesTextViewPr>
  <p:notesViewPr>
    <p:cSldViewPr>
      <p:cViewPr varScale="1">
        <p:scale>
          <a:sx n="81" d="100"/>
          <a:sy n="81" d="100"/>
        </p:scale>
        <p:origin x="-393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CD329FE-FC46-4DA0-9754-6FCE7AF0FDC5}" type="datetimeFigureOut">
              <a:rPr lang="en-AU" smtClean="0"/>
              <a:t>22/01/2019</a:t>
            </a:fld>
            <a:endParaRPr lang="en-AU"/>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D22FB469-201E-4F3A-8202-6BB02D47B49B}" type="slidenum">
              <a:rPr lang="en-AU" smtClean="0"/>
              <a:t>‹#›</a:t>
            </a:fld>
            <a:endParaRPr lang="en-AU"/>
          </a:p>
        </p:txBody>
      </p:sp>
    </p:spTree>
    <p:extLst>
      <p:ext uri="{BB962C8B-B14F-4D97-AF65-F5344CB8AC3E}">
        <p14:creationId xmlns:p14="http://schemas.microsoft.com/office/powerpoint/2010/main" val="417287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Introduce</a:t>
            </a:r>
            <a:r>
              <a:rPr lang="en-AU" baseline="0" dirty="0" smtClean="0"/>
              <a:t> yourself</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1</a:t>
            </a:fld>
            <a:endParaRPr lang="en-AU"/>
          </a:p>
        </p:txBody>
      </p:sp>
    </p:spTree>
    <p:extLst>
      <p:ext uri="{BB962C8B-B14F-4D97-AF65-F5344CB8AC3E}">
        <p14:creationId xmlns:p14="http://schemas.microsoft.com/office/powerpoint/2010/main" val="2048814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Step 4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Adjust the selection box just past the edges of the photograph or material. Do not use the selection box to crop the image, this will be done later. </a:t>
            </a:r>
            <a:endParaRPr lang="en-AU" dirty="0" smtClean="0"/>
          </a:p>
          <a:p>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10</a:t>
            </a:fld>
            <a:endParaRPr lang="en-AU"/>
          </a:p>
        </p:txBody>
      </p:sp>
    </p:spTree>
    <p:extLst>
      <p:ext uri="{BB962C8B-B14F-4D97-AF65-F5344CB8AC3E}">
        <p14:creationId xmlns:p14="http://schemas.microsoft.com/office/powerpoint/2010/main" val="3739930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Step 5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Set the scanning parameters to the following: </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11</a:t>
            </a:fld>
            <a:endParaRPr lang="en-AU"/>
          </a:p>
        </p:txBody>
      </p:sp>
    </p:spTree>
    <p:extLst>
      <p:ext uri="{BB962C8B-B14F-4D97-AF65-F5344CB8AC3E}">
        <p14:creationId xmlns:p14="http://schemas.microsoft.com/office/powerpoint/2010/main" val="373993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Step 6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Click on scan button to digitise image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You will be asked to supply a file name and a location to save the file. It is good practise to save all files belonging to a collection into a folder or directory that has been created for that collection, even if it only has one image. </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12</a:t>
            </a:fld>
            <a:endParaRPr lang="en-AU"/>
          </a:p>
        </p:txBody>
      </p:sp>
    </p:spTree>
    <p:extLst>
      <p:ext uri="{BB962C8B-B14F-4D97-AF65-F5344CB8AC3E}">
        <p14:creationId xmlns:p14="http://schemas.microsoft.com/office/powerpoint/2010/main" val="3739930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Capture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A capture device is generally a digital camera. The lens of the camera focuses a picture onto an image sensor that converts the scene into pixels of digital information. </a:t>
            </a:r>
          </a:p>
          <a:p>
            <a:r>
              <a:rPr lang="en-AU" sz="1200" b="0" i="0" u="none" strike="noStrike" kern="1200" baseline="0" dirty="0" smtClean="0">
                <a:solidFill>
                  <a:schemeClr val="tx1"/>
                </a:solidFill>
                <a:latin typeface="+mn-lt"/>
                <a:ea typeface="+mn-ea"/>
                <a:cs typeface="+mn-cs"/>
              </a:rPr>
              <a:t>Digital cameras can be found on many devices from phones and tablets through to high end, professional Digital Single Lens Reflex (DSLR) equipment. </a:t>
            </a:r>
          </a:p>
          <a:p>
            <a:r>
              <a:rPr lang="en-AU" sz="1200" b="0" i="0" u="none" strike="noStrike" kern="1200" baseline="0" dirty="0" smtClean="0">
                <a:solidFill>
                  <a:schemeClr val="tx1"/>
                </a:solidFill>
                <a:latin typeface="+mn-lt"/>
                <a:ea typeface="+mn-ea"/>
                <a:cs typeface="+mn-cs"/>
              </a:rPr>
              <a:t>When using a camera to capture a scene or event, much depends on the photographer’s eye as to composition, focus and depth of field. However, when using such equipment to capture copies of pictorial content, some basic principles can be applied. </a:t>
            </a:r>
          </a:p>
          <a:p>
            <a:endParaRPr lang="en-AU" sz="1200" b="0"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Step 1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Make sure the original item is evenly lit (shouldn’t be an issue if using a copy stand with lights) </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13</a:t>
            </a:fld>
            <a:endParaRPr lang="en-AU"/>
          </a:p>
        </p:txBody>
      </p:sp>
    </p:spTree>
    <p:extLst>
      <p:ext uri="{BB962C8B-B14F-4D97-AF65-F5344CB8AC3E}">
        <p14:creationId xmlns:p14="http://schemas.microsoft.com/office/powerpoint/2010/main" val="3739930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Step 2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Set camera above original using copy stand or tripod so that camera back is level to original </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14</a:t>
            </a:fld>
            <a:endParaRPr lang="en-AU"/>
          </a:p>
        </p:txBody>
      </p:sp>
    </p:spTree>
    <p:extLst>
      <p:ext uri="{BB962C8B-B14F-4D97-AF65-F5344CB8AC3E}">
        <p14:creationId xmlns:p14="http://schemas.microsoft.com/office/powerpoint/2010/main" val="3739930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Step 3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Adjust the height and focus so that there is a small amount of white area around original when viewed through viewfinder or screen on back of camera. </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15</a:t>
            </a:fld>
            <a:endParaRPr lang="en-AU"/>
          </a:p>
        </p:txBody>
      </p:sp>
    </p:spTree>
    <p:extLst>
      <p:ext uri="{BB962C8B-B14F-4D97-AF65-F5344CB8AC3E}">
        <p14:creationId xmlns:p14="http://schemas.microsoft.com/office/powerpoint/2010/main" val="3739930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Step 4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Set the camera to manual setting (M) and adjust exposure using a combination of shutter speed and aperture (may need to take some test shots to confirm correct exposure) </a:t>
            </a:r>
            <a:r>
              <a:rPr lang="en-AU" sz="1200" b="1" i="0" u="none" strike="noStrike" kern="1200" baseline="0" dirty="0" smtClean="0">
                <a:solidFill>
                  <a:schemeClr val="tx1"/>
                </a:solidFill>
                <a:latin typeface="+mn-lt"/>
                <a:ea typeface="+mn-ea"/>
                <a:cs typeface="+mn-cs"/>
              </a:rPr>
              <a:t>Step 5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Select the white balance by pushing the WB button on the camera and then select the option that matches the lighting type (daylight, tungsten, fluorescent, etc.). </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16</a:t>
            </a:fld>
            <a:endParaRPr lang="en-AU"/>
          </a:p>
        </p:txBody>
      </p:sp>
    </p:spTree>
    <p:extLst>
      <p:ext uri="{BB962C8B-B14F-4D97-AF65-F5344CB8AC3E}">
        <p14:creationId xmlns:p14="http://schemas.microsoft.com/office/powerpoint/2010/main" val="3739930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Step 5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Select the white balance by pushing the WB button on the camera and then select the option that matches the lighting type (daylight, tungsten, fluorescent, etc.). </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17</a:t>
            </a:fld>
            <a:endParaRPr lang="en-AU"/>
          </a:p>
        </p:txBody>
      </p:sp>
    </p:spTree>
    <p:extLst>
      <p:ext uri="{BB962C8B-B14F-4D97-AF65-F5344CB8AC3E}">
        <p14:creationId xmlns:p14="http://schemas.microsoft.com/office/powerpoint/2010/main" val="3739930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Step 6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Set camera to RAW (if no RAW setting, highest quality JPEG as a minimum) </a:t>
            </a:r>
          </a:p>
          <a:p>
            <a:endParaRPr lang="en-AU"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22FB469-201E-4F3A-8202-6BB02D47B49B}" type="slidenum">
              <a:rPr lang="en-AU" smtClean="0"/>
              <a:t>18</a:t>
            </a:fld>
            <a:endParaRPr lang="en-AU"/>
          </a:p>
        </p:txBody>
      </p:sp>
    </p:spTree>
    <p:extLst>
      <p:ext uri="{BB962C8B-B14F-4D97-AF65-F5344CB8AC3E}">
        <p14:creationId xmlns:p14="http://schemas.microsoft.com/office/powerpoint/2010/main" val="3739930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Step 7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Set camera to self-timer or use a cable release.</a:t>
            </a:r>
          </a:p>
          <a:p>
            <a:endParaRPr lang="en-AU"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Now that you have scanned or captured your images, the next step is to review and finalise the images for archival storage, using image editing software. This is explained in the next section of this training course. </a:t>
            </a:r>
            <a:endParaRPr lang="en-AU" b="0" dirty="0" smtClean="0"/>
          </a:p>
          <a:p>
            <a:r>
              <a:rPr lang="en-AU" sz="1200" b="0" i="0" u="none" strike="noStrike" kern="1200" baseline="0" dirty="0" smtClean="0">
                <a:solidFill>
                  <a:schemeClr val="tx1"/>
                </a:solidFill>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19</a:t>
            </a:fld>
            <a:endParaRPr lang="en-AU"/>
          </a:p>
        </p:txBody>
      </p:sp>
    </p:spTree>
    <p:extLst>
      <p:ext uri="{BB962C8B-B14F-4D97-AF65-F5344CB8AC3E}">
        <p14:creationId xmlns:p14="http://schemas.microsoft.com/office/powerpoint/2010/main" val="3739930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3F0D3A8-1890-4BEC-9CEC-94C49AFA321C}" type="slidenum">
              <a:rPr lang="en-AU" smtClean="0"/>
              <a:t>2</a:t>
            </a:fld>
            <a:endParaRPr lang="en-AU"/>
          </a:p>
        </p:txBody>
      </p:sp>
    </p:spTree>
    <p:extLst>
      <p:ext uri="{BB962C8B-B14F-4D97-AF65-F5344CB8AC3E}">
        <p14:creationId xmlns:p14="http://schemas.microsoft.com/office/powerpoint/2010/main" val="1690313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Play video https://youtu.be/MEyDt0DNjWU </a:t>
            </a:r>
            <a:endParaRPr lang="en-AU" dirty="0" smtClean="0"/>
          </a:p>
          <a:p>
            <a:endParaRPr lang="en-AU" dirty="0" smtClean="0"/>
          </a:p>
        </p:txBody>
      </p:sp>
      <p:sp>
        <p:nvSpPr>
          <p:cNvPr id="4" name="Slide Number Placeholder 3"/>
          <p:cNvSpPr>
            <a:spLocks noGrp="1"/>
          </p:cNvSpPr>
          <p:nvPr>
            <p:ph type="sldNum" sz="quarter" idx="10"/>
          </p:nvPr>
        </p:nvSpPr>
        <p:spPr/>
        <p:txBody>
          <a:bodyPr/>
          <a:lstStyle/>
          <a:p>
            <a:fld id="{D22FB469-201E-4F3A-8202-6BB02D47B49B}" type="slidenum">
              <a:rPr lang="en-AU" smtClean="0"/>
              <a:t>20</a:t>
            </a:fld>
            <a:endParaRPr lang="en-AU"/>
          </a:p>
        </p:txBody>
      </p:sp>
    </p:spTree>
    <p:extLst>
      <p:ext uri="{BB962C8B-B14F-4D97-AF65-F5344CB8AC3E}">
        <p14:creationId xmlns:p14="http://schemas.microsoft.com/office/powerpoint/2010/main" val="3739930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https://support.google.com/photos/answer/7177983?hl=en </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Scan a photo</a:t>
            </a:r>
          </a:p>
          <a:p>
            <a:pPr marL="228600" indent="-228600" fontAlgn="base">
              <a:buFont typeface="+mj-lt"/>
              <a:buAutoNum type="arabicPeriod"/>
            </a:pPr>
            <a:r>
              <a:rPr lang="en-AU" sz="1200" b="0" i="0" kern="1200" dirty="0" smtClean="0">
                <a:solidFill>
                  <a:schemeClr val="tx1"/>
                </a:solidFill>
                <a:effectLst/>
                <a:latin typeface="+mn-lt"/>
                <a:ea typeface="+mn-ea"/>
                <a:cs typeface="+mn-cs"/>
              </a:rPr>
              <a:t>Open the </a:t>
            </a:r>
            <a:r>
              <a:rPr lang="en-AU" sz="1200" b="0" i="0" kern="1200" dirty="0" err="1" smtClean="0">
                <a:solidFill>
                  <a:schemeClr val="tx1"/>
                </a:solidFill>
                <a:effectLst/>
                <a:latin typeface="+mn-lt"/>
                <a:ea typeface="+mn-ea"/>
                <a:cs typeface="+mn-cs"/>
              </a:rPr>
              <a:t>PhotoScan</a:t>
            </a:r>
            <a:r>
              <a:rPr lang="en-AU" sz="1200" b="0" i="0" kern="1200" dirty="0" smtClean="0">
                <a:solidFill>
                  <a:schemeClr val="tx1"/>
                </a:solidFill>
                <a:effectLst/>
                <a:latin typeface="+mn-lt"/>
                <a:ea typeface="+mn-ea"/>
                <a:cs typeface="+mn-cs"/>
              </a:rPr>
              <a:t> app .</a:t>
            </a:r>
          </a:p>
          <a:p>
            <a:pPr marL="228600" indent="-228600" fontAlgn="base">
              <a:buFont typeface="+mj-lt"/>
              <a:buAutoNum type="arabicPeriod"/>
            </a:pPr>
            <a:r>
              <a:rPr lang="en-AU" sz="1200" b="0" i="0" kern="1200" dirty="0" smtClean="0">
                <a:solidFill>
                  <a:schemeClr val="tx1"/>
                </a:solidFill>
                <a:effectLst/>
                <a:latin typeface="+mn-lt"/>
                <a:ea typeface="+mn-ea"/>
                <a:cs typeface="+mn-cs"/>
              </a:rPr>
              <a:t>To start the scan, hold your phone directly above a photo. Tap the button to take a picture. It'll automatically save to the Google Photos app. </a:t>
            </a:r>
          </a:p>
          <a:p>
            <a:pPr marL="228600" indent="-228600" fontAlgn="base">
              <a:buFont typeface="+mj-lt"/>
              <a:buAutoNum type="arabicPeriod"/>
            </a:pPr>
            <a:r>
              <a:rPr lang="en-AU" sz="1200" b="0" i="0" kern="1200" dirty="0" smtClean="0">
                <a:solidFill>
                  <a:schemeClr val="tx1"/>
                </a:solidFill>
                <a:effectLst/>
                <a:latin typeface="+mn-lt"/>
                <a:ea typeface="+mn-ea"/>
                <a:cs typeface="+mn-cs"/>
              </a:rPr>
              <a:t>Move your phone around to get the circle over each of the 4 dots.</a:t>
            </a:r>
          </a:p>
          <a:p>
            <a:pPr marL="228600" indent="-228600" fontAlgn="base">
              <a:buFont typeface="+mj-lt"/>
              <a:buAutoNum type="arabicPeriod"/>
            </a:pPr>
            <a:r>
              <a:rPr lang="en-AU" sz="1200" b="0" i="0" kern="1200" dirty="0" smtClean="0">
                <a:solidFill>
                  <a:schemeClr val="tx1"/>
                </a:solidFill>
                <a:effectLst/>
                <a:latin typeface="+mn-lt"/>
                <a:ea typeface="+mn-ea"/>
                <a:cs typeface="+mn-cs"/>
              </a:rPr>
              <a:t>When the photo has processed, go to the lower right and tap the photo thumbnail.</a:t>
            </a:r>
          </a:p>
          <a:p>
            <a:pPr marL="228600" indent="-228600" fontAlgn="base">
              <a:buFont typeface="+mj-lt"/>
              <a:buAutoNum type="arabicPeriod"/>
            </a:pPr>
            <a:r>
              <a:rPr lang="en-AU" sz="1200" b="0" i="0" kern="1200" dirty="0" smtClean="0">
                <a:solidFill>
                  <a:schemeClr val="tx1"/>
                </a:solidFill>
                <a:effectLst/>
                <a:latin typeface="+mn-lt"/>
                <a:ea typeface="+mn-ea"/>
                <a:cs typeface="+mn-cs"/>
              </a:rPr>
              <a:t>Select a photo to rotate, adjust the corners, or delete.</a:t>
            </a:r>
          </a:p>
          <a:p>
            <a:pPr marL="228600" indent="-228600" fontAlgn="base">
              <a:buFont typeface="+mj-lt"/>
              <a:buAutoNum type="arabicPeriod"/>
            </a:pPr>
            <a:r>
              <a:rPr lang="en-AU" sz="1200" b="0" i="0" kern="1200" dirty="0" smtClean="0">
                <a:solidFill>
                  <a:schemeClr val="tx1"/>
                </a:solidFill>
                <a:effectLst/>
                <a:latin typeface="+mn-lt"/>
                <a:ea typeface="+mn-ea"/>
                <a:cs typeface="+mn-cs"/>
              </a:rPr>
              <a:t>To see your scanned photos, go to the Google Photos app and search "</a:t>
            </a:r>
            <a:r>
              <a:rPr lang="en-AU" sz="1200" b="0" i="0" kern="1200" dirty="0" err="1" smtClean="0">
                <a:solidFill>
                  <a:schemeClr val="tx1"/>
                </a:solidFill>
                <a:effectLst/>
                <a:latin typeface="+mn-lt"/>
                <a:ea typeface="+mn-ea"/>
                <a:cs typeface="+mn-cs"/>
              </a:rPr>
              <a:t>PhotoScan</a:t>
            </a:r>
            <a:r>
              <a:rPr lang="en-AU" sz="1200" b="0" i="0" kern="1200" dirty="0" smtClean="0">
                <a:solidFill>
                  <a:schemeClr val="tx1"/>
                </a:solidFill>
                <a:effectLst/>
                <a:latin typeface="+mn-lt"/>
                <a:ea typeface="+mn-ea"/>
                <a:cs typeface="+mn-cs"/>
              </a:rPr>
              <a:t>".</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To scan pictures faster, you can turn off Glare removal . You won't have to move your phone to scan, but it won't remove glare. </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Scanning tips</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Don’t tilt your phone while scanning.</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To better frame your photo, place the photo on a flat surface with a contrasting background. Avoid scanning on carpet.</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To scan vertical photos, hold your phone vertically. To scan horizontal photos, hold your phone horizontally.</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To help remove residual glare, shadows and get better images, make sure flash is turned on.</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If there is too much glare, move to a place with less lighting.</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Remove photos from sleeves or albums. If the photo is in a glass frame, turn on your flash.</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If you have any issues with your scan, try scanning again.</a:t>
            </a:r>
          </a:p>
          <a:p>
            <a:endParaRPr lang="en-AU" dirty="0" smtClean="0"/>
          </a:p>
        </p:txBody>
      </p:sp>
      <p:sp>
        <p:nvSpPr>
          <p:cNvPr id="4" name="Slide Number Placeholder 3"/>
          <p:cNvSpPr>
            <a:spLocks noGrp="1"/>
          </p:cNvSpPr>
          <p:nvPr>
            <p:ph type="sldNum" sz="quarter" idx="10"/>
          </p:nvPr>
        </p:nvSpPr>
        <p:spPr/>
        <p:txBody>
          <a:bodyPr/>
          <a:lstStyle/>
          <a:p>
            <a:fld id="{D22FB469-201E-4F3A-8202-6BB02D47B49B}" type="slidenum">
              <a:rPr lang="en-AU" smtClean="0"/>
              <a:t>21</a:t>
            </a:fld>
            <a:endParaRPr lang="en-AU"/>
          </a:p>
        </p:txBody>
      </p:sp>
    </p:spTree>
    <p:extLst>
      <p:ext uri="{BB962C8B-B14F-4D97-AF65-F5344CB8AC3E}">
        <p14:creationId xmlns:p14="http://schemas.microsoft.com/office/powerpoint/2010/main" val="3739930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2FB469-201E-4F3A-8202-6BB02D47B49B}" type="slidenum">
              <a:rPr lang="en-AU" smtClean="0"/>
              <a:t>22</a:t>
            </a:fld>
            <a:endParaRPr lang="en-AU"/>
          </a:p>
        </p:txBody>
      </p:sp>
    </p:spTree>
    <p:extLst>
      <p:ext uri="{BB962C8B-B14F-4D97-AF65-F5344CB8AC3E}">
        <p14:creationId xmlns:p14="http://schemas.microsoft.com/office/powerpoint/2010/main" val="3739930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Free image software</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err="1" smtClean="0">
                <a:solidFill>
                  <a:schemeClr val="tx1"/>
                </a:solidFill>
                <a:latin typeface="+mn-lt"/>
                <a:ea typeface="+mn-ea"/>
                <a:cs typeface="+mn-cs"/>
              </a:rPr>
              <a:t>GiMP</a:t>
            </a:r>
            <a:r>
              <a:rPr lang="en-AU" sz="1200" b="0" i="0" u="none" strike="noStrike" kern="1200" baseline="0" dirty="0" smtClean="0">
                <a:solidFill>
                  <a:schemeClr val="tx1"/>
                </a:solidFill>
                <a:latin typeface="+mn-lt"/>
                <a:ea typeface="+mn-ea"/>
                <a:cs typeface="+mn-cs"/>
              </a:rPr>
              <a:t> http://www.gimp.org – Similar to Photoshop</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Google </a:t>
            </a:r>
            <a:r>
              <a:rPr lang="en-AU" sz="1200" b="0" i="0" u="none" strike="noStrike" kern="1200" baseline="0" dirty="0" err="1" smtClean="0">
                <a:solidFill>
                  <a:schemeClr val="tx1"/>
                </a:solidFill>
                <a:latin typeface="+mn-lt"/>
                <a:ea typeface="+mn-ea"/>
                <a:cs typeface="+mn-cs"/>
              </a:rPr>
              <a:t>Snapseed</a:t>
            </a:r>
            <a:r>
              <a:rPr lang="en-AU" sz="1200" b="0" i="0" u="none" strike="noStrike" kern="1200" baseline="0" dirty="0" smtClean="0">
                <a:solidFill>
                  <a:schemeClr val="tx1"/>
                </a:solidFill>
                <a:latin typeface="+mn-lt"/>
                <a:ea typeface="+mn-ea"/>
                <a:cs typeface="+mn-cs"/>
              </a:rPr>
              <a:t> – App can be downloaded for Apple OS or Android phones and tables. </a:t>
            </a:r>
            <a:r>
              <a:rPr lang="en-AU" sz="1200" b="0" i="0" u="none" strike="noStrike" kern="1200" baseline="0" dirty="0" err="1" smtClean="0">
                <a:solidFill>
                  <a:schemeClr val="tx1"/>
                </a:solidFill>
                <a:latin typeface="+mn-lt"/>
                <a:ea typeface="+mn-ea"/>
                <a:cs typeface="+mn-cs"/>
              </a:rPr>
              <a:t>Snapseed</a:t>
            </a:r>
            <a:r>
              <a:rPr lang="en-AU" sz="1200" b="0" i="0" u="none" strike="noStrike" kern="1200" baseline="0" dirty="0" smtClean="0">
                <a:solidFill>
                  <a:schemeClr val="tx1"/>
                </a:solidFill>
                <a:latin typeface="+mn-lt"/>
                <a:ea typeface="+mn-ea"/>
                <a:cs typeface="+mn-cs"/>
              </a:rPr>
              <a:t> can also now be downloaded for PCs. </a:t>
            </a:r>
          </a:p>
          <a:p>
            <a:endParaRPr lang="en-AU" sz="1200" b="0" i="0" u="none" strike="noStrike" kern="1200" baseline="0" dirty="0" smtClean="0">
              <a:solidFill>
                <a:schemeClr val="tx1"/>
              </a:solidFill>
              <a:latin typeface="+mn-lt"/>
              <a:ea typeface="+mn-ea"/>
              <a:cs typeface="+mn-cs"/>
            </a:endParaRPr>
          </a:p>
          <a:p>
            <a:endParaRPr lang="en-AU"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For the adjustment of heritage-based images, a very minimalistic approach should be adopted. For instance, adjustments to brightness and contrast should only be made so as to enhance the detail in the image while still maintaining the look of the original. The same rule applies to corrections in colour. These should only be applied so that the digital copy matches the colour of the original image. Digital copies may be cropped so long as this does not interfere with the integrity of the object – e.g. white borders on a photograph or mount board that adds no aesthetic or historical value to the image. </a:t>
            </a:r>
            <a:endParaRPr lang="en-AU" dirty="0" smtClean="0"/>
          </a:p>
          <a:p>
            <a:endParaRPr lang="en-AU" sz="1200" b="0" i="0" u="none" strike="noStrike" kern="1200" baseline="0" dirty="0" smtClean="0">
              <a:solidFill>
                <a:schemeClr val="tx1"/>
              </a:solidFill>
              <a:latin typeface="+mn-lt"/>
              <a:ea typeface="+mn-ea"/>
              <a:cs typeface="+mn-cs"/>
            </a:endParaRPr>
          </a:p>
          <a:p>
            <a:endParaRPr lang="en-AU"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22FB469-201E-4F3A-8202-6BB02D47B49B}" type="slidenum">
              <a:rPr lang="en-AU" smtClean="0"/>
              <a:t>23</a:t>
            </a:fld>
            <a:endParaRPr lang="en-AU"/>
          </a:p>
        </p:txBody>
      </p:sp>
    </p:spTree>
    <p:extLst>
      <p:ext uri="{BB962C8B-B14F-4D97-AF65-F5344CB8AC3E}">
        <p14:creationId xmlns:p14="http://schemas.microsoft.com/office/powerpoint/2010/main" val="2976364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Step 1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Open image in editing software </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24</a:t>
            </a:fld>
            <a:endParaRPr lang="en-AU"/>
          </a:p>
        </p:txBody>
      </p:sp>
    </p:spTree>
    <p:extLst>
      <p:ext uri="{BB962C8B-B14F-4D97-AF65-F5344CB8AC3E}">
        <p14:creationId xmlns:p14="http://schemas.microsoft.com/office/powerpoint/2010/main" val="2976364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Step 2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Adjust the clarity of the image. Depending on the software, this is done using “Levels” or “Brightness and Contrast” controls. </a:t>
            </a:r>
          </a:p>
          <a:p>
            <a:endParaRPr lang="en-AU" sz="1200" b="0"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Step 2a (colour corrections)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Colour images will sometimes require corrections to match the original. This can be achieved using Colour Balance or Colour Hue controls. </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25</a:t>
            </a:fld>
            <a:endParaRPr lang="en-AU"/>
          </a:p>
        </p:txBody>
      </p:sp>
    </p:spTree>
    <p:extLst>
      <p:ext uri="{BB962C8B-B14F-4D97-AF65-F5344CB8AC3E}">
        <p14:creationId xmlns:p14="http://schemas.microsoft.com/office/powerpoint/2010/main" val="2976364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Step 2a (colour corrections)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Colour images will sometimes require corrections to match the original. This can be achieved using Colour Balance or Colour Hue controls. </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26</a:t>
            </a:fld>
            <a:endParaRPr lang="en-AU"/>
          </a:p>
        </p:txBody>
      </p:sp>
    </p:spTree>
    <p:extLst>
      <p:ext uri="{BB962C8B-B14F-4D97-AF65-F5344CB8AC3E}">
        <p14:creationId xmlns:p14="http://schemas.microsoft.com/office/powerpoint/2010/main" val="2976364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Step 3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When the image was scanned, the selection box should have been set to include a small amount of area around original. We can now crop this out of the image using the Crop tool. </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27</a:t>
            </a:fld>
            <a:endParaRPr lang="en-AU"/>
          </a:p>
        </p:txBody>
      </p:sp>
    </p:spTree>
    <p:extLst>
      <p:ext uri="{BB962C8B-B14F-4D97-AF65-F5344CB8AC3E}">
        <p14:creationId xmlns:p14="http://schemas.microsoft.com/office/powerpoint/2010/main" val="2976364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Step 4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When the original was scanned, the output settings should have been set to produce a digital image larger than needed to allow for any cropping and adjustments. Now those have been performed, we can resize to our archival standard. </a:t>
            </a:r>
          </a:p>
          <a:p>
            <a:endParaRPr lang="en-AU" sz="1200" b="0"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Step 5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Image can now be saved as the archival master tiff. </a:t>
            </a:r>
          </a:p>
          <a:p>
            <a:endParaRPr lang="en-AU" sz="1200" b="1"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Step 6 (Derivative Creation)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After saving the archival master tiff, but before closing the image, change the image size again, this time to 100 </a:t>
            </a:r>
            <a:r>
              <a:rPr lang="en-AU" sz="1200" b="0" i="0" u="none" strike="noStrike" kern="1200" baseline="0" dirty="0" err="1" smtClean="0">
                <a:solidFill>
                  <a:schemeClr val="tx1"/>
                </a:solidFill>
                <a:latin typeface="+mn-lt"/>
                <a:ea typeface="+mn-ea"/>
                <a:cs typeface="+mn-cs"/>
              </a:rPr>
              <a:t>ppi</a:t>
            </a:r>
            <a:r>
              <a:rPr lang="en-AU" sz="1200" b="0" i="0" u="none" strike="noStrike" kern="1200" baseline="0" dirty="0" smtClean="0">
                <a:solidFill>
                  <a:schemeClr val="tx1"/>
                </a:solidFill>
                <a:latin typeface="+mn-lt"/>
                <a:ea typeface="+mn-ea"/>
                <a:cs typeface="+mn-cs"/>
              </a:rPr>
              <a:t>, giving 1000 pixels on the longest side. </a:t>
            </a:r>
          </a:p>
          <a:p>
            <a:endParaRPr lang="en-AU" sz="1200" b="1"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Step 7 (Derivative Creation)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Save this as a jpeg with the least amount of compression into a different folder. (If possible, saving the jpegs to a totally different drive would be better so as to keep everything separate.) </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28</a:t>
            </a:fld>
            <a:endParaRPr lang="en-AU"/>
          </a:p>
        </p:txBody>
      </p:sp>
    </p:spTree>
    <p:extLst>
      <p:ext uri="{BB962C8B-B14F-4D97-AF65-F5344CB8AC3E}">
        <p14:creationId xmlns:p14="http://schemas.microsoft.com/office/powerpoint/2010/main" val="2976364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Section 2 (Captured Images)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The information in this section assumes that the images have been captured in RAW/ TIFF format. If the images have been captured in another format such as JPEG or TIFF, they should be treated the same as scanned images in </a:t>
            </a:r>
          </a:p>
          <a:p>
            <a:r>
              <a:rPr lang="en-AU" sz="1200" b="0" i="0" u="none" strike="noStrike" kern="1200" baseline="0" dirty="0" smtClean="0">
                <a:solidFill>
                  <a:schemeClr val="tx1"/>
                </a:solidFill>
                <a:latin typeface="+mn-lt"/>
                <a:ea typeface="+mn-ea"/>
                <a:cs typeface="+mn-cs"/>
              </a:rPr>
              <a:t>Section 1. </a:t>
            </a:r>
          </a:p>
          <a:p>
            <a:endParaRPr lang="en-AU" sz="1200" b="0"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Step 1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Open the captured RAW image in your editing software. Depending on the software used, you will see a number of tools available to correct or enhance the RAW file. Be aware that some software needs to be updated so it recognises the files coming from your camera. This is particularly so if you have a new camera but much older software.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Other tools can be used at this time such as cropping, straightening, rotating, spot removal, etc. However, these are probably best performed in the editing software itself, once the above corrections are done and the result saved. </a:t>
            </a:r>
          </a:p>
          <a:p>
            <a:endParaRPr lang="en-AU" sz="1200" b="0"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Step 2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Once corrections are completed, you can either save the image as a TIFF or open it in your editing software to make any final adjustments. From this point, the image file should be treated the same as a scanned image and any necessary adjustments made as outlined in Section 1 </a:t>
            </a:r>
          </a:p>
          <a:p>
            <a:endParaRPr lang="en-AU" sz="1200" b="0"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Step 3 (Derivative Creation)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Derivatives can then be created as outlined in Section 1, steps 6 &amp; 7 on page 13 of this guide. </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29</a:t>
            </a:fld>
            <a:endParaRPr lang="en-AU"/>
          </a:p>
        </p:txBody>
      </p:sp>
    </p:spTree>
    <p:extLst>
      <p:ext uri="{BB962C8B-B14F-4D97-AF65-F5344CB8AC3E}">
        <p14:creationId xmlns:p14="http://schemas.microsoft.com/office/powerpoint/2010/main" val="2976364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smtClean="0"/>
              <a:t>What</a:t>
            </a:r>
            <a:r>
              <a:rPr lang="en-AU" b="1" baseline="0" dirty="0" smtClean="0"/>
              <a:t> is Digitisation?</a:t>
            </a:r>
          </a:p>
          <a:p>
            <a:pPr marL="0" indent="0">
              <a:buFont typeface="Arial" panose="020B0604020202020204" pitchFamily="34" charset="0"/>
              <a:buNone/>
            </a:pPr>
            <a:endParaRPr lang="en-AU" baseline="0" dirty="0" smtClean="0"/>
          </a:p>
          <a:p>
            <a:pPr marL="457200" indent="-457200">
              <a:spcAft>
                <a:spcPts val="1200"/>
              </a:spcAft>
              <a:buClr>
                <a:srgbClr val="008FB7"/>
              </a:buClr>
              <a:buFont typeface="Arial" pitchFamily="34" charset="0"/>
              <a:buChar char="•"/>
            </a:pPr>
            <a:r>
              <a:rPr lang="en-AU" sz="1200" dirty="0" smtClean="0"/>
              <a:t>The process of turning original physical items (analogue) into electronic format (digital) that can be read on a computer or device.</a:t>
            </a:r>
          </a:p>
          <a:p>
            <a:pPr marL="457200" indent="-457200">
              <a:spcAft>
                <a:spcPts val="1200"/>
              </a:spcAft>
              <a:buClr>
                <a:srgbClr val="008FB7"/>
              </a:buClr>
              <a:buFont typeface="Arial" pitchFamily="34" charset="0"/>
              <a:buChar char="•"/>
            </a:pPr>
            <a:r>
              <a:rPr lang="en-AU" sz="1200" dirty="0" smtClean="0"/>
              <a:t>Digitisation is creating a digital surrogate, electronic copy or photograph of a physical item, often called turned digital. </a:t>
            </a:r>
          </a:p>
          <a:p>
            <a:pPr marL="0" indent="0">
              <a:buFont typeface="Arial" panose="020B0604020202020204" pitchFamily="34" charset="0"/>
              <a:buNone/>
            </a:pPr>
            <a:endParaRPr lang="en-AU" dirty="0" smtClean="0"/>
          </a:p>
          <a:p>
            <a:pPr marL="0" indent="0">
              <a:buFont typeface="Arial" panose="020B0604020202020204" pitchFamily="34" charset="0"/>
              <a:buNone/>
            </a:pPr>
            <a:r>
              <a:rPr lang="en-AU" dirty="0" smtClean="0"/>
              <a:t>Items that are commonly digitised include:</a:t>
            </a:r>
          </a:p>
          <a:p>
            <a:pPr marL="0" indent="0">
              <a:buFont typeface="Arial" panose="020B0604020202020204" pitchFamily="34" charset="0"/>
              <a:buNone/>
            </a:pPr>
            <a:endParaRPr lang="en-AU" dirty="0" smtClean="0"/>
          </a:p>
          <a:p>
            <a:pPr marL="171450" indent="-171450">
              <a:buFont typeface="Arial" panose="020B0604020202020204" pitchFamily="34" charset="0"/>
              <a:buChar char="•"/>
            </a:pPr>
            <a:r>
              <a:rPr lang="en-AU" dirty="0" smtClean="0"/>
              <a:t>Image</a:t>
            </a:r>
            <a:r>
              <a:rPr lang="en-AU" baseline="0" dirty="0" smtClean="0"/>
              <a:t> Formats : </a:t>
            </a:r>
            <a:r>
              <a:rPr lang="en-AU" dirty="0" smtClean="0"/>
              <a:t>Photographic Prints / Albums / Film Negatives/ Slides/ Lantern Slides / Glass Plate Negatives </a:t>
            </a:r>
          </a:p>
          <a:p>
            <a:pPr marL="171450" indent="-171450">
              <a:buFont typeface="Arial" panose="020B0604020202020204" pitchFamily="34" charset="0"/>
              <a:buChar char="•"/>
            </a:pPr>
            <a:r>
              <a:rPr lang="en-AU" dirty="0" smtClean="0"/>
              <a:t>Document Formats: Books/ Diaries /Letters</a:t>
            </a:r>
            <a:r>
              <a:rPr lang="en-AU" baseline="0" dirty="0" smtClean="0"/>
              <a:t> /</a:t>
            </a:r>
            <a:r>
              <a:rPr lang="en-AU" dirty="0" smtClean="0"/>
              <a:t>Postcards / Cards/ Parchments/ Certificates/ Drawings / Artwork / Posters </a:t>
            </a:r>
          </a:p>
          <a:p>
            <a:pPr marL="171450" indent="-171450">
              <a:buFont typeface="Arial" panose="020B0604020202020204" pitchFamily="34" charset="0"/>
              <a:buChar char="•"/>
            </a:pPr>
            <a:r>
              <a:rPr lang="en-AU" dirty="0" smtClean="0"/>
              <a:t>AV Formats:</a:t>
            </a:r>
            <a:r>
              <a:rPr lang="en-AU" baseline="0" dirty="0" smtClean="0"/>
              <a:t> </a:t>
            </a:r>
            <a:r>
              <a:rPr lang="en-AU" dirty="0" smtClean="0"/>
              <a:t>Videotapes/</a:t>
            </a:r>
            <a:r>
              <a:rPr lang="en-AU" baseline="0" dirty="0" smtClean="0"/>
              <a:t> </a:t>
            </a:r>
            <a:r>
              <a:rPr lang="en-AU" dirty="0" smtClean="0"/>
              <a:t>Audio reel tapes/ Home Movie Films/ Audio Cassettes/ Records</a:t>
            </a:r>
            <a:endParaRPr lang="en-AU" dirty="0"/>
          </a:p>
        </p:txBody>
      </p:sp>
      <p:sp>
        <p:nvSpPr>
          <p:cNvPr id="4" name="Slide Number Placeholder 3"/>
          <p:cNvSpPr>
            <a:spLocks noGrp="1"/>
          </p:cNvSpPr>
          <p:nvPr>
            <p:ph type="sldNum" sz="quarter" idx="10"/>
          </p:nvPr>
        </p:nvSpPr>
        <p:spPr/>
        <p:txBody>
          <a:bodyPr/>
          <a:lstStyle/>
          <a:p>
            <a:fld id="{C3F0D3A8-1890-4BEC-9CEC-94C49AFA321C}" type="slidenum">
              <a:rPr lang="en-AU" smtClean="0"/>
              <a:t>3</a:t>
            </a:fld>
            <a:endParaRPr lang="en-AU"/>
          </a:p>
        </p:txBody>
      </p:sp>
    </p:spTree>
    <p:extLst>
      <p:ext uri="{BB962C8B-B14F-4D97-AF65-F5344CB8AC3E}">
        <p14:creationId xmlns:p14="http://schemas.microsoft.com/office/powerpoint/2010/main" val="3775887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Clr>
                <a:srgbClr val="008FB7"/>
              </a:buClr>
              <a:buFont typeface="Arial" pitchFamily="34" charset="0"/>
              <a:buNone/>
            </a:pPr>
            <a:r>
              <a:rPr lang="en-AU" sz="1200" dirty="0" smtClean="0"/>
              <a:t>Watch Video - https://vimeo.com/62131787</a:t>
            </a:r>
            <a:endParaRPr lang="en-AU" baseline="0" dirty="0" smtClean="0"/>
          </a:p>
        </p:txBody>
      </p:sp>
      <p:sp>
        <p:nvSpPr>
          <p:cNvPr id="4" name="Slide Number Placeholder 3"/>
          <p:cNvSpPr>
            <a:spLocks noGrp="1"/>
          </p:cNvSpPr>
          <p:nvPr>
            <p:ph type="sldNum" sz="quarter" idx="10"/>
          </p:nvPr>
        </p:nvSpPr>
        <p:spPr/>
        <p:txBody>
          <a:bodyPr/>
          <a:lstStyle/>
          <a:p>
            <a:fld id="{D22FB469-201E-4F3A-8202-6BB02D47B49B}" type="slidenum">
              <a:rPr lang="en-AU" smtClean="0"/>
              <a:t>30</a:t>
            </a:fld>
            <a:endParaRPr lang="en-AU"/>
          </a:p>
        </p:txBody>
      </p:sp>
    </p:spTree>
    <p:extLst>
      <p:ext uri="{BB962C8B-B14F-4D97-AF65-F5344CB8AC3E}">
        <p14:creationId xmlns:p14="http://schemas.microsoft.com/office/powerpoint/2010/main" val="2976364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Clr>
                <a:srgbClr val="008FB7"/>
              </a:buClr>
              <a:buFont typeface="Arial" pitchFamily="34" charset="0"/>
              <a:buNone/>
            </a:pPr>
            <a:r>
              <a:rPr lang="en-AU" baseline="0" dirty="0" smtClean="0"/>
              <a:t>No easy way to make sure your digital copies will last but you can reduce the risk by:</a:t>
            </a:r>
          </a:p>
          <a:p>
            <a:pPr marL="0" indent="0">
              <a:spcAft>
                <a:spcPts val="1200"/>
              </a:spcAft>
              <a:buClr>
                <a:srgbClr val="008FB7"/>
              </a:buClr>
              <a:buFont typeface="Arial" pitchFamily="34" charset="0"/>
              <a:buNone/>
            </a:pPr>
            <a:endParaRPr lang="en-AU" baseline="0" dirty="0" smtClean="0"/>
          </a:p>
          <a:p>
            <a:pPr marL="0" indent="0">
              <a:spcAft>
                <a:spcPts val="1200"/>
              </a:spcAft>
              <a:buClr>
                <a:srgbClr val="008FB7"/>
              </a:buClr>
              <a:buFont typeface="Arial" pitchFamily="34" charset="0"/>
              <a:buNone/>
            </a:pPr>
            <a:r>
              <a:rPr lang="en-AU" baseline="0" dirty="0" smtClean="0"/>
              <a:t>1: Identify what you want to save</a:t>
            </a:r>
          </a:p>
          <a:p>
            <a:pPr marL="0" indent="0">
              <a:spcAft>
                <a:spcPts val="1200"/>
              </a:spcAft>
              <a:buClr>
                <a:srgbClr val="008FB7"/>
              </a:buClr>
              <a:buFont typeface="Arial" pitchFamily="34" charset="0"/>
              <a:buNone/>
            </a:pPr>
            <a:r>
              <a:rPr lang="en-AU" baseline="0" dirty="0" smtClean="0"/>
              <a:t>2: Decide what is most important to you</a:t>
            </a:r>
          </a:p>
          <a:p>
            <a:pPr marL="0" indent="0">
              <a:spcAft>
                <a:spcPts val="1200"/>
              </a:spcAft>
              <a:buClr>
                <a:srgbClr val="008FB7"/>
              </a:buClr>
              <a:buFont typeface="Arial" pitchFamily="34" charset="0"/>
              <a:buNone/>
            </a:pPr>
            <a:r>
              <a:rPr lang="en-AU" baseline="0" dirty="0" smtClean="0"/>
              <a:t>3: Organise the content</a:t>
            </a:r>
          </a:p>
          <a:p>
            <a:pPr marL="0" indent="0">
              <a:spcAft>
                <a:spcPts val="1200"/>
              </a:spcAft>
              <a:buClr>
                <a:srgbClr val="008FB7"/>
              </a:buClr>
              <a:buFont typeface="Arial" pitchFamily="34" charset="0"/>
              <a:buNone/>
            </a:pPr>
            <a:r>
              <a:rPr lang="en-AU" baseline="0" dirty="0" smtClean="0"/>
              <a:t>4: Save copies in different locations</a:t>
            </a:r>
          </a:p>
        </p:txBody>
      </p:sp>
      <p:sp>
        <p:nvSpPr>
          <p:cNvPr id="4" name="Slide Number Placeholder 3"/>
          <p:cNvSpPr>
            <a:spLocks noGrp="1"/>
          </p:cNvSpPr>
          <p:nvPr>
            <p:ph type="sldNum" sz="quarter" idx="10"/>
          </p:nvPr>
        </p:nvSpPr>
        <p:spPr/>
        <p:txBody>
          <a:bodyPr/>
          <a:lstStyle/>
          <a:p>
            <a:fld id="{D22FB469-201E-4F3A-8202-6BB02D47B49B}" type="slidenum">
              <a:rPr lang="en-AU" smtClean="0"/>
              <a:t>31</a:t>
            </a:fld>
            <a:endParaRPr lang="en-AU"/>
          </a:p>
        </p:txBody>
      </p:sp>
    </p:spTree>
    <p:extLst>
      <p:ext uri="{BB962C8B-B14F-4D97-AF65-F5344CB8AC3E}">
        <p14:creationId xmlns:p14="http://schemas.microsoft.com/office/powerpoint/2010/main" val="2976364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Clr>
                <a:srgbClr val="008FB7"/>
              </a:buClr>
              <a:buFont typeface="Arial" pitchFamily="34" charset="0"/>
              <a:buChar char="•"/>
            </a:pPr>
            <a:r>
              <a:rPr lang="en-AU" sz="1200" dirty="0" smtClean="0"/>
              <a:t>Have your digital images organised. </a:t>
            </a:r>
            <a:r>
              <a:rPr lang="en-AU" sz="1200" dirty="0" err="1" smtClean="0"/>
              <a:t>E.g</a:t>
            </a:r>
            <a:r>
              <a:rPr lang="en-AU" sz="1200" dirty="0" smtClean="0"/>
              <a:t> in folders by year, event etc. </a:t>
            </a:r>
          </a:p>
          <a:p>
            <a:pPr marL="171450" indent="-171450">
              <a:buFont typeface="Arial" charset="0"/>
              <a:buChar char="•"/>
            </a:pPr>
            <a:r>
              <a:rPr lang="en-AU" dirty="0" smtClean="0"/>
              <a:t>Save</a:t>
            </a:r>
            <a:r>
              <a:rPr lang="en-AU" baseline="0" dirty="0" smtClean="0"/>
              <a:t> your original scan or capture image, then SAVE AS and crate a copy when you edit, resize or change the original image.</a:t>
            </a:r>
          </a:p>
          <a:p>
            <a:pPr marL="171450" indent="-171450">
              <a:buFont typeface="Arial" charset="0"/>
              <a:buChar char="•"/>
            </a:pPr>
            <a:r>
              <a:rPr lang="en-AU" baseline="0" dirty="0" smtClean="0"/>
              <a:t>Images should be backed up regularly. Keep a back up copy of your images on an external hard drive or via a cloud service. You can download free back up software to help copy </a:t>
            </a:r>
          </a:p>
          <a:p>
            <a:pPr marL="171450" indent="-171450">
              <a:buFont typeface="Arial" charset="0"/>
              <a:buChar char="•"/>
            </a:pPr>
            <a:endParaRPr lang="en-AU" baseline="0" dirty="0" smtClean="0"/>
          </a:p>
          <a:p>
            <a:pPr marL="171450" indent="-171450">
              <a:buFont typeface="Arial" charset="0"/>
              <a:buChar char="•"/>
            </a:pPr>
            <a:r>
              <a:rPr lang="en-AU" baseline="0" dirty="0" smtClean="0"/>
              <a:t>Cloud </a:t>
            </a:r>
            <a:r>
              <a:rPr lang="en-AU" baseline="0" smtClean="0"/>
              <a:t>Service comparison </a:t>
            </a:r>
            <a:r>
              <a:rPr lang="en-AU" baseline="0" dirty="0" smtClean="0"/>
              <a:t>http://au.pcmag.com/storage-devices-reviews/3696/guide/the-best-cloud-storage-and-file-sharing-services-of-2018 </a:t>
            </a:r>
          </a:p>
        </p:txBody>
      </p:sp>
      <p:sp>
        <p:nvSpPr>
          <p:cNvPr id="4" name="Slide Number Placeholder 3"/>
          <p:cNvSpPr>
            <a:spLocks noGrp="1"/>
          </p:cNvSpPr>
          <p:nvPr>
            <p:ph type="sldNum" sz="quarter" idx="10"/>
          </p:nvPr>
        </p:nvSpPr>
        <p:spPr/>
        <p:txBody>
          <a:bodyPr/>
          <a:lstStyle/>
          <a:p>
            <a:fld id="{D22FB469-201E-4F3A-8202-6BB02D47B49B}" type="slidenum">
              <a:rPr lang="en-AU" smtClean="0"/>
              <a:t>32</a:t>
            </a:fld>
            <a:endParaRPr lang="en-AU"/>
          </a:p>
        </p:txBody>
      </p:sp>
    </p:spTree>
    <p:extLst>
      <p:ext uri="{BB962C8B-B14F-4D97-AF65-F5344CB8AC3E}">
        <p14:creationId xmlns:p14="http://schemas.microsoft.com/office/powerpoint/2010/main" val="2976364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33</a:t>
            </a:fld>
            <a:endParaRPr lang="en-AU"/>
          </a:p>
        </p:txBody>
      </p:sp>
    </p:spTree>
    <p:extLst>
      <p:ext uri="{BB962C8B-B14F-4D97-AF65-F5344CB8AC3E}">
        <p14:creationId xmlns:p14="http://schemas.microsoft.com/office/powerpoint/2010/main" val="2976364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1" kern="1200" smtClean="0">
                <a:solidFill>
                  <a:schemeClr val="tx1"/>
                </a:solidFill>
                <a:effectLst/>
                <a:latin typeface="+mn-lt"/>
                <a:ea typeface="+mn-ea"/>
                <a:cs typeface="+mn-cs"/>
              </a:rPr>
              <a:t>Questions</a:t>
            </a:r>
            <a:endParaRPr lang="en-AU" sz="1200" b="1" kern="1200" dirty="0" smtClean="0">
              <a:solidFill>
                <a:schemeClr val="tx1"/>
              </a:solidFill>
              <a:effectLst/>
              <a:latin typeface="+mn-lt"/>
              <a:ea typeface="+mn-ea"/>
              <a:cs typeface="+mn-cs"/>
            </a:endParaRPr>
          </a:p>
          <a:p>
            <a:pPr fontAlgn="base"/>
            <a:endParaRPr lang="en-AU" sz="1200" b="1"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34</a:t>
            </a:fld>
            <a:endParaRPr lang="en-AU"/>
          </a:p>
        </p:txBody>
      </p:sp>
    </p:spTree>
    <p:extLst>
      <p:ext uri="{BB962C8B-B14F-4D97-AF65-F5344CB8AC3E}">
        <p14:creationId xmlns:p14="http://schemas.microsoft.com/office/powerpoint/2010/main" val="1533649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smtClean="0"/>
              <a:t>Why</a:t>
            </a:r>
            <a:r>
              <a:rPr lang="en-AU" b="1" baseline="0" dirty="0" smtClean="0"/>
              <a:t> is Digitisation important? </a:t>
            </a:r>
          </a:p>
          <a:p>
            <a:pPr marL="0" indent="0">
              <a:buFont typeface="Arial" panose="020B0604020202020204" pitchFamily="34" charset="0"/>
              <a:buNone/>
            </a:pPr>
            <a:endParaRPr lang="en-AU" dirty="0" smtClean="0"/>
          </a:p>
          <a:p>
            <a:pPr marL="171450" indent="-171450">
              <a:buFont typeface="Arial" panose="020B0604020202020204" pitchFamily="34" charset="0"/>
              <a:buChar char="•"/>
            </a:pPr>
            <a:r>
              <a:rPr lang="en-AU" dirty="0" smtClean="0"/>
              <a:t>Collection material can be fragile, collection items are susceptible to the effects of aging, deterioration, natural disasters, pest infestations, mould, fading, and damage due to handling.</a:t>
            </a:r>
          </a:p>
          <a:p>
            <a:pPr marL="171450" indent="-171450">
              <a:buFont typeface="Arial" panose="020B0604020202020204" pitchFamily="34" charset="0"/>
              <a:buChar char="•"/>
            </a:pPr>
            <a:r>
              <a:rPr lang="en-AU" dirty="0" smtClean="0"/>
              <a:t>Access to content Digitising gives you the flexibility to access and share your content more readily with family and friends protecting it from unnecessary handling. With regards to audio-visual and film collections, the equipment to view your item may no longer be available and attempting to play or access them may cause damage. </a:t>
            </a:r>
          </a:p>
          <a:p>
            <a:pPr marL="171450" indent="-171450">
              <a:buFont typeface="Arial" panose="020B0604020202020204" pitchFamily="34" charset="0"/>
              <a:buChar char="•"/>
            </a:pPr>
            <a:r>
              <a:rPr lang="en-AU" dirty="0" smtClean="0"/>
              <a:t>Preserving content for the future Digitisation of a physical item helps to preserve these memories for future generations by reducing handling and increasing accessibility. For information on how to care for your original collections after they have been digitised — http://www.slq.qld.gov.au/resources/preservingcollections/preservation_guides/general-care-of-your-collections</a:t>
            </a:r>
            <a:endParaRPr lang="en-AU" dirty="0"/>
          </a:p>
        </p:txBody>
      </p:sp>
      <p:sp>
        <p:nvSpPr>
          <p:cNvPr id="4" name="Slide Number Placeholder 3"/>
          <p:cNvSpPr>
            <a:spLocks noGrp="1"/>
          </p:cNvSpPr>
          <p:nvPr>
            <p:ph type="sldNum" sz="quarter" idx="10"/>
          </p:nvPr>
        </p:nvSpPr>
        <p:spPr/>
        <p:txBody>
          <a:bodyPr/>
          <a:lstStyle/>
          <a:p>
            <a:fld id="{C3F0D3A8-1890-4BEC-9CEC-94C49AFA321C}" type="slidenum">
              <a:rPr lang="en-AU" smtClean="0"/>
              <a:t>4</a:t>
            </a:fld>
            <a:endParaRPr lang="en-AU"/>
          </a:p>
        </p:txBody>
      </p:sp>
    </p:spTree>
    <p:extLst>
      <p:ext uri="{BB962C8B-B14F-4D97-AF65-F5344CB8AC3E}">
        <p14:creationId xmlns:p14="http://schemas.microsoft.com/office/powerpoint/2010/main" val="377588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Activity</a:t>
            </a:r>
            <a:r>
              <a:rPr lang="en-AU" dirty="0" smtClean="0"/>
              <a:t>: Get the</a:t>
            </a:r>
            <a:r>
              <a:rPr lang="en-AU" baseline="0" dirty="0" smtClean="0"/>
              <a:t> p</a:t>
            </a:r>
            <a:r>
              <a:rPr lang="en-AU" sz="1200" b="0" kern="1200" dirty="0" smtClean="0">
                <a:solidFill>
                  <a:schemeClr val="tx1"/>
                </a:solidFill>
                <a:effectLst/>
                <a:latin typeface="+mn-lt"/>
                <a:ea typeface="+mn-ea"/>
                <a:cs typeface="+mn-cs"/>
              </a:rPr>
              <a:t>articipants to briefly share with the group what collections they have</a:t>
            </a:r>
            <a:r>
              <a:rPr lang="en-AU" sz="1200" b="0" kern="1200" baseline="0" dirty="0" smtClean="0">
                <a:solidFill>
                  <a:schemeClr val="tx1"/>
                </a:solidFill>
                <a:effectLst/>
                <a:latin typeface="+mn-lt"/>
                <a:ea typeface="+mn-ea"/>
                <a:cs typeface="+mn-cs"/>
              </a:rPr>
              <a:t> and why they </a:t>
            </a:r>
            <a:r>
              <a:rPr lang="en-AU" sz="1200" b="0" kern="1200" dirty="0" smtClean="0">
                <a:solidFill>
                  <a:schemeClr val="tx1"/>
                </a:solidFill>
                <a:effectLst/>
                <a:latin typeface="+mn-lt"/>
                <a:ea typeface="+mn-ea"/>
                <a:cs typeface="+mn-cs"/>
              </a:rPr>
              <a:t>want to digitise them. This is an opportunity</a:t>
            </a:r>
            <a:r>
              <a:rPr lang="en-AU" sz="1200" b="0" kern="1200" baseline="0" dirty="0" smtClean="0">
                <a:solidFill>
                  <a:schemeClr val="tx1"/>
                </a:solidFill>
                <a:effectLst/>
                <a:latin typeface="+mn-lt"/>
                <a:ea typeface="+mn-ea"/>
                <a:cs typeface="+mn-cs"/>
              </a:rPr>
              <a:t> to analyse the participants skill level and knowledge and if there are some participants with advanced skills they can help others who are beginners. </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5</a:t>
            </a:fld>
            <a:endParaRPr lang="en-AU"/>
          </a:p>
        </p:txBody>
      </p:sp>
    </p:spTree>
    <p:extLst>
      <p:ext uri="{BB962C8B-B14F-4D97-AF65-F5344CB8AC3E}">
        <p14:creationId xmlns:p14="http://schemas.microsoft.com/office/powerpoint/2010/main" val="373993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8FB7"/>
                </a:solidFill>
              </a:rPr>
              <a:t>What equipment do I need to Digitise?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dirty="0" smtClean="0">
              <a:solidFill>
                <a:srgbClr val="008FB7"/>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8FB7"/>
                </a:solidFill>
              </a:rPr>
              <a:t>For Best</a:t>
            </a:r>
            <a:r>
              <a:rPr lang="en-AU" sz="1200" b="1" baseline="0" dirty="0" smtClean="0">
                <a:solidFill>
                  <a:srgbClr val="008FB7"/>
                </a:solidFill>
              </a:rPr>
              <a:t> Quality:</a:t>
            </a:r>
            <a:endParaRPr lang="en-AU" sz="1200" b="1" dirty="0" smtClean="0">
              <a:solidFill>
                <a:srgbClr val="008FB7"/>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Flatbed Scanner A flatbed scanner is most suitable for two dimensional, flat items such as documents and photographs.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Digital Camera (DSLR) A digital camera, ideally set up on a copy stand, is most suitable for books, albums and three dimensional objects.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If you don’t have access</a:t>
            </a:r>
            <a:r>
              <a:rPr lang="en-AU" baseline="0" dirty="0" smtClean="0"/>
              <a:t> to this type of equipment but you do have a smart phone you could use the </a:t>
            </a:r>
            <a:r>
              <a:rPr lang="en-AU" baseline="0" dirty="0" err="1" smtClean="0"/>
              <a:t>PhotoScan</a:t>
            </a:r>
            <a:r>
              <a:rPr lang="en-AU" baseline="0" dirty="0" smtClean="0"/>
              <a:t> by Google Photos App available from Apple Apps Store or Androids Google Play. An easy, quick option but the quality of the digital file produced will be much lower than a scanner or DSLR camera.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smtClean="0"/>
          </a:p>
          <a:p>
            <a:endParaRPr lang="en-AU" dirty="0" smtClean="0"/>
          </a:p>
        </p:txBody>
      </p:sp>
      <p:sp>
        <p:nvSpPr>
          <p:cNvPr id="4" name="Slide Number Placeholder 3"/>
          <p:cNvSpPr>
            <a:spLocks noGrp="1"/>
          </p:cNvSpPr>
          <p:nvPr>
            <p:ph type="sldNum" sz="quarter" idx="10"/>
          </p:nvPr>
        </p:nvSpPr>
        <p:spPr/>
        <p:txBody>
          <a:bodyPr/>
          <a:lstStyle/>
          <a:p>
            <a:fld id="{D22FB469-201E-4F3A-8202-6BB02D47B49B}" type="slidenum">
              <a:rPr lang="en-AU" smtClean="0"/>
              <a:t>6</a:t>
            </a:fld>
            <a:endParaRPr lang="en-AU"/>
          </a:p>
        </p:txBody>
      </p:sp>
    </p:spTree>
    <p:extLst>
      <p:ext uri="{BB962C8B-B14F-4D97-AF65-F5344CB8AC3E}">
        <p14:creationId xmlns:p14="http://schemas.microsoft.com/office/powerpoint/2010/main" val="3739930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https://vimeo.com/262919728 – Watch How</a:t>
            </a:r>
            <a:r>
              <a:rPr lang="en-AU" baseline="0" dirty="0" smtClean="0"/>
              <a:t> to Digitise your Collections video for overview before morning tea. </a:t>
            </a:r>
          </a:p>
        </p:txBody>
      </p:sp>
      <p:sp>
        <p:nvSpPr>
          <p:cNvPr id="4" name="Slide Number Placeholder 3"/>
          <p:cNvSpPr>
            <a:spLocks noGrp="1"/>
          </p:cNvSpPr>
          <p:nvPr>
            <p:ph type="sldNum" sz="quarter" idx="10"/>
          </p:nvPr>
        </p:nvSpPr>
        <p:spPr/>
        <p:txBody>
          <a:bodyPr/>
          <a:lstStyle/>
          <a:p>
            <a:fld id="{D22FB469-201E-4F3A-8202-6BB02D47B49B}" type="slidenum">
              <a:rPr lang="en-AU" smtClean="0"/>
              <a:t>7</a:t>
            </a:fld>
            <a:endParaRPr lang="en-AU"/>
          </a:p>
        </p:txBody>
      </p:sp>
    </p:spTree>
    <p:extLst>
      <p:ext uri="{BB962C8B-B14F-4D97-AF65-F5344CB8AC3E}">
        <p14:creationId xmlns:p14="http://schemas.microsoft.com/office/powerpoint/2010/main" val="3739930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Capture specifications and guidelines </a:t>
            </a:r>
          </a:p>
          <a:p>
            <a:endParaRPr lang="en-AU" b="1" dirty="0" smtClean="0"/>
          </a:p>
          <a:p>
            <a:r>
              <a:rPr lang="en-AU" dirty="0" smtClean="0"/>
              <a:t>The following is recommended as the minimum capability of a camera or scanner. Anything that exceeds these minimum standards would be suitable. It is important to note that the better the quality or resolution of the scans/images the larger the file size. Ensure you have adequate storage space for your files. </a:t>
            </a:r>
          </a:p>
          <a:p>
            <a:endParaRPr lang="en-AU"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Scanner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Resolution for images: 600 dpi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Resolution for text-based content: 300 dpi</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24-bit colour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Save as a TIFF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Camera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Type: DSLR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Resolution: 24 mega pixels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Sensor: DX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Lens: 50mm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Save as options are JPEG, TIFF &amp; RAW Initially select RAW (minimally processed image direct from the camera sensor)  </a:t>
            </a:r>
            <a:endParaRPr lang="en-AU" sz="120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smtClean="0"/>
          </a:p>
        </p:txBody>
      </p:sp>
      <p:sp>
        <p:nvSpPr>
          <p:cNvPr id="4" name="Slide Number Placeholder 3"/>
          <p:cNvSpPr>
            <a:spLocks noGrp="1"/>
          </p:cNvSpPr>
          <p:nvPr>
            <p:ph type="sldNum" sz="quarter" idx="10"/>
          </p:nvPr>
        </p:nvSpPr>
        <p:spPr/>
        <p:txBody>
          <a:bodyPr/>
          <a:lstStyle/>
          <a:p>
            <a:fld id="{C3F0D3A8-1890-4BEC-9CEC-94C49AFA321C}" type="slidenum">
              <a:rPr lang="en-AU" smtClean="0"/>
              <a:t>8</a:t>
            </a:fld>
            <a:endParaRPr lang="en-AU"/>
          </a:p>
        </p:txBody>
      </p:sp>
    </p:spTree>
    <p:extLst>
      <p:ext uri="{BB962C8B-B14F-4D97-AF65-F5344CB8AC3E}">
        <p14:creationId xmlns:p14="http://schemas.microsoft.com/office/powerpoint/2010/main" val="2674623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Step 3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Click on Preview (may be labelled with another name such as </a:t>
            </a:r>
            <a:r>
              <a:rPr lang="en-AU" sz="1200" b="0" i="0" u="none" strike="noStrike" kern="1200" baseline="0" dirty="0" err="1" smtClean="0">
                <a:solidFill>
                  <a:schemeClr val="tx1"/>
                </a:solidFill>
                <a:latin typeface="+mn-lt"/>
                <a:ea typeface="+mn-ea"/>
                <a:cs typeface="+mn-cs"/>
              </a:rPr>
              <a:t>Prescan</a:t>
            </a:r>
            <a:r>
              <a:rPr lang="en-AU" sz="1200" b="0" i="0" u="none" strike="noStrike" kern="1200" baseline="0" dirty="0" smtClean="0">
                <a:solidFill>
                  <a:schemeClr val="tx1"/>
                </a:solidFill>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9</a:t>
            </a:fld>
            <a:endParaRPr lang="en-AU"/>
          </a:p>
        </p:txBody>
      </p:sp>
    </p:spTree>
    <p:extLst>
      <p:ext uri="{BB962C8B-B14F-4D97-AF65-F5344CB8AC3E}">
        <p14:creationId xmlns:p14="http://schemas.microsoft.com/office/powerpoint/2010/main" val="373993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3312"/>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39E9E095-8878-4B36-A571-F531FF9F4DCE}" type="slidenum">
              <a:rPr lang="en-AU"/>
              <a:pPr/>
              <a:t>‹#›</a:t>
            </a:fld>
            <a:endParaRPr lang="en-AU"/>
          </a:p>
        </p:txBody>
      </p:sp>
    </p:spTree>
    <p:extLst>
      <p:ext uri="{BB962C8B-B14F-4D97-AF65-F5344CB8AC3E}">
        <p14:creationId xmlns:p14="http://schemas.microsoft.com/office/powerpoint/2010/main" val="369031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3889B1EC-6A8F-4902-9325-C917A27CD60C}" type="slidenum">
              <a:rPr lang="en-AU"/>
              <a:pPr/>
              <a:t>‹#›</a:t>
            </a:fld>
            <a:endParaRPr lang="en-AU"/>
          </a:p>
        </p:txBody>
      </p:sp>
    </p:spTree>
    <p:extLst>
      <p:ext uri="{BB962C8B-B14F-4D97-AF65-F5344CB8AC3E}">
        <p14:creationId xmlns:p14="http://schemas.microsoft.com/office/powerpoint/2010/main" val="22055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94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06375"/>
            <a:ext cx="6019800" cy="4389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28C62543-AE52-4F16-B73B-2C941DF20602}" type="slidenum">
              <a:rPr lang="en-AU"/>
              <a:pPr/>
              <a:t>‹#›</a:t>
            </a:fld>
            <a:endParaRPr lang="en-AU"/>
          </a:p>
        </p:txBody>
      </p:sp>
    </p:spTree>
    <p:extLst>
      <p:ext uri="{BB962C8B-B14F-4D97-AF65-F5344CB8AC3E}">
        <p14:creationId xmlns:p14="http://schemas.microsoft.com/office/powerpoint/2010/main" val="277113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A66B3B57-FCAD-406B-B587-2C25CB5C4BBC}" type="slidenum">
              <a:rPr lang="en-AU"/>
              <a:pPr/>
              <a:t>‹#›</a:t>
            </a:fld>
            <a:endParaRPr lang="en-AU"/>
          </a:p>
        </p:txBody>
      </p:sp>
    </p:spTree>
    <p:extLst>
      <p:ext uri="{BB962C8B-B14F-4D97-AF65-F5344CB8AC3E}">
        <p14:creationId xmlns:p14="http://schemas.microsoft.com/office/powerpoint/2010/main" val="229525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763"/>
            <a:ext cx="7772400" cy="1020762"/>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CEA5B94C-D044-49D5-ACAF-75CACBFAA098}" type="slidenum">
              <a:rPr lang="en-AU"/>
              <a:pPr/>
              <a:t>‹#›</a:t>
            </a:fld>
            <a:endParaRPr lang="en-AU"/>
          </a:p>
        </p:txBody>
      </p:sp>
    </p:spTree>
    <p:extLst>
      <p:ext uri="{BB962C8B-B14F-4D97-AF65-F5344CB8AC3E}">
        <p14:creationId xmlns:p14="http://schemas.microsoft.com/office/powerpoint/2010/main" val="4227620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C0DE962-CF03-4302-BD26-9F47B4546B4D}" type="slidenum">
              <a:rPr lang="en-AU"/>
              <a:pPr/>
              <a:t>‹#›</a:t>
            </a:fld>
            <a:endParaRPr lang="en-AU"/>
          </a:p>
        </p:txBody>
      </p:sp>
    </p:spTree>
    <p:extLst>
      <p:ext uri="{BB962C8B-B14F-4D97-AF65-F5344CB8AC3E}">
        <p14:creationId xmlns:p14="http://schemas.microsoft.com/office/powerpoint/2010/main" val="7299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413619F4-9CF7-423B-853E-0DD53A45301D}" type="slidenum">
              <a:rPr lang="en-AU"/>
              <a:pPr/>
              <a:t>‹#›</a:t>
            </a:fld>
            <a:endParaRPr lang="en-AU"/>
          </a:p>
        </p:txBody>
      </p:sp>
    </p:spTree>
    <p:extLst>
      <p:ext uri="{BB962C8B-B14F-4D97-AF65-F5344CB8AC3E}">
        <p14:creationId xmlns:p14="http://schemas.microsoft.com/office/powerpoint/2010/main" val="85876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C5AE77E1-704F-4913-AFB3-76CE29DEF60D}" type="slidenum">
              <a:rPr lang="en-AU"/>
              <a:pPr/>
              <a:t>‹#›</a:t>
            </a:fld>
            <a:endParaRPr lang="en-AU"/>
          </a:p>
        </p:txBody>
      </p:sp>
    </p:spTree>
    <p:extLst>
      <p:ext uri="{BB962C8B-B14F-4D97-AF65-F5344CB8AC3E}">
        <p14:creationId xmlns:p14="http://schemas.microsoft.com/office/powerpoint/2010/main" val="19890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642BD049-1660-4F28-A16F-88B3A1BC371E}" type="slidenum">
              <a:rPr lang="en-AU"/>
              <a:pPr/>
              <a:t>‹#›</a:t>
            </a:fld>
            <a:endParaRPr lang="en-AU"/>
          </a:p>
        </p:txBody>
      </p:sp>
    </p:spTree>
    <p:extLst>
      <p:ext uri="{BB962C8B-B14F-4D97-AF65-F5344CB8AC3E}">
        <p14:creationId xmlns:p14="http://schemas.microsoft.com/office/powerpoint/2010/main" val="285368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90E323C1-07F3-4793-AF4D-6540CD0FB08B}" type="slidenum">
              <a:rPr lang="en-AU"/>
              <a:pPr/>
              <a:t>‹#›</a:t>
            </a:fld>
            <a:endParaRPr lang="en-AU"/>
          </a:p>
        </p:txBody>
      </p:sp>
    </p:spTree>
    <p:extLst>
      <p:ext uri="{BB962C8B-B14F-4D97-AF65-F5344CB8AC3E}">
        <p14:creationId xmlns:p14="http://schemas.microsoft.com/office/powerpoint/2010/main" val="82665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2038"/>
            <a:ext cx="5486400" cy="425450"/>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9E92946B-2894-40BB-8761-F68571D77FC4}" type="slidenum">
              <a:rPr lang="en-AU"/>
              <a:pPr/>
              <a:t>‹#›</a:t>
            </a:fld>
            <a:endParaRPr lang="en-AU"/>
          </a:p>
        </p:txBody>
      </p:sp>
    </p:spTree>
    <p:extLst>
      <p:ext uri="{BB962C8B-B14F-4D97-AF65-F5344CB8AC3E}">
        <p14:creationId xmlns:p14="http://schemas.microsoft.com/office/powerpoint/2010/main" val="354671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28" name="Rectangle 4"/>
          <p:cNvSpPr>
            <a:spLocks noGrp="1" noChangeArrowheads="1"/>
          </p:cNvSpPr>
          <p:nvPr>
            <p:ph type="dt" sz="half" idx="2"/>
          </p:nvPr>
        </p:nvSpPr>
        <p:spPr bwMode="auto">
          <a:xfrm>
            <a:off x="457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AU"/>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71FB443-8150-43E0-B5D2-F43A7008E7AE}"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hyperlink" Target="https://youtu.be/MEyDt0DNjW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slq.qld.gov.au/search/eresources/search-databases"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hyperlink" Target="http://www.slq.qld.gov.au/search/eresources/search-database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www.slq.qld.gov.au/search/eresources/search-database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www.slq.qld.gov.au/search/eresources/search-database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www.slq.qld.gov.au/search/eresources/search-databases"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hyperlink" Target="http://www.slq.qld.gov.au/search/eresources/search-databases"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hyperlink" Target="http://www.slq.qld.gov.au/search/eresources/search-databases"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vimeo.com/62131787"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hyperlink" Target="http://www.slq.qld.gov.au/search/eresources/search-databases"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vimeo.com/128837435"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hyperlink" Target="http://www.slq.qld.gov.au/search/eresources/search-database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youtu.be/MEyDt0DNjW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spect="1" noChangeArrowheads="1"/>
          </p:cNvSpPr>
          <p:nvPr/>
        </p:nvSpPr>
        <p:spPr bwMode="auto">
          <a:xfrm>
            <a:off x="899592" y="1827837"/>
            <a:ext cx="734429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AU" sz="4400" b="1" dirty="0" smtClean="0">
                <a:solidFill>
                  <a:srgbClr val="008FB7"/>
                </a:solidFill>
              </a:rPr>
              <a:t>Digitising your collections</a:t>
            </a:r>
          </a:p>
          <a:p>
            <a:endParaRPr lang="en-AU" sz="4400" b="1" dirty="0" smtClean="0">
              <a:solidFill>
                <a:srgbClr val="008FB7"/>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25450" y="196280"/>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Scanning and Capture – Scanning</a:t>
            </a:r>
            <a:endParaRPr lang="en-AU" sz="3600" b="1" dirty="0">
              <a:solidFill>
                <a:srgbClr val="008FB7"/>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50" y="848926"/>
            <a:ext cx="4600546" cy="420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648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25450" y="196280"/>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Scanning and Capture – Scanning</a:t>
            </a:r>
            <a:endParaRPr lang="en-AU" sz="3600" b="1" dirty="0">
              <a:solidFill>
                <a:srgbClr val="008FB7"/>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42611"/>
            <a:ext cx="5990766" cy="4030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812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25450" y="196280"/>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Scanning and Capture – Scanning</a:t>
            </a:r>
            <a:endParaRPr lang="en-AU" sz="3600" b="1" dirty="0">
              <a:solidFill>
                <a:srgbClr val="008FB7"/>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1" y="916360"/>
            <a:ext cx="5688632" cy="3579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662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25450" y="196280"/>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Scanning and Capture – Capture</a:t>
            </a:r>
            <a:endParaRPr lang="en-AU" sz="3600" b="1" dirty="0">
              <a:solidFill>
                <a:srgbClr val="008FB7"/>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13489"/>
            <a:ext cx="5840479" cy="378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662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25450" y="196280"/>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Scanning and Capture – Capture</a:t>
            </a:r>
            <a:endParaRPr lang="en-AU" sz="3600" b="1" dirty="0">
              <a:solidFill>
                <a:srgbClr val="008FB7"/>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08"/>
          <a:stretch/>
        </p:blipFill>
        <p:spPr bwMode="auto">
          <a:xfrm>
            <a:off x="899592" y="1024372"/>
            <a:ext cx="6656916" cy="3096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482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25450" y="196280"/>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Scanning and Capture – Capture</a:t>
            </a:r>
            <a:endParaRPr lang="en-AU" sz="3600" b="1" dirty="0">
              <a:solidFill>
                <a:srgbClr val="008FB7"/>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45214"/>
            <a:ext cx="5918758" cy="367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422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25450" y="196280"/>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Scanning and Capture – Capture</a:t>
            </a:r>
            <a:endParaRPr lang="en-AU" sz="3600" b="1" dirty="0">
              <a:solidFill>
                <a:srgbClr val="008FB7"/>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842610"/>
            <a:ext cx="5133093" cy="3746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060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25450" y="196280"/>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Scanning and Capture – Capture</a:t>
            </a:r>
            <a:endParaRPr lang="en-AU" sz="3600" b="1" dirty="0">
              <a:solidFill>
                <a:srgbClr val="008FB7"/>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860469"/>
            <a:ext cx="4896544" cy="412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2628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25450" y="196280"/>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Scanning and Capture – Capture</a:t>
            </a:r>
            <a:endParaRPr lang="en-AU" sz="3600" b="1" dirty="0">
              <a:solidFill>
                <a:srgbClr val="008FB7"/>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60376"/>
            <a:ext cx="7388647"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959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25450" y="196280"/>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Scanning and Capture – Capture</a:t>
            </a:r>
            <a:endParaRPr lang="en-AU" sz="3600" b="1" dirty="0">
              <a:solidFill>
                <a:srgbClr val="008FB7"/>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107667"/>
            <a:ext cx="6162294" cy="292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959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39750" y="339725"/>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Aims of </a:t>
            </a:r>
            <a:r>
              <a:rPr lang="en-AU" sz="3600" b="1" smtClean="0">
                <a:solidFill>
                  <a:srgbClr val="008FB7"/>
                </a:solidFill>
              </a:rPr>
              <a:t>training session today</a:t>
            </a:r>
            <a:endParaRPr lang="en-AU" sz="3600" b="1" dirty="0">
              <a:solidFill>
                <a:srgbClr val="008FB7"/>
              </a:solidFill>
            </a:endParaRPr>
          </a:p>
        </p:txBody>
      </p:sp>
      <p:sp>
        <p:nvSpPr>
          <p:cNvPr id="4" name="Text Box 10"/>
          <p:cNvSpPr txBox="1">
            <a:spLocks noChangeArrowheads="1"/>
          </p:cNvSpPr>
          <p:nvPr/>
        </p:nvSpPr>
        <p:spPr bwMode="auto">
          <a:xfrm>
            <a:off x="831231" y="1060376"/>
            <a:ext cx="7416304" cy="3631763"/>
          </a:xfrm>
          <a:prstGeom prst="rect">
            <a:avLst/>
          </a:prstGeom>
          <a:noFill/>
          <a:ln w="9525">
            <a:noFill/>
            <a:miter lim="800000"/>
            <a:headEnd/>
            <a:tailEnd/>
          </a:ln>
          <a:effectLst/>
        </p:spPr>
        <p:txBody>
          <a:bodyPr wrap="square">
            <a:spAutoFit/>
          </a:bodyPr>
          <a:lstStyle/>
          <a:p>
            <a:pPr marL="457200" indent="-457200">
              <a:spcAft>
                <a:spcPts val="1200"/>
              </a:spcAft>
              <a:buClr>
                <a:srgbClr val="008FB7"/>
              </a:buClr>
              <a:buFont typeface="Arial" pitchFamily="34" charset="0"/>
              <a:buChar char="•"/>
            </a:pPr>
            <a:r>
              <a:rPr lang="en-AU" sz="2500" dirty="0" smtClean="0"/>
              <a:t>Introduction to digitisation. What is digitisation?, why we should digitise our collections?, what equipment is needed? </a:t>
            </a:r>
          </a:p>
          <a:p>
            <a:pPr marL="457200" indent="-457200">
              <a:spcAft>
                <a:spcPts val="1200"/>
              </a:spcAft>
              <a:buClr>
                <a:srgbClr val="008FB7"/>
              </a:buClr>
              <a:buFont typeface="Arial" pitchFamily="34" charset="0"/>
              <a:buChar char="•"/>
            </a:pPr>
            <a:r>
              <a:rPr lang="en-AU" sz="2500" dirty="0" smtClean="0">
                <a:uFill>
                  <a:solidFill>
                    <a:srgbClr val="008FB7"/>
                  </a:solidFill>
                </a:uFill>
              </a:rPr>
              <a:t>Learn the skills for scanning, capturing &amp; basic image editing.</a:t>
            </a:r>
          </a:p>
          <a:p>
            <a:pPr marL="457200" indent="-457200">
              <a:spcAft>
                <a:spcPts val="1200"/>
              </a:spcAft>
              <a:buClr>
                <a:srgbClr val="008FB7"/>
              </a:buClr>
              <a:buFont typeface="Arial" pitchFamily="34" charset="0"/>
              <a:buChar char="•"/>
            </a:pPr>
            <a:r>
              <a:rPr lang="en-AU" sz="2500" dirty="0" smtClean="0">
                <a:uFill>
                  <a:solidFill>
                    <a:srgbClr val="008FB7"/>
                  </a:solidFill>
                </a:uFill>
              </a:rPr>
              <a:t>Look at the best ways to preserve and store your digital files.</a:t>
            </a:r>
          </a:p>
          <a:p>
            <a:pPr marL="457200" indent="-457200">
              <a:spcAft>
                <a:spcPts val="1200"/>
              </a:spcAft>
              <a:buClr>
                <a:srgbClr val="008FB7"/>
              </a:buClr>
              <a:buFont typeface="Arial" pitchFamily="34" charset="0"/>
              <a:buChar char="•"/>
            </a:pPr>
            <a:r>
              <a:rPr lang="en-AU" sz="2500" dirty="0" smtClean="0">
                <a:uFill>
                  <a:solidFill>
                    <a:srgbClr val="008FB7"/>
                  </a:solidFill>
                </a:uFill>
              </a:rPr>
              <a:t>Brief look at copyright</a:t>
            </a:r>
            <a:r>
              <a:rPr lang="en-AU" sz="2400" dirty="0" smtClean="0">
                <a:uFill>
                  <a:solidFill>
                    <a:srgbClr val="008FB7"/>
                  </a:solidFill>
                </a:uFill>
              </a:rPr>
              <a:t>.</a:t>
            </a:r>
          </a:p>
        </p:txBody>
      </p:sp>
    </p:spTree>
    <p:extLst>
      <p:ext uri="{BB962C8B-B14F-4D97-AF65-F5344CB8AC3E}">
        <p14:creationId xmlns:p14="http://schemas.microsoft.com/office/powerpoint/2010/main" val="1639869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67544" y="196280"/>
            <a:ext cx="88204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sz="3600" b="1" dirty="0">
                <a:solidFill>
                  <a:srgbClr val="008FB7"/>
                </a:solidFill>
              </a:rPr>
              <a:t>Alternative – </a:t>
            </a:r>
            <a:r>
              <a:rPr lang="en-AU" sz="3600" b="1" dirty="0" err="1">
                <a:solidFill>
                  <a:srgbClr val="008FB7"/>
                </a:solidFill>
              </a:rPr>
              <a:t>PhotoScan</a:t>
            </a:r>
            <a:r>
              <a:rPr lang="en-AU" sz="3600" b="1" dirty="0">
                <a:solidFill>
                  <a:srgbClr val="008FB7"/>
                </a:solidFill>
              </a:rPr>
              <a:t> by Google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82982"/>
            <a:ext cx="5256584" cy="3651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10"/>
          <p:cNvSpPr txBox="1">
            <a:spLocks noChangeArrowheads="1"/>
          </p:cNvSpPr>
          <p:nvPr/>
        </p:nvSpPr>
        <p:spPr bwMode="auto">
          <a:xfrm>
            <a:off x="576282" y="774885"/>
            <a:ext cx="7416304" cy="861774"/>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AU" sz="2500" dirty="0" smtClean="0"/>
              <a:t>Video: </a:t>
            </a:r>
            <a:r>
              <a:rPr lang="en-AU" sz="2500" dirty="0" smtClean="0">
                <a:hlinkClick r:id="rId4"/>
              </a:rPr>
              <a:t>https</a:t>
            </a:r>
            <a:r>
              <a:rPr lang="en-AU" sz="2500" dirty="0">
                <a:hlinkClick r:id="rId4"/>
              </a:rPr>
              <a:t>://</a:t>
            </a:r>
            <a:r>
              <a:rPr lang="en-AU" sz="2500" dirty="0" smtClean="0">
                <a:hlinkClick r:id="rId4"/>
              </a:rPr>
              <a:t>youtu.be/MEyDt0DNjWU</a:t>
            </a:r>
            <a:r>
              <a:rPr lang="en-AU" sz="2500" dirty="0" smtClean="0"/>
              <a:t>  </a:t>
            </a:r>
            <a:endParaRPr lang="en-AU" sz="2500" dirty="0"/>
          </a:p>
          <a:p>
            <a:pPr marL="457200" indent="-457200">
              <a:spcAft>
                <a:spcPts val="1200"/>
              </a:spcAft>
              <a:buClr>
                <a:srgbClr val="008FB7"/>
              </a:buClr>
              <a:buFont typeface="Arial" pitchFamily="34" charset="0"/>
              <a:buChar char="•"/>
            </a:pPr>
            <a:endParaRPr lang="en-AU" sz="2500" dirty="0" smtClean="0"/>
          </a:p>
        </p:txBody>
      </p:sp>
      <p:pic>
        <p:nvPicPr>
          <p:cNvPr id="6" name="Picture 2" descr="Image result for photoscan by google phot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1492425"/>
            <a:ext cx="3328368" cy="1872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435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67544" y="124272"/>
            <a:ext cx="88204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sz="3600" b="1" dirty="0" smtClean="0">
                <a:solidFill>
                  <a:srgbClr val="008FB7"/>
                </a:solidFill>
              </a:rPr>
              <a:t>Alternative – </a:t>
            </a:r>
            <a:r>
              <a:rPr lang="en-AU" sz="3600" b="1" dirty="0" err="1" smtClean="0">
                <a:solidFill>
                  <a:srgbClr val="008FB7"/>
                </a:solidFill>
              </a:rPr>
              <a:t>PhotoScan</a:t>
            </a:r>
            <a:r>
              <a:rPr lang="en-AU" sz="3600" b="1" dirty="0" smtClean="0">
                <a:solidFill>
                  <a:srgbClr val="008FB7"/>
                </a:solidFill>
              </a:rPr>
              <a:t> by Google</a:t>
            </a:r>
            <a:endParaRPr lang="en-AU" sz="3600" b="1" dirty="0">
              <a:solidFill>
                <a:srgbClr val="008FB7"/>
              </a:solidFill>
            </a:endParaRP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44" r="37010" b="59590"/>
          <a:stretch/>
        </p:blipFill>
        <p:spPr bwMode="auto">
          <a:xfrm>
            <a:off x="6444208" y="844352"/>
            <a:ext cx="2231014" cy="87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10"/>
          <p:cNvSpPr txBox="1">
            <a:spLocks noChangeArrowheads="1"/>
          </p:cNvSpPr>
          <p:nvPr/>
        </p:nvSpPr>
        <p:spPr bwMode="auto">
          <a:xfrm>
            <a:off x="395535" y="1060376"/>
            <a:ext cx="8065513" cy="5555367"/>
          </a:xfrm>
          <a:prstGeom prst="rect">
            <a:avLst/>
          </a:prstGeom>
          <a:noFill/>
          <a:ln w="9525">
            <a:noFill/>
            <a:miter lim="800000"/>
            <a:headEnd/>
            <a:tailEnd/>
          </a:ln>
          <a:effectLst/>
        </p:spPr>
        <p:txBody>
          <a:bodyPr wrap="square">
            <a:spAutoFit/>
          </a:bodyPr>
          <a:lstStyle/>
          <a:p>
            <a:pPr marL="457200" indent="-457200">
              <a:spcAft>
                <a:spcPts val="600"/>
              </a:spcAft>
              <a:buClr>
                <a:srgbClr val="008FB7"/>
              </a:buClr>
              <a:buFont typeface="+mj-lt"/>
              <a:buAutoNum type="arabicPeriod"/>
            </a:pPr>
            <a:r>
              <a:rPr lang="en-AU" sz="2000" dirty="0" smtClean="0"/>
              <a:t>Download the App. </a:t>
            </a:r>
            <a:r>
              <a:rPr lang="en-AU" sz="2000" dirty="0"/>
              <a:t>Open the </a:t>
            </a:r>
            <a:r>
              <a:rPr lang="en-AU" sz="2000" i="1" dirty="0" err="1"/>
              <a:t>PhotoScan</a:t>
            </a:r>
            <a:r>
              <a:rPr lang="en-AU" sz="2000" dirty="0"/>
              <a:t> app </a:t>
            </a:r>
            <a:r>
              <a:rPr lang="en-AU" sz="2000" dirty="0" smtClean="0"/>
              <a:t>.</a:t>
            </a:r>
          </a:p>
          <a:p>
            <a:pPr marL="457200" indent="-457200">
              <a:spcAft>
                <a:spcPts val="600"/>
              </a:spcAft>
              <a:buClr>
                <a:srgbClr val="008FB7"/>
              </a:buClr>
              <a:buFont typeface="+mj-lt"/>
              <a:buAutoNum type="arabicPeriod"/>
            </a:pPr>
            <a:r>
              <a:rPr lang="en-AU" sz="2000" dirty="0" smtClean="0"/>
              <a:t>To </a:t>
            </a:r>
            <a:r>
              <a:rPr lang="en-AU" sz="2000" dirty="0"/>
              <a:t>start the scan, hold your phone directly above a photo. Tap the button to take a picture. It'll automatically save to the Google Photos app. </a:t>
            </a:r>
            <a:endParaRPr lang="en-AU" sz="2000" dirty="0" smtClean="0"/>
          </a:p>
          <a:p>
            <a:pPr marL="457200" indent="-457200">
              <a:spcAft>
                <a:spcPts val="600"/>
              </a:spcAft>
              <a:buClr>
                <a:srgbClr val="008FB7"/>
              </a:buClr>
              <a:buFont typeface="+mj-lt"/>
              <a:buAutoNum type="arabicPeriod"/>
            </a:pPr>
            <a:r>
              <a:rPr lang="en-AU" sz="2000" dirty="0"/>
              <a:t>Move your phone around to get the circle over each of the 4 dots</a:t>
            </a:r>
            <a:r>
              <a:rPr lang="en-AU" sz="2000" dirty="0" smtClean="0"/>
              <a:t>.</a:t>
            </a:r>
          </a:p>
          <a:p>
            <a:pPr marL="457200" indent="-457200">
              <a:spcAft>
                <a:spcPts val="600"/>
              </a:spcAft>
              <a:buClr>
                <a:srgbClr val="008FB7"/>
              </a:buClr>
              <a:buFont typeface="+mj-lt"/>
              <a:buAutoNum type="arabicPeriod"/>
            </a:pPr>
            <a:r>
              <a:rPr lang="en-AU" sz="2000" dirty="0"/>
              <a:t>When the photo has processed, go to the lower right and tap the photo thumbnail</a:t>
            </a:r>
            <a:r>
              <a:rPr lang="en-AU" sz="2000" dirty="0" smtClean="0"/>
              <a:t>.</a:t>
            </a:r>
          </a:p>
          <a:p>
            <a:pPr marL="457200" indent="-457200">
              <a:spcAft>
                <a:spcPts val="600"/>
              </a:spcAft>
              <a:buClr>
                <a:srgbClr val="008FB7"/>
              </a:buClr>
              <a:buFont typeface="+mj-lt"/>
              <a:buAutoNum type="arabicPeriod"/>
            </a:pPr>
            <a:r>
              <a:rPr lang="en-AU" sz="2000" dirty="0"/>
              <a:t>Select a photo to rotate, adjust the corners, or delete</a:t>
            </a:r>
            <a:r>
              <a:rPr lang="en-AU" sz="2000" dirty="0" smtClean="0"/>
              <a:t>.</a:t>
            </a:r>
          </a:p>
          <a:p>
            <a:pPr marL="457200" indent="-457200">
              <a:spcAft>
                <a:spcPts val="600"/>
              </a:spcAft>
              <a:buClr>
                <a:srgbClr val="008FB7"/>
              </a:buClr>
              <a:buFont typeface="+mj-lt"/>
              <a:buAutoNum type="arabicPeriod"/>
            </a:pPr>
            <a:r>
              <a:rPr lang="en-AU" sz="2000" dirty="0"/>
              <a:t>To see your scanned photos, go to the </a:t>
            </a:r>
            <a:r>
              <a:rPr lang="en-AU" sz="2000" dirty="0" smtClean="0"/>
              <a:t>Photos </a:t>
            </a:r>
            <a:r>
              <a:rPr lang="en-AU" sz="2000" dirty="0"/>
              <a:t>app </a:t>
            </a:r>
            <a:r>
              <a:rPr lang="en-AU" sz="2000" dirty="0" smtClean="0"/>
              <a:t>on your phone and</a:t>
            </a:r>
            <a:r>
              <a:rPr lang="en-AU" sz="2000" dirty="0"/>
              <a:t> </a:t>
            </a:r>
            <a:r>
              <a:rPr lang="en-AU" sz="2000" dirty="0" smtClean="0"/>
              <a:t>search the </a:t>
            </a:r>
            <a:r>
              <a:rPr lang="en-AU" sz="2000" dirty="0"/>
              <a:t>"</a:t>
            </a:r>
            <a:r>
              <a:rPr lang="en-AU" sz="2000" dirty="0" err="1" smtClean="0"/>
              <a:t>PhotoScan</a:t>
            </a:r>
            <a:r>
              <a:rPr lang="en-AU" sz="2000" dirty="0" smtClean="0"/>
              <a:t>“ folder.</a:t>
            </a:r>
            <a:endParaRPr lang="en-AU" sz="2000" dirty="0"/>
          </a:p>
          <a:p>
            <a:pPr>
              <a:spcAft>
                <a:spcPts val="600"/>
              </a:spcAft>
              <a:buClr>
                <a:srgbClr val="008FB7"/>
              </a:buClr>
            </a:pPr>
            <a:endParaRPr lang="en-AU" sz="2000" dirty="0"/>
          </a:p>
          <a:p>
            <a:pPr marL="457200" indent="-457200">
              <a:spcAft>
                <a:spcPts val="600"/>
              </a:spcAft>
              <a:buClr>
                <a:srgbClr val="008FB7"/>
              </a:buClr>
              <a:buFont typeface="+mj-lt"/>
              <a:buAutoNum type="arabicPeriod"/>
            </a:pPr>
            <a:endParaRPr lang="en-AU" sz="2000" dirty="0"/>
          </a:p>
          <a:p>
            <a:pPr marL="457200" indent="-457200">
              <a:spcAft>
                <a:spcPts val="600"/>
              </a:spcAft>
              <a:buClr>
                <a:srgbClr val="008FB7"/>
              </a:buClr>
              <a:buFont typeface="+mj-lt"/>
              <a:buAutoNum type="arabicPeriod"/>
            </a:pPr>
            <a:endParaRPr lang="en-AU" sz="2000" dirty="0"/>
          </a:p>
          <a:p>
            <a:pPr marL="457200" indent="-457200">
              <a:spcAft>
                <a:spcPts val="600"/>
              </a:spcAft>
              <a:buClr>
                <a:srgbClr val="008FB7"/>
              </a:buClr>
              <a:buFont typeface="+mj-lt"/>
              <a:buAutoNum type="arabicPeriod"/>
            </a:pPr>
            <a:endParaRPr lang="en-AU" sz="2000" dirty="0"/>
          </a:p>
          <a:p>
            <a:pPr marL="457200" indent="-457200">
              <a:spcAft>
                <a:spcPts val="600"/>
              </a:spcAft>
              <a:buClr>
                <a:srgbClr val="008FB7"/>
              </a:buClr>
              <a:buFont typeface="+mj-lt"/>
              <a:buAutoNum type="arabicPeriod"/>
            </a:pPr>
            <a:endParaRPr lang="en-AU" sz="2500" dirty="0" smtClean="0"/>
          </a:p>
        </p:txBody>
      </p:sp>
    </p:spTree>
    <p:extLst>
      <p:ext uri="{BB962C8B-B14F-4D97-AF65-F5344CB8AC3E}">
        <p14:creationId xmlns:p14="http://schemas.microsoft.com/office/powerpoint/2010/main" val="700528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987923" y="1780456"/>
            <a:ext cx="31681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sz="3600" b="1" dirty="0" smtClean="0">
                <a:solidFill>
                  <a:srgbClr val="008FB7"/>
                </a:solidFill>
              </a:rPr>
              <a:t>Morning Tea</a:t>
            </a:r>
            <a:endParaRPr lang="en-AU" sz="3600" b="1" dirty="0">
              <a:solidFill>
                <a:srgbClr val="008FB7"/>
              </a:solidFill>
            </a:endParaRPr>
          </a:p>
        </p:txBody>
      </p:sp>
    </p:spTree>
    <p:extLst>
      <p:ext uri="{BB962C8B-B14F-4D97-AF65-F5344CB8AC3E}">
        <p14:creationId xmlns:p14="http://schemas.microsoft.com/office/powerpoint/2010/main" val="721582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96280"/>
            <a:ext cx="8568952" cy="1431161"/>
          </a:xfrm>
          <a:prstGeom prst="rect">
            <a:avLst/>
          </a:prstGeom>
        </p:spPr>
        <p:txBody>
          <a:bodyPr wrap="square">
            <a:spAutoFit/>
          </a:bodyPr>
          <a:lstStyle/>
          <a:p>
            <a:pPr>
              <a:spcBef>
                <a:spcPct val="50000"/>
              </a:spcBef>
            </a:pPr>
            <a:r>
              <a:rPr lang="en-AU" sz="3600" b="1" dirty="0" smtClean="0">
                <a:solidFill>
                  <a:srgbClr val="008FB7"/>
                </a:solidFill>
              </a:rPr>
              <a:t>Basic Photo Editing - Free software</a:t>
            </a:r>
            <a:endParaRPr lang="en-AU" sz="2800" b="1" dirty="0" smtClean="0">
              <a:solidFill>
                <a:srgbClr val="000000"/>
              </a:solidFill>
              <a:hlinkClick r:id="rId3"/>
            </a:endParaRPr>
          </a:p>
          <a:p>
            <a:pPr>
              <a:spcBef>
                <a:spcPct val="50000"/>
              </a:spcBef>
            </a:pPr>
            <a:endParaRPr lang="en-AU" sz="3400" b="1" dirty="0">
              <a:solidFill>
                <a:srgbClr val="000000"/>
              </a:solidFill>
            </a:endParaRPr>
          </a:p>
        </p:txBody>
      </p:sp>
      <p:sp>
        <p:nvSpPr>
          <p:cNvPr id="3" name="AutoShape 4" descr="Image result for GIM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344" name="Picture 8" descr="Image result for Snapse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200895"/>
            <a:ext cx="3674384" cy="2872701"/>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Image result for gimp photo edi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1745722"/>
            <a:ext cx="2248148" cy="224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851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96280"/>
            <a:ext cx="8568952" cy="2631490"/>
          </a:xfrm>
          <a:prstGeom prst="rect">
            <a:avLst/>
          </a:prstGeom>
        </p:spPr>
        <p:txBody>
          <a:bodyPr wrap="square">
            <a:spAutoFit/>
          </a:bodyPr>
          <a:lstStyle/>
          <a:p>
            <a:pPr>
              <a:spcBef>
                <a:spcPct val="50000"/>
              </a:spcBef>
            </a:pPr>
            <a:r>
              <a:rPr lang="en-AU" sz="3600" b="1" dirty="0" smtClean="0">
                <a:solidFill>
                  <a:srgbClr val="008FB7"/>
                </a:solidFill>
              </a:rPr>
              <a:t>Basic Photo Editing – Image from Scanning</a:t>
            </a:r>
            <a:endParaRPr lang="en-AU" sz="3400" b="1" dirty="0" smtClean="0">
              <a:solidFill>
                <a:srgbClr val="008FB7"/>
              </a:solidFill>
            </a:endParaRPr>
          </a:p>
          <a:p>
            <a:pPr>
              <a:spcBef>
                <a:spcPct val="50000"/>
              </a:spcBef>
            </a:pPr>
            <a:endParaRPr lang="en-AU" sz="2800" b="1" dirty="0" smtClean="0">
              <a:solidFill>
                <a:srgbClr val="000000"/>
              </a:solidFill>
              <a:hlinkClick r:id="rId3"/>
            </a:endParaRPr>
          </a:p>
          <a:p>
            <a:pPr>
              <a:spcBef>
                <a:spcPct val="50000"/>
              </a:spcBef>
            </a:pPr>
            <a:endParaRPr lang="en-AU" sz="3400" b="1" dirty="0">
              <a:solidFill>
                <a:srgbClr val="000000"/>
              </a:solidFill>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420415"/>
            <a:ext cx="5736335" cy="3436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1007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96280"/>
            <a:ext cx="8568952" cy="2631490"/>
          </a:xfrm>
          <a:prstGeom prst="rect">
            <a:avLst/>
          </a:prstGeom>
        </p:spPr>
        <p:txBody>
          <a:bodyPr wrap="square">
            <a:spAutoFit/>
          </a:bodyPr>
          <a:lstStyle/>
          <a:p>
            <a:pPr>
              <a:spcBef>
                <a:spcPct val="50000"/>
              </a:spcBef>
            </a:pPr>
            <a:r>
              <a:rPr lang="en-AU" sz="3600" b="1" dirty="0" smtClean="0">
                <a:solidFill>
                  <a:srgbClr val="008FB7"/>
                </a:solidFill>
              </a:rPr>
              <a:t>Basic Photo Editing – Image from Scanning</a:t>
            </a:r>
            <a:endParaRPr lang="en-AU" sz="3400" b="1" dirty="0" smtClean="0">
              <a:solidFill>
                <a:srgbClr val="008FB7"/>
              </a:solidFill>
            </a:endParaRPr>
          </a:p>
          <a:p>
            <a:pPr>
              <a:spcBef>
                <a:spcPct val="50000"/>
              </a:spcBef>
            </a:pPr>
            <a:endParaRPr lang="en-AU" sz="2800" b="1" dirty="0" smtClean="0">
              <a:solidFill>
                <a:srgbClr val="000000"/>
              </a:solidFill>
              <a:hlinkClick r:id="rId3"/>
            </a:endParaRPr>
          </a:p>
          <a:p>
            <a:pPr>
              <a:spcBef>
                <a:spcPct val="50000"/>
              </a:spcBef>
            </a:pPr>
            <a:endParaRPr lang="en-AU" sz="3400" b="1" dirty="0">
              <a:solidFill>
                <a:srgbClr val="000000"/>
              </a:solidFill>
            </a:endParaRPr>
          </a:p>
        </p:txBody>
      </p:sp>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387969"/>
            <a:ext cx="4114997" cy="3595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582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96280"/>
            <a:ext cx="8568952" cy="2631490"/>
          </a:xfrm>
          <a:prstGeom prst="rect">
            <a:avLst/>
          </a:prstGeom>
        </p:spPr>
        <p:txBody>
          <a:bodyPr wrap="square">
            <a:spAutoFit/>
          </a:bodyPr>
          <a:lstStyle/>
          <a:p>
            <a:pPr>
              <a:spcBef>
                <a:spcPct val="50000"/>
              </a:spcBef>
            </a:pPr>
            <a:r>
              <a:rPr lang="en-AU" sz="3600" b="1" dirty="0" smtClean="0">
                <a:solidFill>
                  <a:srgbClr val="008FB7"/>
                </a:solidFill>
              </a:rPr>
              <a:t>Basic Photo Editing – Image from Scanning</a:t>
            </a:r>
            <a:endParaRPr lang="en-AU" sz="3400" b="1" dirty="0" smtClean="0">
              <a:solidFill>
                <a:srgbClr val="008FB7"/>
              </a:solidFill>
            </a:endParaRPr>
          </a:p>
          <a:p>
            <a:pPr>
              <a:spcBef>
                <a:spcPct val="50000"/>
              </a:spcBef>
            </a:pPr>
            <a:endParaRPr lang="en-AU" sz="2800" b="1" dirty="0" smtClean="0">
              <a:solidFill>
                <a:srgbClr val="000000"/>
              </a:solidFill>
              <a:hlinkClick r:id="rId3"/>
            </a:endParaRPr>
          </a:p>
          <a:p>
            <a:pPr>
              <a:spcBef>
                <a:spcPct val="50000"/>
              </a:spcBef>
            </a:pPr>
            <a:endParaRPr lang="en-AU" sz="3400" b="1" dirty="0">
              <a:solidFill>
                <a:srgbClr val="000000"/>
              </a:solidFill>
            </a:endParaRP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028" y="1271284"/>
            <a:ext cx="4284476" cy="269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540028"/>
            <a:ext cx="4248472" cy="208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2241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96280"/>
            <a:ext cx="8568952" cy="2631490"/>
          </a:xfrm>
          <a:prstGeom prst="rect">
            <a:avLst/>
          </a:prstGeom>
        </p:spPr>
        <p:txBody>
          <a:bodyPr wrap="square">
            <a:spAutoFit/>
          </a:bodyPr>
          <a:lstStyle/>
          <a:p>
            <a:pPr>
              <a:spcBef>
                <a:spcPct val="50000"/>
              </a:spcBef>
            </a:pPr>
            <a:r>
              <a:rPr lang="en-AU" sz="3600" b="1" dirty="0" smtClean="0">
                <a:solidFill>
                  <a:srgbClr val="008FB7"/>
                </a:solidFill>
              </a:rPr>
              <a:t>Basic Photo Editing – Image from Scanning</a:t>
            </a:r>
            <a:endParaRPr lang="en-AU" sz="3400" b="1" dirty="0" smtClean="0">
              <a:solidFill>
                <a:srgbClr val="008FB7"/>
              </a:solidFill>
            </a:endParaRPr>
          </a:p>
          <a:p>
            <a:pPr>
              <a:spcBef>
                <a:spcPct val="50000"/>
              </a:spcBef>
            </a:pPr>
            <a:endParaRPr lang="en-AU" sz="2800" b="1" dirty="0" smtClean="0">
              <a:solidFill>
                <a:srgbClr val="000000"/>
              </a:solidFill>
              <a:hlinkClick r:id="rId3"/>
            </a:endParaRPr>
          </a:p>
          <a:p>
            <a:pPr>
              <a:spcBef>
                <a:spcPct val="50000"/>
              </a:spcBef>
            </a:pPr>
            <a:endParaRPr lang="en-AU" sz="3400" b="1" dirty="0">
              <a:solidFill>
                <a:srgbClr val="000000"/>
              </a:solidFill>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384521"/>
            <a:ext cx="4320480" cy="3586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487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96280"/>
            <a:ext cx="8568952" cy="2631490"/>
          </a:xfrm>
          <a:prstGeom prst="rect">
            <a:avLst/>
          </a:prstGeom>
        </p:spPr>
        <p:txBody>
          <a:bodyPr wrap="square">
            <a:spAutoFit/>
          </a:bodyPr>
          <a:lstStyle/>
          <a:p>
            <a:pPr>
              <a:spcBef>
                <a:spcPct val="50000"/>
              </a:spcBef>
            </a:pPr>
            <a:r>
              <a:rPr lang="en-AU" sz="3600" b="1" dirty="0" smtClean="0">
                <a:solidFill>
                  <a:srgbClr val="008FB7"/>
                </a:solidFill>
              </a:rPr>
              <a:t>Basic Photo Editing – Image from Scanning</a:t>
            </a:r>
            <a:endParaRPr lang="en-AU" sz="3400" b="1" dirty="0" smtClean="0">
              <a:solidFill>
                <a:srgbClr val="008FB7"/>
              </a:solidFill>
            </a:endParaRPr>
          </a:p>
          <a:p>
            <a:pPr>
              <a:spcBef>
                <a:spcPct val="50000"/>
              </a:spcBef>
            </a:pPr>
            <a:endParaRPr lang="en-AU" sz="2800" b="1" dirty="0" smtClean="0">
              <a:solidFill>
                <a:srgbClr val="000000"/>
              </a:solidFill>
              <a:hlinkClick r:id="rId3"/>
            </a:endParaRPr>
          </a:p>
          <a:p>
            <a:pPr>
              <a:spcBef>
                <a:spcPct val="50000"/>
              </a:spcBef>
            </a:pPr>
            <a:endParaRPr lang="en-AU" sz="3400" b="1" dirty="0">
              <a:solidFill>
                <a:srgbClr val="000000"/>
              </a:solidFill>
            </a:endParaRPr>
          </a:p>
        </p:txBody>
      </p:sp>
      <p:pic>
        <p:nvPicPr>
          <p:cNvPr id="1945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6407"/>
          <a:stretch/>
        </p:blipFill>
        <p:spPr bwMode="auto">
          <a:xfrm>
            <a:off x="347930" y="1463815"/>
            <a:ext cx="4584110" cy="301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64943" r="5416" b="1"/>
          <a:stretch/>
        </p:blipFill>
        <p:spPr bwMode="auto">
          <a:xfrm>
            <a:off x="4932040" y="1441277"/>
            <a:ext cx="4086454" cy="213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747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96280"/>
            <a:ext cx="8568952" cy="2631490"/>
          </a:xfrm>
          <a:prstGeom prst="rect">
            <a:avLst/>
          </a:prstGeom>
        </p:spPr>
        <p:txBody>
          <a:bodyPr wrap="square">
            <a:spAutoFit/>
          </a:bodyPr>
          <a:lstStyle/>
          <a:p>
            <a:pPr>
              <a:spcBef>
                <a:spcPct val="50000"/>
              </a:spcBef>
            </a:pPr>
            <a:r>
              <a:rPr lang="en-AU" sz="3600" b="1" dirty="0" smtClean="0">
                <a:solidFill>
                  <a:srgbClr val="008FB7"/>
                </a:solidFill>
              </a:rPr>
              <a:t>Basic Photo Editing – Image from Capture RAW/TIFF </a:t>
            </a:r>
            <a:endParaRPr lang="en-AU" sz="3400" b="1" dirty="0" smtClean="0">
              <a:solidFill>
                <a:srgbClr val="008FB7"/>
              </a:solidFill>
            </a:endParaRPr>
          </a:p>
          <a:p>
            <a:pPr>
              <a:spcBef>
                <a:spcPct val="50000"/>
              </a:spcBef>
            </a:pPr>
            <a:endParaRPr lang="en-AU" sz="2800" b="1" dirty="0" smtClean="0">
              <a:solidFill>
                <a:srgbClr val="000000"/>
              </a:solidFill>
              <a:hlinkClick r:id="rId3"/>
            </a:endParaRPr>
          </a:p>
          <a:p>
            <a:pPr>
              <a:spcBef>
                <a:spcPct val="50000"/>
              </a:spcBef>
            </a:pPr>
            <a:endParaRPr lang="en-AU" sz="3400" b="1" dirty="0">
              <a:solidFill>
                <a:srgbClr val="000000"/>
              </a:solidFill>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348408"/>
            <a:ext cx="4099411" cy="3678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2158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39750" y="339725"/>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What is Digitisation?</a:t>
            </a:r>
            <a:endParaRPr lang="en-AU" sz="3600" b="1" dirty="0">
              <a:solidFill>
                <a:srgbClr val="008FB7"/>
              </a:solidFill>
            </a:endParaRPr>
          </a:p>
        </p:txBody>
      </p:sp>
      <p:sp>
        <p:nvSpPr>
          <p:cNvPr id="4" name="Text Box 10"/>
          <p:cNvSpPr txBox="1">
            <a:spLocks noChangeArrowheads="1"/>
          </p:cNvSpPr>
          <p:nvPr/>
        </p:nvSpPr>
        <p:spPr bwMode="auto">
          <a:xfrm>
            <a:off x="827584" y="1131888"/>
            <a:ext cx="5184576" cy="4401205"/>
          </a:xfrm>
          <a:prstGeom prst="rect">
            <a:avLst/>
          </a:prstGeom>
          <a:noFill/>
          <a:ln w="9525">
            <a:noFill/>
            <a:miter lim="800000"/>
            <a:headEnd/>
            <a:tailEnd/>
          </a:ln>
          <a:effectLst/>
        </p:spPr>
        <p:txBody>
          <a:bodyPr wrap="square">
            <a:spAutoFit/>
          </a:bodyPr>
          <a:lstStyle/>
          <a:p>
            <a:pPr marL="457200" indent="-457200">
              <a:spcAft>
                <a:spcPts val="1200"/>
              </a:spcAft>
              <a:buClr>
                <a:srgbClr val="008FB7"/>
              </a:buClr>
              <a:buFont typeface="Arial" pitchFamily="34" charset="0"/>
              <a:buChar char="•"/>
            </a:pPr>
            <a:r>
              <a:rPr lang="en-AU" sz="2500" dirty="0" smtClean="0"/>
              <a:t>The process of turning original physical items (analogue) into electronic format (digital) that can be read on a computer or device.</a:t>
            </a:r>
          </a:p>
          <a:p>
            <a:pPr marL="457200" indent="-457200">
              <a:spcAft>
                <a:spcPts val="1200"/>
              </a:spcAft>
              <a:buClr>
                <a:srgbClr val="008FB7"/>
              </a:buClr>
              <a:buFont typeface="Arial" pitchFamily="34" charset="0"/>
              <a:buChar char="•"/>
            </a:pPr>
            <a:r>
              <a:rPr lang="en-AU" sz="2500" dirty="0" smtClean="0"/>
              <a:t>Digitisation is creating a digital surrogate, electronic copy or photograph of a physical item, often called turned digital. </a:t>
            </a:r>
            <a:endParaRPr lang="en-AU" sz="2500" dirty="0"/>
          </a:p>
          <a:p>
            <a:pPr marL="457200" indent="-457200">
              <a:spcAft>
                <a:spcPts val="1200"/>
              </a:spcAft>
              <a:buClr>
                <a:srgbClr val="008FB7"/>
              </a:buClr>
              <a:buFont typeface="Arial" pitchFamily="34" charset="0"/>
              <a:buChar char="•"/>
            </a:pPr>
            <a:endParaRPr lang="en-AU" sz="2600" dirty="0" smtClean="0"/>
          </a:p>
        </p:txBody>
      </p:sp>
      <p:pic>
        <p:nvPicPr>
          <p:cNvPr id="1026" name="Picture 2" descr="\\msfileprint.slq.qld.gov.au\data\Common\ImageLibrary\AAIncoming\RAPL\2016\PLC Website\digitis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39725"/>
            <a:ext cx="2483664" cy="16538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2217" y="2356520"/>
            <a:ext cx="1785938" cy="237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a:off x="7310021" y="1851300"/>
            <a:ext cx="430331" cy="793251"/>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82821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10"/>
          <p:cNvSpPr txBox="1">
            <a:spLocks noChangeArrowheads="1"/>
          </p:cNvSpPr>
          <p:nvPr/>
        </p:nvSpPr>
        <p:spPr bwMode="auto">
          <a:xfrm>
            <a:off x="251520" y="4261644"/>
            <a:ext cx="7416304" cy="861774"/>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AU" sz="2500" dirty="0" smtClean="0">
                <a:solidFill>
                  <a:schemeClr val="bg1"/>
                </a:solidFill>
              </a:rPr>
              <a:t>Video: </a:t>
            </a:r>
            <a:r>
              <a:rPr lang="en-AU" sz="2500" dirty="0">
                <a:solidFill>
                  <a:schemeClr val="bg1"/>
                </a:solidFill>
                <a:hlinkClick r:id="rId4"/>
              </a:rPr>
              <a:t>https://</a:t>
            </a:r>
            <a:r>
              <a:rPr lang="en-AU" sz="2500" dirty="0" smtClean="0">
                <a:solidFill>
                  <a:schemeClr val="bg1"/>
                </a:solidFill>
                <a:hlinkClick r:id="rId4"/>
              </a:rPr>
              <a:t>vimeo.com/62131787</a:t>
            </a:r>
            <a:r>
              <a:rPr lang="en-AU" sz="2500" dirty="0" smtClean="0">
                <a:solidFill>
                  <a:schemeClr val="bg1"/>
                </a:solidFill>
              </a:rPr>
              <a:t>   </a:t>
            </a:r>
            <a:endParaRPr lang="en-AU" sz="2500" dirty="0">
              <a:solidFill>
                <a:schemeClr val="bg1"/>
              </a:solidFill>
            </a:endParaRPr>
          </a:p>
          <a:p>
            <a:pPr marL="457200" indent="-457200">
              <a:spcAft>
                <a:spcPts val="1200"/>
              </a:spcAft>
              <a:buClr>
                <a:srgbClr val="008FB7"/>
              </a:buClr>
              <a:buFont typeface="Arial" pitchFamily="34" charset="0"/>
              <a:buChar char="•"/>
            </a:pPr>
            <a:endParaRPr lang="en-AU" sz="2500" dirty="0" smtClean="0"/>
          </a:p>
        </p:txBody>
      </p:sp>
    </p:spTree>
    <p:extLst>
      <p:ext uri="{BB962C8B-B14F-4D97-AF65-F5344CB8AC3E}">
        <p14:creationId xmlns:p14="http://schemas.microsoft.com/office/powerpoint/2010/main" val="2508084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power point page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44"/>
            <a:ext cx="9144000" cy="51450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8782"/>
          <a:stretch/>
        </p:blipFill>
        <p:spPr bwMode="auto">
          <a:xfrm>
            <a:off x="13752" y="-41448"/>
            <a:ext cx="9163050" cy="5186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1190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7524" y="196280"/>
            <a:ext cx="8568952" cy="2077492"/>
          </a:xfrm>
          <a:prstGeom prst="rect">
            <a:avLst/>
          </a:prstGeom>
        </p:spPr>
        <p:txBody>
          <a:bodyPr wrap="square">
            <a:spAutoFit/>
          </a:bodyPr>
          <a:lstStyle/>
          <a:p>
            <a:pPr>
              <a:spcBef>
                <a:spcPct val="50000"/>
              </a:spcBef>
            </a:pPr>
            <a:r>
              <a:rPr lang="en-AU" sz="3600" b="1" dirty="0" smtClean="0">
                <a:solidFill>
                  <a:srgbClr val="008FB7"/>
                </a:solidFill>
              </a:rPr>
              <a:t>Preservation &amp; storage digital file tips </a:t>
            </a:r>
            <a:endParaRPr lang="en-AU" sz="3400" b="1" dirty="0" smtClean="0">
              <a:solidFill>
                <a:srgbClr val="008FB7"/>
              </a:solidFill>
            </a:endParaRPr>
          </a:p>
          <a:p>
            <a:pPr>
              <a:spcBef>
                <a:spcPct val="50000"/>
              </a:spcBef>
            </a:pPr>
            <a:endParaRPr lang="en-AU" sz="2800" b="1" dirty="0" smtClean="0">
              <a:solidFill>
                <a:srgbClr val="000000"/>
              </a:solidFill>
              <a:hlinkClick r:id="rId3"/>
            </a:endParaRPr>
          </a:p>
          <a:p>
            <a:pPr>
              <a:spcBef>
                <a:spcPct val="50000"/>
              </a:spcBef>
            </a:pPr>
            <a:endParaRPr lang="en-AU" sz="3400" b="1" dirty="0">
              <a:solidFill>
                <a:srgbClr val="000000"/>
              </a:solidFill>
            </a:endParaRPr>
          </a:p>
        </p:txBody>
      </p:sp>
      <p:sp>
        <p:nvSpPr>
          <p:cNvPr id="7" name="Text Box 10"/>
          <p:cNvSpPr txBox="1">
            <a:spLocks noChangeArrowheads="1"/>
          </p:cNvSpPr>
          <p:nvPr/>
        </p:nvSpPr>
        <p:spPr bwMode="auto">
          <a:xfrm>
            <a:off x="360222" y="1006222"/>
            <a:ext cx="8568952" cy="3985706"/>
          </a:xfrm>
          <a:prstGeom prst="rect">
            <a:avLst/>
          </a:prstGeom>
          <a:noFill/>
          <a:ln w="9525">
            <a:noFill/>
            <a:miter lim="800000"/>
            <a:headEnd/>
            <a:tailEnd/>
          </a:ln>
          <a:effectLst/>
        </p:spPr>
        <p:txBody>
          <a:bodyPr wrap="square">
            <a:spAutoFit/>
          </a:bodyPr>
          <a:lstStyle/>
          <a:p>
            <a:pPr marL="457200" indent="-457200">
              <a:spcAft>
                <a:spcPts val="1200"/>
              </a:spcAft>
              <a:buClr>
                <a:srgbClr val="008FB7"/>
              </a:buClr>
              <a:buFont typeface="Arial" pitchFamily="34" charset="0"/>
              <a:buChar char="•"/>
            </a:pPr>
            <a:r>
              <a:rPr lang="en-AU" sz="2200" dirty="0" smtClean="0"/>
              <a:t>Have your digital images organised. E.g. in folders by year, event etc. </a:t>
            </a:r>
          </a:p>
          <a:p>
            <a:pPr marL="457200" indent="-457200">
              <a:spcAft>
                <a:spcPts val="1200"/>
              </a:spcAft>
              <a:buClr>
                <a:srgbClr val="008FB7"/>
              </a:buClr>
              <a:buFont typeface="Arial" pitchFamily="34" charset="0"/>
              <a:buChar char="•"/>
            </a:pPr>
            <a:r>
              <a:rPr lang="en-AU" sz="2200" dirty="0"/>
              <a:t>Save your original scan or </a:t>
            </a:r>
            <a:r>
              <a:rPr lang="en-AU" sz="2200" dirty="0" smtClean="0"/>
              <a:t>capture digital </a:t>
            </a:r>
            <a:r>
              <a:rPr lang="en-AU" sz="2200" dirty="0"/>
              <a:t>image, then SAVE AS and crate a copy when you edit, resize or change the original </a:t>
            </a:r>
            <a:r>
              <a:rPr lang="en-AU" sz="2200" dirty="0" smtClean="0"/>
              <a:t>image.</a:t>
            </a:r>
          </a:p>
          <a:p>
            <a:pPr marL="457200" indent="-457200">
              <a:spcAft>
                <a:spcPts val="1200"/>
              </a:spcAft>
              <a:buClr>
                <a:srgbClr val="008FB7"/>
              </a:buClr>
              <a:buFont typeface="Arial" pitchFamily="34" charset="0"/>
              <a:buChar char="•"/>
            </a:pPr>
            <a:r>
              <a:rPr lang="en-AU" sz="2200" dirty="0" smtClean="0"/>
              <a:t>Digital image files </a:t>
            </a:r>
            <a:r>
              <a:rPr lang="en-AU" sz="2200" dirty="0"/>
              <a:t>should be backed up regularly. Keep a back up copy of your images on an external hard drive or </a:t>
            </a:r>
            <a:r>
              <a:rPr lang="en-AU" sz="2200" dirty="0" smtClean="0"/>
              <a:t>upload to an online </a:t>
            </a:r>
            <a:r>
              <a:rPr lang="en-AU" sz="2200" dirty="0"/>
              <a:t>cloud service. You can download free back up software to help </a:t>
            </a:r>
            <a:r>
              <a:rPr lang="en-AU" sz="2200" dirty="0" smtClean="0"/>
              <a:t>copy files over to external hard drives</a:t>
            </a:r>
            <a:r>
              <a:rPr lang="en-AU" sz="2200" dirty="0"/>
              <a:t>.</a:t>
            </a:r>
            <a:r>
              <a:rPr lang="en-AU" sz="2200" dirty="0" smtClean="0"/>
              <a:t> </a:t>
            </a:r>
            <a:endParaRPr lang="en-AU" sz="2200" dirty="0"/>
          </a:p>
          <a:p>
            <a:pPr marL="914400" lvl="1" indent="-457200">
              <a:spcAft>
                <a:spcPts val="1200"/>
              </a:spcAft>
              <a:buClr>
                <a:srgbClr val="008FB7"/>
              </a:buClr>
              <a:buFont typeface="Arial" pitchFamily="34" charset="0"/>
              <a:buChar char="•"/>
            </a:pPr>
            <a:endParaRPr lang="en-AU" sz="2500" dirty="0" smtClean="0"/>
          </a:p>
        </p:txBody>
      </p:sp>
    </p:spTree>
    <p:extLst>
      <p:ext uri="{BB962C8B-B14F-4D97-AF65-F5344CB8AC3E}">
        <p14:creationId xmlns:p14="http://schemas.microsoft.com/office/powerpoint/2010/main" val="41137443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7524" y="196280"/>
            <a:ext cx="8568952" cy="2631490"/>
          </a:xfrm>
          <a:prstGeom prst="rect">
            <a:avLst/>
          </a:prstGeom>
        </p:spPr>
        <p:txBody>
          <a:bodyPr wrap="square">
            <a:spAutoFit/>
          </a:bodyPr>
          <a:lstStyle/>
          <a:p>
            <a:pPr>
              <a:spcBef>
                <a:spcPct val="50000"/>
              </a:spcBef>
            </a:pPr>
            <a:r>
              <a:rPr lang="en-AU" sz="3600" b="1" dirty="0">
                <a:solidFill>
                  <a:srgbClr val="008FB7"/>
                </a:solidFill>
              </a:rPr>
              <a:t>Copyright </a:t>
            </a:r>
            <a:endParaRPr lang="en-AU" sz="3600" b="1" dirty="0" smtClean="0">
              <a:solidFill>
                <a:srgbClr val="008FB7"/>
              </a:solidFill>
            </a:endParaRPr>
          </a:p>
          <a:p>
            <a:pPr>
              <a:spcBef>
                <a:spcPct val="50000"/>
              </a:spcBef>
            </a:pPr>
            <a:r>
              <a:rPr lang="en-AU" sz="2400" b="1" dirty="0" smtClean="0">
                <a:solidFill>
                  <a:srgbClr val="008FB7"/>
                </a:solidFill>
                <a:hlinkClick r:id="rId3"/>
              </a:rPr>
              <a:t>https</a:t>
            </a:r>
            <a:r>
              <a:rPr lang="en-AU" sz="2400" b="1" dirty="0">
                <a:solidFill>
                  <a:srgbClr val="008FB7"/>
                </a:solidFill>
                <a:hlinkClick r:id="rId3"/>
              </a:rPr>
              <a:t>://</a:t>
            </a:r>
            <a:r>
              <a:rPr lang="en-AU" sz="2400" b="1" dirty="0" smtClean="0">
                <a:solidFill>
                  <a:srgbClr val="008FB7"/>
                </a:solidFill>
                <a:hlinkClick r:id="rId3"/>
              </a:rPr>
              <a:t>vimeo.com/128837435</a:t>
            </a:r>
            <a:r>
              <a:rPr lang="en-AU" sz="2400" b="1" dirty="0" smtClean="0">
                <a:solidFill>
                  <a:srgbClr val="008FB7"/>
                </a:solidFill>
              </a:rPr>
              <a:t> </a:t>
            </a:r>
          </a:p>
          <a:p>
            <a:pPr>
              <a:spcBef>
                <a:spcPct val="50000"/>
              </a:spcBef>
            </a:pPr>
            <a:endParaRPr lang="en-AU" sz="2800" b="1" dirty="0" smtClean="0">
              <a:solidFill>
                <a:srgbClr val="000000"/>
              </a:solidFill>
              <a:hlinkClick r:id="rId4"/>
            </a:endParaRPr>
          </a:p>
          <a:p>
            <a:pPr>
              <a:spcBef>
                <a:spcPct val="50000"/>
              </a:spcBef>
            </a:pPr>
            <a:endParaRPr lang="en-AU" sz="3400" b="1" dirty="0">
              <a:solidFill>
                <a:srgbClr val="000000"/>
              </a:solidFill>
            </a:endParaRPr>
          </a:p>
        </p:txBody>
      </p:sp>
      <p:pic>
        <p:nvPicPr>
          <p:cNvPr id="215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509993"/>
            <a:ext cx="6084676" cy="3405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6210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Text Box 9"/>
          <p:cNvSpPr txBox="1">
            <a:spLocks noChangeArrowheads="1"/>
          </p:cNvSpPr>
          <p:nvPr/>
        </p:nvSpPr>
        <p:spPr bwMode="auto">
          <a:xfrm>
            <a:off x="539750" y="339725"/>
            <a:ext cx="820896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400" b="1" dirty="0">
                <a:solidFill>
                  <a:srgbClr val="008FB7"/>
                </a:solidFill>
              </a:rPr>
              <a:t>Any questions?</a:t>
            </a:r>
          </a:p>
        </p:txBody>
      </p:sp>
    </p:spTree>
    <p:extLst>
      <p:ext uri="{BB962C8B-B14F-4D97-AF65-F5344CB8AC3E}">
        <p14:creationId xmlns:p14="http://schemas.microsoft.com/office/powerpoint/2010/main" val="880446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39749" y="196280"/>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Why is Digitisation important?</a:t>
            </a:r>
            <a:endParaRPr lang="en-AU" sz="3600" b="1" dirty="0">
              <a:solidFill>
                <a:srgbClr val="008FB7"/>
              </a:solidFill>
            </a:endParaRPr>
          </a:p>
        </p:txBody>
      </p:sp>
      <p:sp>
        <p:nvSpPr>
          <p:cNvPr id="4" name="Text Box 10"/>
          <p:cNvSpPr txBox="1">
            <a:spLocks noChangeArrowheads="1"/>
          </p:cNvSpPr>
          <p:nvPr/>
        </p:nvSpPr>
        <p:spPr bwMode="auto">
          <a:xfrm>
            <a:off x="523816" y="847895"/>
            <a:ext cx="6120482" cy="4247317"/>
          </a:xfrm>
          <a:prstGeom prst="rect">
            <a:avLst/>
          </a:prstGeom>
          <a:noFill/>
          <a:ln w="9525">
            <a:noFill/>
            <a:miter lim="800000"/>
            <a:headEnd/>
            <a:tailEnd/>
          </a:ln>
          <a:effectLst/>
        </p:spPr>
        <p:txBody>
          <a:bodyPr wrap="square">
            <a:spAutoFit/>
          </a:bodyPr>
          <a:lstStyle/>
          <a:p>
            <a:pPr marL="457200" indent="-457200">
              <a:spcAft>
                <a:spcPts val="1200"/>
              </a:spcAft>
              <a:buClr>
                <a:srgbClr val="008FB7"/>
              </a:buClr>
              <a:buFont typeface="Arial" pitchFamily="34" charset="0"/>
              <a:buChar char="•"/>
            </a:pPr>
            <a:r>
              <a:rPr lang="en-AU" sz="2500" dirty="0" smtClean="0"/>
              <a:t>Your physical material can be fragile and damaged easily</a:t>
            </a:r>
            <a:r>
              <a:rPr lang="en-AU" sz="2500" dirty="0"/>
              <a:t>. Creating a digital copy </a:t>
            </a:r>
            <a:r>
              <a:rPr lang="en-AU" sz="2500" dirty="0" smtClean="0"/>
              <a:t>will help </a:t>
            </a:r>
            <a:r>
              <a:rPr lang="en-AU" sz="2500" dirty="0"/>
              <a:t>preserve the </a:t>
            </a:r>
            <a:r>
              <a:rPr lang="en-AU" sz="2500" dirty="0" smtClean="0"/>
              <a:t>item.</a:t>
            </a:r>
          </a:p>
          <a:p>
            <a:pPr marL="457200" indent="-457200">
              <a:spcAft>
                <a:spcPts val="1200"/>
              </a:spcAft>
              <a:buClr>
                <a:srgbClr val="008FB7"/>
              </a:buClr>
              <a:buFont typeface="Arial" pitchFamily="34" charset="0"/>
              <a:buChar char="•"/>
            </a:pPr>
            <a:r>
              <a:rPr lang="en-AU" sz="2500" dirty="0" smtClean="0"/>
              <a:t>AV content may require outdated &amp; inaccessible equipment to view it.</a:t>
            </a:r>
          </a:p>
          <a:p>
            <a:pPr marL="457200" indent="-457200">
              <a:spcAft>
                <a:spcPts val="1200"/>
              </a:spcAft>
              <a:buClr>
                <a:srgbClr val="008FB7"/>
              </a:buClr>
              <a:buFont typeface="Arial" pitchFamily="34" charset="0"/>
              <a:buChar char="•"/>
            </a:pPr>
            <a:r>
              <a:rPr lang="en-AU" sz="2500" dirty="0" smtClean="0"/>
              <a:t>Digital files allows easier access to your content and gives you more flexibility to share your content. This reduces unnecessary handling &amp; potential damage to your collections.</a:t>
            </a:r>
          </a:p>
        </p:txBody>
      </p:sp>
      <p:pic>
        <p:nvPicPr>
          <p:cNvPr id="2050" name="Picture 2" descr="\\msfileprint.slq.qld.gov.au\data\Common\ImageLibrary\AAIncoming\RAPL\2016\PLC Website\digitisation2.jpg"/>
          <p:cNvPicPr>
            <a:picLocks noChangeAspect="1" noChangeArrowheads="1"/>
          </p:cNvPicPr>
          <p:nvPr/>
        </p:nvPicPr>
        <p:blipFill rotWithShape="1">
          <a:blip r:embed="rId3">
            <a:extLst>
              <a:ext uri="{28A0092B-C50C-407E-A947-70E740481C1C}">
                <a14:useLocalDpi xmlns:a14="http://schemas.microsoft.com/office/drawing/2010/main" val="0"/>
              </a:ext>
            </a:extLst>
          </a:blip>
          <a:srcRect r="10079"/>
          <a:stretch/>
        </p:blipFill>
        <p:spPr bwMode="auto">
          <a:xfrm>
            <a:off x="6648980" y="919340"/>
            <a:ext cx="2232496" cy="1653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269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O:\Queensland Memory\Photographic Library\Collection Items Images\20120118 Between the Covers images\Dreamers and Yarners\5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8" y="-26676"/>
            <a:ext cx="9144000" cy="5171763"/>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539552" y="1636440"/>
            <a:ext cx="8208963" cy="1200329"/>
          </a:xfrm>
          <a:prstGeom prst="rect">
            <a:avLst/>
          </a:prstGeom>
          <a:solidFill>
            <a:schemeClr val="bg1"/>
          </a:solidFill>
          <a:ln>
            <a:noFill/>
          </a:ln>
          <a:effectLst/>
          <a:extLst/>
        </p:spPr>
        <p:txBody>
          <a:bodyPr>
            <a:spAutoFit/>
          </a:bodyPr>
          <a:lstStyle/>
          <a:p>
            <a:pPr algn="ctr">
              <a:spcBef>
                <a:spcPct val="50000"/>
              </a:spcBef>
            </a:pPr>
            <a:r>
              <a:rPr lang="en-AU" sz="3600" b="1" dirty="0" smtClean="0">
                <a:solidFill>
                  <a:srgbClr val="008FB7"/>
                </a:solidFill>
              </a:rPr>
              <a:t>What collections do you have and want to digitise?</a:t>
            </a:r>
            <a:endParaRPr lang="en-AU" sz="3600" b="1" dirty="0">
              <a:solidFill>
                <a:srgbClr val="008FB7"/>
              </a:solidFill>
            </a:endParaRPr>
          </a:p>
        </p:txBody>
      </p:sp>
    </p:spTree>
    <p:extLst>
      <p:ext uri="{BB962C8B-B14F-4D97-AF65-F5344CB8AC3E}">
        <p14:creationId xmlns:p14="http://schemas.microsoft.com/office/powerpoint/2010/main" val="2026440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67544" y="196280"/>
            <a:ext cx="88204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sz="3600" b="1" dirty="0" smtClean="0">
                <a:solidFill>
                  <a:srgbClr val="008FB7"/>
                </a:solidFill>
              </a:rPr>
              <a:t>What equipment do I need to Digitise?</a:t>
            </a:r>
            <a:endParaRPr lang="en-AU" sz="3600" b="1" dirty="0">
              <a:solidFill>
                <a:srgbClr val="008FB7"/>
              </a:solidFill>
            </a:endParaRPr>
          </a:p>
        </p:txBody>
      </p:sp>
      <p:sp>
        <p:nvSpPr>
          <p:cNvPr id="4" name="Text Box 10"/>
          <p:cNvSpPr txBox="1">
            <a:spLocks noChangeArrowheads="1"/>
          </p:cNvSpPr>
          <p:nvPr/>
        </p:nvSpPr>
        <p:spPr bwMode="auto">
          <a:xfrm>
            <a:off x="1627936" y="957005"/>
            <a:ext cx="7048520" cy="4016484"/>
          </a:xfrm>
          <a:prstGeom prst="rect">
            <a:avLst/>
          </a:prstGeom>
          <a:noFill/>
          <a:ln w="9525">
            <a:noFill/>
            <a:miter lim="800000"/>
            <a:headEnd/>
            <a:tailEnd/>
          </a:ln>
          <a:effectLst/>
        </p:spPr>
        <p:txBody>
          <a:bodyPr wrap="square">
            <a:spAutoFit/>
          </a:bodyPr>
          <a:lstStyle/>
          <a:p>
            <a:pPr marL="457200" indent="-457200">
              <a:spcAft>
                <a:spcPts val="1200"/>
              </a:spcAft>
              <a:buClr>
                <a:srgbClr val="008FB7"/>
              </a:buClr>
              <a:buFont typeface="Arial" pitchFamily="34" charset="0"/>
              <a:buChar char="•"/>
            </a:pPr>
            <a:r>
              <a:rPr lang="en-AU" sz="2500" dirty="0" smtClean="0"/>
              <a:t>Flatbed </a:t>
            </a:r>
            <a:r>
              <a:rPr lang="en-AU" sz="2500" dirty="0"/>
              <a:t>Scanner </a:t>
            </a:r>
            <a:r>
              <a:rPr lang="en-AU" sz="2500" dirty="0" smtClean="0"/>
              <a:t>- suitable </a:t>
            </a:r>
            <a:r>
              <a:rPr lang="en-AU" sz="2500" dirty="0"/>
              <a:t>for two dimensional, flat items such as documents and photographs</a:t>
            </a:r>
            <a:r>
              <a:rPr lang="en-AU" sz="2500" dirty="0" smtClean="0"/>
              <a:t>.</a:t>
            </a:r>
          </a:p>
          <a:p>
            <a:pPr marL="457200" indent="-457200">
              <a:spcAft>
                <a:spcPts val="1200"/>
              </a:spcAft>
              <a:buClr>
                <a:srgbClr val="008FB7"/>
              </a:buClr>
              <a:buFont typeface="Arial" pitchFamily="34" charset="0"/>
              <a:buChar char="•"/>
            </a:pPr>
            <a:r>
              <a:rPr lang="es-ES" sz="2500" dirty="0" smtClean="0"/>
              <a:t>Digital </a:t>
            </a:r>
            <a:r>
              <a:rPr lang="es-ES" sz="2500" dirty="0"/>
              <a:t>Camera (DSLR</a:t>
            </a:r>
            <a:r>
              <a:rPr lang="es-ES" sz="2500" dirty="0" smtClean="0"/>
              <a:t>) – </a:t>
            </a:r>
            <a:r>
              <a:rPr lang="en-AU" sz="2500" dirty="0"/>
              <a:t>ideally set up on a copy stand, is most suitable for books, albums and three dimensional objects</a:t>
            </a:r>
            <a:r>
              <a:rPr lang="en-AU" sz="2500" dirty="0" smtClean="0"/>
              <a:t>.</a:t>
            </a:r>
          </a:p>
          <a:p>
            <a:pPr marL="457200" indent="-457200">
              <a:spcAft>
                <a:spcPts val="1200"/>
              </a:spcAft>
              <a:buClr>
                <a:srgbClr val="008FB7"/>
              </a:buClr>
              <a:buFont typeface="Arial" pitchFamily="34" charset="0"/>
              <a:buChar char="•"/>
            </a:pPr>
            <a:r>
              <a:rPr lang="en-AU" sz="2500" dirty="0" smtClean="0"/>
              <a:t>Smart Phone with </a:t>
            </a:r>
            <a:r>
              <a:rPr lang="en-AU" sz="2500" i="1" dirty="0" err="1" smtClean="0"/>
              <a:t>PhotosScan</a:t>
            </a:r>
            <a:r>
              <a:rPr lang="en-AU" sz="2500" i="1" dirty="0" smtClean="0"/>
              <a:t> by Google </a:t>
            </a:r>
            <a:r>
              <a:rPr lang="en-AU" sz="2500" dirty="0" smtClean="0"/>
              <a:t>App installed.</a:t>
            </a:r>
            <a:endParaRPr lang="en-AU" sz="2500" dirty="0"/>
          </a:p>
          <a:p>
            <a:pPr marL="457200" indent="-457200">
              <a:spcAft>
                <a:spcPts val="1200"/>
              </a:spcAft>
              <a:buClr>
                <a:srgbClr val="008FB7"/>
              </a:buClr>
              <a:buFont typeface="Arial" pitchFamily="34" charset="0"/>
              <a:buChar char="•"/>
            </a:pPr>
            <a:endParaRPr lang="en-AU" sz="2500" dirty="0" smtClean="0"/>
          </a:p>
        </p:txBody>
      </p:sp>
      <p:pic>
        <p:nvPicPr>
          <p:cNvPr id="4098" name="Picture 2" descr="Image result for flatbed sc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256" y="1037140"/>
            <a:ext cx="1240160" cy="80610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140" y="2043888"/>
            <a:ext cx="1053048" cy="1057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Photoscan by googl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34" r="27654"/>
          <a:stretch/>
        </p:blipFill>
        <p:spPr bwMode="auto">
          <a:xfrm>
            <a:off x="247525" y="3436640"/>
            <a:ext cx="1253355"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725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752"/>
            <a:ext cx="9172575" cy="5244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0"/>
          <p:cNvSpPr txBox="1">
            <a:spLocks noChangeArrowheads="1"/>
          </p:cNvSpPr>
          <p:nvPr/>
        </p:nvSpPr>
        <p:spPr bwMode="auto">
          <a:xfrm>
            <a:off x="1619672" y="4291251"/>
            <a:ext cx="7416304" cy="861774"/>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AU" sz="2500" dirty="0" smtClean="0">
                <a:solidFill>
                  <a:schemeClr val="bg1"/>
                </a:solidFill>
              </a:rPr>
              <a:t>Video: </a:t>
            </a:r>
            <a:r>
              <a:rPr lang="en-AU" sz="2500" dirty="0" smtClean="0">
                <a:solidFill>
                  <a:schemeClr val="bg1"/>
                </a:solidFill>
                <a:hlinkClick r:id="rId4"/>
              </a:rPr>
              <a:t>https</a:t>
            </a:r>
            <a:r>
              <a:rPr lang="en-AU" sz="2500" dirty="0">
                <a:solidFill>
                  <a:schemeClr val="bg1"/>
                </a:solidFill>
                <a:hlinkClick r:id="rId4"/>
              </a:rPr>
              <a:t>://</a:t>
            </a:r>
            <a:r>
              <a:rPr lang="en-AU" sz="2500" dirty="0" smtClean="0">
                <a:solidFill>
                  <a:schemeClr val="bg1"/>
                </a:solidFill>
                <a:hlinkClick r:id="rId4"/>
              </a:rPr>
              <a:t>youtu.be/MEyDt0DNjWU</a:t>
            </a:r>
            <a:r>
              <a:rPr lang="en-AU" sz="2500" dirty="0" smtClean="0">
                <a:solidFill>
                  <a:schemeClr val="bg1"/>
                </a:solidFill>
              </a:rPr>
              <a:t>  </a:t>
            </a:r>
            <a:endParaRPr lang="en-AU" sz="2500" dirty="0">
              <a:solidFill>
                <a:schemeClr val="bg1"/>
              </a:solidFill>
            </a:endParaRPr>
          </a:p>
          <a:p>
            <a:pPr marL="457200" indent="-457200">
              <a:spcAft>
                <a:spcPts val="1200"/>
              </a:spcAft>
              <a:buClr>
                <a:srgbClr val="008FB7"/>
              </a:buClr>
              <a:buFont typeface="Arial" pitchFamily="34" charset="0"/>
              <a:buChar char="•"/>
            </a:pPr>
            <a:endParaRPr lang="en-AU" sz="2500" dirty="0" smtClean="0"/>
          </a:p>
        </p:txBody>
      </p:sp>
    </p:spTree>
    <p:extLst>
      <p:ext uri="{BB962C8B-B14F-4D97-AF65-F5344CB8AC3E}">
        <p14:creationId xmlns:p14="http://schemas.microsoft.com/office/powerpoint/2010/main" val="3995663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25450" y="196280"/>
            <a:ext cx="82089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Scanning and Capture – specification guidelines</a:t>
            </a:r>
            <a:endParaRPr lang="en-AU" sz="3600" b="1" dirty="0">
              <a:solidFill>
                <a:srgbClr val="008FB7"/>
              </a:solidFill>
            </a:endParaRPr>
          </a:p>
        </p:txBody>
      </p:sp>
      <p:sp>
        <p:nvSpPr>
          <p:cNvPr id="12" name="Text Box 10"/>
          <p:cNvSpPr txBox="1">
            <a:spLocks noChangeArrowheads="1"/>
          </p:cNvSpPr>
          <p:nvPr/>
        </p:nvSpPr>
        <p:spPr bwMode="auto">
          <a:xfrm>
            <a:off x="1445752" y="1396609"/>
            <a:ext cx="3870258" cy="3093154"/>
          </a:xfrm>
          <a:prstGeom prst="rect">
            <a:avLst/>
          </a:prstGeom>
          <a:noFill/>
          <a:ln w="9525">
            <a:noFill/>
            <a:miter lim="800000"/>
            <a:headEnd/>
            <a:tailEnd/>
          </a:ln>
          <a:effectLst/>
        </p:spPr>
        <p:txBody>
          <a:bodyPr wrap="square">
            <a:spAutoFit/>
          </a:bodyPr>
          <a:lstStyle/>
          <a:p>
            <a:pPr marL="457200" indent="-457200">
              <a:spcAft>
                <a:spcPts val="1200"/>
              </a:spcAft>
              <a:buClr>
                <a:srgbClr val="008FB7"/>
              </a:buClr>
              <a:buFont typeface="Arial" pitchFamily="34" charset="0"/>
              <a:buChar char="•"/>
            </a:pPr>
            <a:r>
              <a:rPr lang="en-AU" sz="2000" b="1" dirty="0" smtClean="0"/>
              <a:t>Scanner (Scanning)</a:t>
            </a:r>
          </a:p>
          <a:p>
            <a:pPr marL="914400" lvl="1" indent="-457200">
              <a:spcAft>
                <a:spcPts val="600"/>
              </a:spcAft>
              <a:buClr>
                <a:srgbClr val="008FB7"/>
              </a:buClr>
              <a:buFont typeface="Arial" pitchFamily="34" charset="0"/>
              <a:buChar char="•"/>
            </a:pPr>
            <a:r>
              <a:rPr lang="en-AU" sz="2000" dirty="0"/>
              <a:t>Resolution for images: 600 dpi </a:t>
            </a:r>
          </a:p>
          <a:p>
            <a:pPr marL="914400" lvl="1" indent="-457200">
              <a:spcAft>
                <a:spcPts val="600"/>
              </a:spcAft>
              <a:buClr>
                <a:srgbClr val="008FB7"/>
              </a:buClr>
              <a:buFont typeface="Arial" pitchFamily="34" charset="0"/>
              <a:buChar char="•"/>
            </a:pPr>
            <a:r>
              <a:rPr lang="en-AU" sz="2000" dirty="0" smtClean="0"/>
              <a:t>Resolution </a:t>
            </a:r>
            <a:r>
              <a:rPr lang="en-AU" sz="2000" dirty="0"/>
              <a:t>for text-based content: 300 </a:t>
            </a:r>
            <a:r>
              <a:rPr lang="en-AU" sz="2000" dirty="0" smtClean="0"/>
              <a:t>dpi</a:t>
            </a:r>
          </a:p>
          <a:p>
            <a:pPr marL="914400" lvl="1" indent="-457200">
              <a:spcAft>
                <a:spcPts val="600"/>
              </a:spcAft>
              <a:buClr>
                <a:srgbClr val="008FB7"/>
              </a:buClr>
              <a:buFont typeface="Arial" pitchFamily="34" charset="0"/>
              <a:buChar char="•"/>
            </a:pPr>
            <a:r>
              <a:rPr lang="en-AU" sz="2000" dirty="0"/>
              <a:t>24-bit colour</a:t>
            </a:r>
            <a:r>
              <a:rPr lang="en-AU" sz="2000" dirty="0" smtClean="0"/>
              <a:t> </a:t>
            </a:r>
          </a:p>
          <a:p>
            <a:pPr marL="914400" lvl="1" indent="-457200">
              <a:spcAft>
                <a:spcPts val="600"/>
              </a:spcAft>
              <a:buClr>
                <a:srgbClr val="008FB7"/>
              </a:buClr>
              <a:buFont typeface="Arial" pitchFamily="34" charset="0"/>
              <a:buChar char="•"/>
            </a:pPr>
            <a:r>
              <a:rPr lang="en-AU" sz="2000" dirty="0"/>
              <a:t>Save as a TIFF </a:t>
            </a:r>
            <a:endParaRPr lang="en-AU" sz="2000" dirty="0" smtClean="0"/>
          </a:p>
          <a:p>
            <a:pPr marL="914400" lvl="1" indent="-457200">
              <a:spcAft>
                <a:spcPts val="1200"/>
              </a:spcAft>
              <a:buClr>
                <a:srgbClr val="008FB7"/>
              </a:buClr>
              <a:buFont typeface="Arial" pitchFamily="34" charset="0"/>
              <a:buChar char="•"/>
            </a:pPr>
            <a:endParaRPr lang="en-AU" sz="2500" dirty="0" smtClean="0"/>
          </a:p>
        </p:txBody>
      </p:sp>
      <p:sp>
        <p:nvSpPr>
          <p:cNvPr id="13" name="Text Box 10"/>
          <p:cNvSpPr txBox="1">
            <a:spLocks noChangeArrowheads="1"/>
          </p:cNvSpPr>
          <p:nvPr/>
        </p:nvSpPr>
        <p:spPr bwMode="auto">
          <a:xfrm>
            <a:off x="4632001" y="1373127"/>
            <a:ext cx="4433206" cy="6355586"/>
          </a:xfrm>
          <a:prstGeom prst="rect">
            <a:avLst/>
          </a:prstGeom>
          <a:noFill/>
          <a:ln w="9525">
            <a:noFill/>
            <a:miter lim="800000"/>
            <a:headEnd/>
            <a:tailEnd/>
          </a:ln>
          <a:effectLst/>
        </p:spPr>
        <p:txBody>
          <a:bodyPr wrap="square">
            <a:spAutoFit/>
          </a:bodyPr>
          <a:lstStyle/>
          <a:p>
            <a:pPr marL="457200" indent="-457200">
              <a:spcAft>
                <a:spcPts val="1200"/>
              </a:spcAft>
              <a:buClr>
                <a:srgbClr val="008FB7"/>
              </a:buClr>
              <a:buFont typeface="Arial" pitchFamily="34" charset="0"/>
              <a:buChar char="•"/>
            </a:pPr>
            <a:r>
              <a:rPr lang="en-AU" sz="2000" b="1" dirty="0" smtClean="0"/>
              <a:t>Camera (Capture)</a:t>
            </a:r>
          </a:p>
          <a:p>
            <a:pPr marL="914400" lvl="1" indent="-457200">
              <a:spcAft>
                <a:spcPts val="600"/>
              </a:spcAft>
              <a:buClr>
                <a:srgbClr val="008FB7"/>
              </a:buClr>
              <a:buFont typeface="Arial" pitchFamily="34" charset="0"/>
              <a:buChar char="•"/>
            </a:pPr>
            <a:r>
              <a:rPr lang="en-AU" sz="2000" dirty="0"/>
              <a:t>Type: DSLR</a:t>
            </a:r>
          </a:p>
          <a:p>
            <a:pPr marL="914400" lvl="1" indent="-457200">
              <a:spcAft>
                <a:spcPts val="600"/>
              </a:spcAft>
              <a:buClr>
                <a:srgbClr val="008FB7"/>
              </a:buClr>
              <a:buFont typeface="Arial" pitchFamily="34" charset="0"/>
              <a:buChar char="•"/>
            </a:pPr>
            <a:r>
              <a:rPr lang="en-AU" sz="2000" dirty="0"/>
              <a:t>Resolution: 24 mega </a:t>
            </a:r>
            <a:r>
              <a:rPr lang="en-AU" sz="2000" dirty="0" smtClean="0"/>
              <a:t>pixels</a:t>
            </a:r>
          </a:p>
          <a:p>
            <a:pPr marL="914400" lvl="1" indent="-457200">
              <a:spcAft>
                <a:spcPts val="600"/>
              </a:spcAft>
              <a:buClr>
                <a:srgbClr val="008FB7"/>
              </a:buClr>
              <a:buFont typeface="Arial" pitchFamily="34" charset="0"/>
              <a:buChar char="•"/>
            </a:pPr>
            <a:r>
              <a:rPr lang="en-AU" sz="2000" dirty="0"/>
              <a:t>Sensor: </a:t>
            </a:r>
            <a:r>
              <a:rPr lang="en-AU" sz="2000" dirty="0" smtClean="0"/>
              <a:t>DX</a:t>
            </a:r>
          </a:p>
          <a:p>
            <a:pPr marL="914400" lvl="1" indent="-457200">
              <a:spcAft>
                <a:spcPts val="600"/>
              </a:spcAft>
              <a:buClr>
                <a:srgbClr val="008FB7"/>
              </a:buClr>
              <a:buFont typeface="Arial" pitchFamily="34" charset="0"/>
              <a:buChar char="•"/>
            </a:pPr>
            <a:r>
              <a:rPr lang="en-AU" sz="2000" dirty="0"/>
              <a:t>Lens: </a:t>
            </a:r>
            <a:r>
              <a:rPr lang="en-AU" sz="2000" dirty="0" smtClean="0"/>
              <a:t>50mm</a:t>
            </a:r>
            <a:r>
              <a:rPr lang="en-AU" sz="2000" dirty="0"/>
              <a:t>Save as options are JPEG, TIFF &amp; RAW Initially select RAW (minimally processed image direct from the camera sensor)  </a:t>
            </a:r>
          </a:p>
          <a:p>
            <a:pPr marL="914400" lvl="1" indent="-457200">
              <a:spcAft>
                <a:spcPts val="1200"/>
              </a:spcAft>
              <a:buClr>
                <a:srgbClr val="008FB7"/>
              </a:buClr>
              <a:buFont typeface="Arial" pitchFamily="34" charset="0"/>
              <a:buChar char="•"/>
            </a:pPr>
            <a:endParaRPr lang="en-AU" sz="2800" dirty="0" smtClean="0"/>
          </a:p>
          <a:p>
            <a:pPr marL="914400" lvl="1" indent="-457200">
              <a:spcAft>
                <a:spcPts val="1200"/>
              </a:spcAft>
              <a:buClr>
                <a:srgbClr val="008FB7"/>
              </a:buClr>
              <a:buFont typeface="Arial" pitchFamily="34" charset="0"/>
              <a:buChar char="•"/>
            </a:pPr>
            <a:endParaRPr lang="en-AU" sz="2800" dirty="0"/>
          </a:p>
          <a:p>
            <a:pPr marL="914400" lvl="1" indent="-457200">
              <a:spcAft>
                <a:spcPts val="1200"/>
              </a:spcAft>
              <a:buClr>
                <a:srgbClr val="008FB7"/>
              </a:buClr>
              <a:buFont typeface="Arial" pitchFamily="34" charset="0"/>
              <a:buChar char="•"/>
            </a:pPr>
            <a:endParaRPr lang="en-AU" sz="2800" dirty="0"/>
          </a:p>
          <a:p>
            <a:pPr marL="914400" lvl="1" indent="-457200">
              <a:spcAft>
                <a:spcPts val="1200"/>
              </a:spcAft>
              <a:buClr>
                <a:srgbClr val="008FB7"/>
              </a:buClr>
              <a:buFont typeface="Arial" pitchFamily="34" charset="0"/>
              <a:buChar char="•"/>
            </a:pPr>
            <a:endParaRPr lang="en-AU" sz="2800" dirty="0"/>
          </a:p>
          <a:p>
            <a:pPr marL="914400" lvl="1" indent="-457200">
              <a:spcAft>
                <a:spcPts val="1200"/>
              </a:spcAft>
              <a:buClr>
                <a:srgbClr val="008FB7"/>
              </a:buClr>
              <a:buFont typeface="Arial" pitchFamily="34" charset="0"/>
              <a:buChar char="•"/>
            </a:pPr>
            <a:endParaRPr lang="en-AU" sz="2500" dirty="0" smtClean="0"/>
          </a:p>
        </p:txBody>
      </p:sp>
      <p:pic>
        <p:nvPicPr>
          <p:cNvPr id="14" name="Picture 2" descr="Image result for flatbed sc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298" y="1924472"/>
            <a:ext cx="1107815" cy="7200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116" y="3220616"/>
            <a:ext cx="764177" cy="767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537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25450" y="196280"/>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Scanning and Capture – Scanning</a:t>
            </a:r>
            <a:endParaRPr lang="en-AU" sz="3600" b="1" dirty="0">
              <a:solidFill>
                <a:srgbClr val="008FB7"/>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50" y="1158081"/>
            <a:ext cx="588645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949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Q blue_powerpoint template">
  <a:themeElements>
    <a:clrScheme name="SLQ blue_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Q blue_powerpoin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Q blue_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Q blue_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Q blue_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Q blue_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Q blue_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Q blue_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Q blue_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Q blue_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Q blue_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Q blue_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Q blue_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Q blue_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SLQ blue_powerpoint template</Template>
  <TotalTime>3209</TotalTime>
  <Words>2444</Words>
  <Application>Microsoft Office PowerPoint</Application>
  <PresentationFormat>Custom</PresentationFormat>
  <Paragraphs>259</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SLQ blue_powerpoint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Library of Queensland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defuser</dc:creator>
  <cp:lastModifiedBy>%username%</cp:lastModifiedBy>
  <cp:revision>225</cp:revision>
  <cp:lastPrinted>2017-04-06T23:34:54Z</cp:lastPrinted>
  <dcterms:created xsi:type="dcterms:W3CDTF">2016-02-05T06:17:05Z</dcterms:created>
  <dcterms:modified xsi:type="dcterms:W3CDTF">2019-01-22T02:21:49Z</dcterms:modified>
</cp:coreProperties>
</file>