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10"/>
  </p:notesMasterIdLst>
  <p:sldIdLst>
    <p:sldId id="275" r:id="rId6"/>
    <p:sldId id="276" r:id="rId7"/>
    <p:sldId id="363" r:id="rId8"/>
    <p:sldId id="278" r:id="rId9"/>
    <p:sldId id="360" r:id="rId10"/>
    <p:sldId id="277" r:id="rId11"/>
    <p:sldId id="362" r:id="rId12"/>
    <p:sldId id="279" r:id="rId13"/>
    <p:sldId id="361" r:id="rId14"/>
    <p:sldId id="280" r:id="rId15"/>
    <p:sldId id="282" r:id="rId16"/>
    <p:sldId id="283" r:id="rId17"/>
    <p:sldId id="327" r:id="rId18"/>
    <p:sldId id="320" r:id="rId19"/>
    <p:sldId id="287" r:id="rId20"/>
    <p:sldId id="284" r:id="rId21"/>
    <p:sldId id="286" r:id="rId22"/>
    <p:sldId id="321" r:id="rId23"/>
    <p:sldId id="322" r:id="rId24"/>
    <p:sldId id="289" r:id="rId25"/>
    <p:sldId id="325" r:id="rId26"/>
    <p:sldId id="291" r:id="rId27"/>
    <p:sldId id="292" r:id="rId28"/>
    <p:sldId id="293" r:id="rId29"/>
    <p:sldId id="299" r:id="rId30"/>
    <p:sldId id="296" r:id="rId31"/>
    <p:sldId id="326" r:id="rId32"/>
    <p:sldId id="298" r:id="rId33"/>
    <p:sldId id="300" r:id="rId34"/>
    <p:sldId id="297" r:id="rId35"/>
    <p:sldId id="308" r:id="rId36"/>
    <p:sldId id="294" r:id="rId37"/>
    <p:sldId id="281" r:id="rId38"/>
    <p:sldId id="295" r:id="rId39"/>
    <p:sldId id="290" r:id="rId40"/>
    <p:sldId id="301" r:id="rId41"/>
    <p:sldId id="317" r:id="rId42"/>
    <p:sldId id="329" r:id="rId43"/>
    <p:sldId id="331" r:id="rId44"/>
    <p:sldId id="328" r:id="rId45"/>
    <p:sldId id="330" r:id="rId46"/>
    <p:sldId id="332" r:id="rId47"/>
    <p:sldId id="393" r:id="rId48"/>
    <p:sldId id="334" r:id="rId49"/>
    <p:sldId id="335" r:id="rId50"/>
    <p:sldId id="336" r:id="rId51"/>
    <p:sldId id="338" r:id="rId52"/>
    <p:sldId id="339" r:id="rId53"/>
    <p:sldId id="341" r:id="rId54"/>
    <p:sldId id="342" r:id="rId55"/>
    <p:sldId id="343" r:id="rId56"/>
    <p:sldId id="345" r:id="rId57"/>
    <p:sldId id="346" r:id="rId58"/>
    <p:sldId id="347" r:id="rId59"/>
    <p:sldId id="349" r:id="rId60"/>
    <p:sldId id="350" r:id="rId61"/>
    <p:sldId id="351" r:id="rId62"/>
    <p:sldId id="352" r:id="rId63"/>
    <p:sldId id="348" r:id="rId64"/>
    <p:sldId id="353" r:id="rId65"/>
    <p:sldId id="355" r:id="rId66"/>
    <p:sldId id="356" r:id="rId67"/>
    <p:sldId id="357" r:id="rId68"/>
    <p:sldId id="340" r:id="rId69"/>
    <p:sldId id="359" r:id="rId70"/>
    <p:sldId id="302" r:id="rId71"/>
    <p:sldId id="309" r:id="rId72"/>
    <p:sldId id="364" r:id="rId73"/>
    <p:sldId id="303" r:id="rId74"/>
    <p:sldId id="323" r:id="rId75"/>
    <p:sldId id="304" r:id="rId76"/>
    <p:sldId id="370" r:id="rId77"/>
    <p:sldId id="371" r:id="rId78"/>
    <p:sldId id="376" r:id="rId79"/>
    <p:sldId id="333" r:id="rId80"/>
    <p:sldId id="369" r:id="rId81"/>
    <p:sldId id="367" r:id="rId82"/>
    <p:sldId id="368" r:id="rId83"/>
    <p:sldId id="365" r:id="rId84"/>
    <p:sldId id="366" r:id="rId85"/>
    <p:sldId id="311" r:id="rId86"/>
    <p:sldId id="380" r:id="rId87"/>
    <p:sldId id="379" r:id="rId88"/>
    <p:sldId id="312" r:id="rId89"/>
    <p:sldId id="313" r:id="rId90"/>
    <p:sldId id="378" r:id="rId91"/>
    <p:sldId id="377" r:id="rId92"/>
    <p:sldId id="372" r:id="rId93"/>
    <p:sldId id="305" r:id="rId94"/>
    <p:sldId id="314" r:id="rId95"/>
    <p:sldId id="324" r:id="rId96"/>
    <p:sldId id="381" r:id="rId97"/>
    <p:sldId id="375" r:id="rId98"/>
    <p:sldId id="390" r:id="rId99"/>
    <p:sldId id="392" r:id="rId100"/>
    <p:sldId id="388" r:id="rId101"/>
    <p:sldId id="386" r:id="rId102"/>
    <p:sldId id="387" r:id="rId103"/>
    <p:sldId id="389" r:id="rId104"/>
    <p:sldId id="383" r:id="rId105"/>
    <p:sldId id="382" r:id="rId106"/>
    <p:sldId id="384" r:id="rId107"/>
    <p:sldId id="385" r:id="rId108"/>
    <p:sldId id="315" r:id="rId109"/>
  </p:sldIdLst>
  <p:sldSz cx="9144000" cy="5145088"/>
  <p:notesSz cx="6797675" cy="9926638"/>
  <p:defaultTex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Session 1" id="{EB0C30F7-0267-4FCD-A9D1-636E51D2CC52}">
          <p14:sldIdLst>
            <p14:sldId id="275"/>
            <p14:sldId id="276"/>
            <p14:sldId id="363"/>
            <p14:sldId id="278"/>
            <p14:sldId id="360"/>
            <p14:sldId id="277"/>
            <p14:sldId id="362"/>
            <p14:sldId id="279"/>
            <p14:sldId id="361"/>
            <p14:sldId id="280"/>
            <p14:sldId id="282"/>
            <p14:sldId id="283"/>
            <p14:sldId id="327"/>
            <p14:sldId id="320"/>
            <p14:sldId id="287"/>
            <p14:sldId id="284"/>
            <p14:sldId id="286"/>
            <p14:sldId id="321"/>
            <p14:sldId id="322"/>
            <p14:sldId id="289"/>
            <p14:sldId id="325"/>
            <p14:sldId id="291"/>
            <p14:sldId id="292"/>
            <p14:sldId id="293"/>
            <p14:sldId id="299"/>
            <p14:sldId id="296"/>
            <p14:sldId id="326"/>
            <p14:sldId id="298"/>
            <p14:sldId id="300"/>
            <p14:sldId id="297"/>
            <p14:sldId id="308"/>
            <p14:sldId id="294"/>
            <p14:sldId id="281"/>
            <p14:sldId id="295"/>
            <p14:sldId id="290"/>
          </p14:sldIdLst>
        </p14:section>
        <p14:section name="Session 2" id="{7E57AD69-8EB9-45D9-B012-5FCE6878E919}">
          <p14:sldIdLst>
            <p14:sldId id="301"/>
            <p14:sldId id="317"/>
            <p14:sldId id="329"/>
            <p14:sldId id="331"/>
            <p14:sldId id="328"/>
            <p14:sldId id="330"/>
            <p14:sldId id="332"/>
            <p14:sldId id="393"/>
            <p14:sldId id="334"/>
            <p14:sldId id="335"/>
            <p14:sldId id="336"/>
            <p14:sldId id="338"/>
            <p14:sldId id="339"/>
            <p14:sldId id="341"/>
            <p14:sldId id="342"/>
            <p14:sldId id="343"/>
            <p14:sldId id="345"/>
            <p14:sldId id="346"/>
            <p14:sldId id="347"/>
            <p14:sldId id="349"/>
            <p14:sldId id="350"/>
            <p14:sldId id="351"/>
            <p14:sldId id="352"/>
            <p14:sldId id="348"/>
            <p14:sldId id="353"/>
            <p14:sldId id="355"/>
            <p14:sldId id="356"/>
            <p14:sldId id="357"/>
            <p14:sldId id="340"/>
            <p14:sldId id="359"/>
            <p14:sldId id="302"/>
            <p14:sldId id="309"/>
            <p14:sldId id="364"/>
          </p14:sldIdLst>
        </p14:section>
        <p14:section name="Session 3" id="{4BBED055-04EA-46FA-AD48-76933796295F}">
          <p14:sldIdLst>
            <p14:sldId id="303"/>
            <p14:sldId id="323"/>
            <p14:sldId id="304"/>
            <p14:sldId id="370"/>
            <p14:sldId id="371"/>
            <p14:sldId id="376"/>
            <p14:sldId id="333"/>
            <p14:sldId id="369"/>
            <p14:sldId id="367"/>
            <p14:sldId id="368"/>
            <p14:sldId id="365"/>
            <p14:sldId id="366"/>
            <p14:sldId id="311"/>
            <p14:sldId id="380"/>
            <p14:sldId id="379"/>
            <p14:sldId id="312"/>
            <p14:sldId id="313"/>
            <p14:sldId id="378"/>
            <p14:sldId id="377"/>
            <p14:sldId id="372"/>
          </p14:sldIdLst>
        </p14:section>
        <p14:section name="Session 4" id="{1F87B0E1-BF56-4A0F-B79E-8A1E69D41488}">
          <p14:sldIdLst>
            <p14:sldId id="305"/>
            <p14:sldId id="314"/>
            <p14:sldId id="324"/>
            <p14:sldId id="381"/>
            <p14:sldId id="375"/>
            <p14:sldId id="390"/>
            <p14:sldId id="392"/>
            <p14:sldId id="388"/>
            <p14:sldId id="386"/>
            <p14:sldId id="387"/>
            <p14:sldId id="389"/>
            <p14:sldId id="383"/>
            <p14:sldId id="382"/>
            <p14:sldId id="384"/>
            <p14:sldId id="385"/>
            <p14:sldId id="31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ie Ruben" initials="BR" lastIdx="6" clrIdx="0">
    <p:extLst>
      <p:ext uri="{19B8F6BF-5375-455C-9EA6-DF929625EA0E}">
        <p15:presenceInfo xmlns:p15="http://schemas.microsoft.com/office/powerpoint/2012/main" userId="S::BRuben@slq.qld.gov.au::ac6ae957-96af-4935-a817-2385690bd5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FC4"/>
    <a:srgbClr val="008FB7"/>
    <a:srgbClr val="00A4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A425F-AD5A-4F18-BD4E-3CE9E7CEC5C0}" v="517" dt="2021-11-01T03:59:49.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0" d="100"/>
          <a:sy n="160" d="100"/>
        </p:scale>
        <p:origin x="20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958" cy="49839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1098" y="1"/>
            <a:ext cx="2944958" cy="498395"/>
          </a:xfrm>
          <a:prstGeom prst="rect">
            <a:avLst/>
          </a:prstGeom>
        </p:spPr>
        <p:txBody>
          <a:bodyPr vert="horz" lIns="91440" tIns="45720" rIns="91440" bIns="45720" rtlCol="0"/>
          <a:lstStyle>
            <a:lvl1pPr algn="r">
              <a:defRPr sz="1200"/>
            </a:lvl1pPr>
          </a:lstStyle>
          <a:p>
            <a:fld id="{EB8D5DBA-5B75-4080-B3AE-0D75A61D5CB0}" type="datetimeFigureOut">
              <a:rPr lang="en-AU" smtClean="0"/>
              <a:t>18/02/2022</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606" y="4777612"/>
            <a:ext cx="5438464" cy="3907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243"/>
            <a:ext cx="2944958" cy="49839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1098" y="9428243"/>
            <a:ext cx="2944958" cy="498395"/>
          </a:xfrm>
          <a:prstGeom prst="rect">
            <a:avLst/>
          </a:prstGeom>
        </p:spPr>
        <p:txBody>
          <a:bodyPr vert="horz" lIns="91440" tIns="45720" rIns="91440" bIns="45720" rtlCol="0" anchor="b"/>
          <a:lstStyle>
            <a:lvl1pPr algn="r">
              <a:defRPr sz="1200"/>
            </a:lvl1pPr>
          </a:lstStyle>
          <a:p>
            <a:fld id="{E383D857-88AB-4AFE-9009-7FE04966A54D}" type="slidenum">
              <a:rPr lang="en-AU" smtClean="0"/>
              <a:t>‹#›</a:t>
            </a:fld>
            <a:endParaRPr lang="en-AU"/>
          </a:p>
        </p:txBody>
      </p:sp>
    </p:spTree>
    <p:extLst>
      <p:ext uri="{BB962C8B-B14F-4D97-AF65-F5344CB8AC3E}">
        <p14:creationId xmlns:p14="http://schemas.microsoft.com/office/powerpoint/2010/main" val="23064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iki.slq.qld.gov.au/doku.php?id=engagement:grumpus:grumpuslandonline:rrldev:thewellhom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mailto:billie.ruben@slq.qld.gov.au"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iki.slq.qld.gov.au/doku.php?id=facilities:fablab:software:inkscap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artmaterialsupplies.com.au/shop/jo-sonja-tannin-sealer-and-gold-size/"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s://www.youtube.com/watch?v=ek2-1VJfskY" TargetMode="External"/><Relationship Id="rId4" Type="http://schemas.openxmlformats.org/officeDocument/2006/relationships/hyperlink" Target="https://www.aliexpress.com/item/1005002426333757.html?spm=a2g0o.detail.1000014.1.2e934a4eQ0YaAH&amp;gps-id=pcDetailBottomMoreOtherSeller&amp;scm=1007.33416.213724.0&amp;scm_id=1007.33416.213724.0&amp;scm-url=1007.33416.213724.0&amp;pvid=79c68a02-48b5-4b24-beb2-fd47ce1bf3fb&amp;_t=gps-id:pcDetailBottomMoreOtherSeller,scm-url:1007.33416.213724.0,pvid:79c68a02-48b5-4b24-beb2-fd47ce1bf3fb,tpp_buckets:668%230%23131923%2333_668%23888%233325%235_23416%230%23213724%230_23416%236336%2330493%239_23416%234721%2321967%23514_23416%234722%2321970%231_668%232846%238111%231996_668%235811%2327175%2323_668%232717%237560%23286_668%231000022185%231000066059%230_668%233422%2315392%23492_4452%230%23226710%230_4452%233474%2315675%235_4452%234862%2324463%23416_4452%233098%239599%23343_4452%235108%2323442%23875_4452%233564%2316062%23744"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Before session: </a:t>
            </a:r>
          </a:p>
          <a:p>
            <a:pPr marL="171450" indent="-171450">
              <a:buFont typeface="Arial" panose="020B0604020202020204" pitchFamily="34" charset="0"/>
              <a:buChar char="•"/>
            </a:pPr>
            <a:r>
              <a:rPr lang="en-AU"/>
              <a:t>Email participants:</a:t>
            </a:r>
          </a:p>
          <a:p>
            <a:pPr marL="628650" lvl="1" indent="-171450">
              <a:buFont typeface="Arial" panose="020B0604020202020204" pitchFamily="34" charset="0"/>
              <a:buChar char="•"/>
            </a:pPr>
            <a:r>
              <a:rPr lang="en-AU"/>
              <a:t>Can bring own laptop, install </a:t>
            </a:r>
            <a:r>
              <a:rPr lang="en-AU" err="1"/>
              <a:t>inkscape</a:t>
            </a:r>
            <a:r>
              <a:rPr lang="en-AU"/>
              <a:t> (link to), bring mouse with scroll wheel that can be clicked in!!! (else have laptops here) </a:t>
            </a:r>
          </a:p>
          <a:p>
            <a:pPr marL="628650" lvl="1" indent="-171450">
              <a:buFont typeface="Arial" panose="020B0604020202020204" pitchFamily="34" charset="0"/>
              <a:buChar char="•"/>
            </a:pPr>
            <a:r>
              <a:rPr lang="en-AU"/>
              <a:t>Bring USB to transfer files home</a:t>
            </a:r>
          </a:p>
          <a:p>
            <a:pPr marL="628650" lvl="1" indent="-171450">
              <a:buFont typeface="Arial" panose="020B0604020202020204" pitchFamily="34" charset="0"/>
              <a:buChar char="•"/>
            </a:pPr>
            <a:r>
              <a:rPr lang="en-AU"/>
              <a:t>Divvy up books between participants, give them links</a:t>
            </a:r>
          </a:p>
          <a:p>
            <a:pPr marL="171450" lvl="0" indent="-171450">
              <a:buFont typeface="Arial" panose="020B0604020202020204" pitchFamily="34" charset="0"/>
              <a:buChar char="•"/>
            </a:pPr>
            <a:r>
              <a:rPr lang="en-AU"/>
              <a:t>Finalise webpage including videos of </a:t>
            </a:r>
            <a:r>
              <a:rPr lang="en-AU" err="1"/>
              <a:t>inkscape</a:t>
            </a:r>
            <a:endParaRPr lang="en-AU"/>
          </a:p>
          <a:p>
            <a:pPr marL="171450" lvl="0" indent="-171450">
              <a:buFont typeface="Arial" panose="020B0604020202020204" pitchFamily="34" charset="0"/>
              <a:buChar char="•"/>
            </a:pPr>
            <a:r>
              <a:rPr lang="en-AU"/>
              <a:t>Set up laser with demo cut </a:t>
            </a:r>
          </a:p>
          <a:p>
            <a:endParaRPr lang="en-AU"/>
          </a:p>
          <a:p>
            <a:r>
              <a:rPr lang="en-AU"/>
              <a:t>Materials: </a:t>
            </a:r>
          </a:p>
          <a:p>
            <a:pPr marL="171450" indent="-171450">
              <a:buFont typeface="Arial" panose="020B0604020202020204" pitchFamily="34" charset="0"/>
              <a:buChar char="•"/>
            </a:pPr>
            <a:r>
              <a:rPr lang="en-US"/>
              <a:t>Per participant: </a:t>
            </a:r>
          </a:p>
          <a:p>
            <a:pPr marL="628650" lvl="1" indent="-171450">
              <a:buFont typeface="Arial" panose="020B0604020202020204" pitchFamily="34" charset="0"/>
              <a:buChar char="•"/>
            </a:pPr>
            <a:r>
              <a:rPr lang="en-US"/>
              <a:t>Sample </a:t>
            </a:r>
            <a:r>
              <a:rPr lang="en-US" err="1"/>
              <a:t>inkscape</a:t>
            </a:r>
            <a:r>
              <a:rPr lang="en-US"/>
              <a:t> file </a:t>
            </a:r>
            <a:r>
              <a:rPr lang="en-AU"/>
              <a:t>+ cut demo from laser for reference</a:t>
            </a:r>
          </a:p>
          <a:p>
            <a:pPr marL="628650" lvl="1" indent="-171450">
              <a:buFont typeface="Arial" panose="020B0604020202020204" pitchFamily="34" charset="0"/>
              <a:buChar char="•"/>
            </a:pPr>
            <a:r>
              <a:rPr lang="en-AU"/>
              <a:t>Template for covers file (outline on base layer, include good image for live trace) on laptops have layer 2 active. </a:t>
            </a:r>
          </a:p>
          <a:p>
            <a:pPr marL="628650" lvl="1" indent="-171450">
              <a:buFont typeface="Arial" panose="020B0604020202020204" pitchFamily="34" charset="0"/>
              <a:buChar char="•"/>
            </a:pPr>
            <a:r>
              <a:rPr lang="en-AU"/>
              <a:t>Laptop +power supply </a:t>
            </a:r>
          </a:p>
          <a:p>
            <a:pPr marL="628650" lvl="1" indent="-171450">
              <a:buFont typeface="Arial" panose="020B0604020202020204" pitchFamily="34" charset="0"/>
              <a:buChar char="•"/>
            </a:pPr>
            <a:r>
              <a:rPr lang="en-AU"/>
              <a:t>Inkscape installed (all on same version) </a:t>
            </a:r>
          </a:p>
          <a:p>
            <a:pPr marL="628650" lvl="1" indent="-171450">
              <a:buFont typeface="Arial" panose="020B0604020202020204" pitchFamily="34" charset="0"/>
              <a:buChar char="•"/>
            </a:pPr>
            <a:r>
              <a:rPr lang="en-AU"/>
              <a:t>Internet connection </a:t>
            </a:r>
          </a:p>
          <a:p>
            <a:pPr marL="171450" lvl="0" indent="-171450">
              <a:buFont typeface="Arial" panose="020B0604020202020204" pitchFamily="34" charset="0"/>
              <a:buChar char="•"/>
            </a:pPr>
            <a:endParaRPr lang="en-AU"/>
          </a:p>
          <a:p>
            <a:pPr marL="171450" indent="-171450">
              <a:buFont typeface="Arial" panose="020B0604020202020204" pitchFamily="34" charset="0"/>
              <a:buChar char="•"/>
            </a:pPr>
            <a:endParaRPr lang="en-AU"/>
          </a:p>
          <a:p>
            <a:endParaRPr lang="en-AU"/>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a:t>
            </a:fld>
            <a:endParaRPr lang="en-AU"/>
          </a:p>
        </p:txBody>
      </p:sp>
    </p:spTree>
    <p:extLst>
      <p:ext uri="{BB962C8B-B14F-4D97-AF65-F5344CB8AC3E}">
        <p14:creationId xmlns:p14="http://schemas.microsoft.com/office/powerpoint/2010/main" val="188797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10</a:t>
            </a:fld>
            <a:endParaRPr lang="en-AU"/>
          </a:p>
        </p:txBody>
      </p:sp>
    </p:spTree>
    <p:extLst>
      <p:ext uri="{BB962C8B-B14F-4D97-AF65-F5344CB8AC3E}">
        <p14:creationId xmlns:p14="http://schemas.microsoft.com/office/powerpoint/2010/main" val="2318438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a:highlight>
                  <a:srgbClr val="FFFF00"/>
                </a:highlight>
              </a:rPr>
              <a:t>bitmap = pixels (like photo) = bad </a:t>
            </a:r>
          </a:p>
          <a:p>
            <a:pPr lvl="0"/>
            <a:r>
              <a:rPr lang="en-AU"/>
              <a:t>vector = lines made of maths infinitely zoom in and will always be crisp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Because they are just maths, they are very easily read by laser cutter</a:t>
            </a:r>
          </a:p>
          <a:p>
            <a:r>
              <a:rPr lang="en-AU"/>
              <a:t>We don’t need to know maths! Special software allows us to make it. Inkscape is one such example. </a:t>
            </a:r>
            <a:endParaRPr lang="en-US"/>
          </a:p>
          <a:p>
            <a:endParaRPr lang="en-US"/>
          </a:p>
          <a:p>
            <a:pPr algn="l"/>
            <a:r>
              <a:rPr lang="en-US" b="0" i="0">
                <a:solidFill>
                  <a:srgbClr val="333333"/>
                </a:solidFill>
                <a:effectLst/>
                <a:latin typeface="GothamSSm-Book"/>
              </a:rPr>
              <a:t>Most digital images we use day to day (such as JPEGs, GIFs and PNGs) are called bitmaps, they are made up of thousands of little blocks of </a:t>
            </a:r>
            <a:r>
              <a:rPr lang="en-US" b="0" i="0" err="1">
                <a:solidFill>
                  <a:srgbClr val="333333"/>
                </a:solidFill>
                <a:effectLst/>
                <a:latin typeface="GothamSSm-Book"/>
              </a:rPr>
              <a:t>colour</a:t>
            </a:r>
            <a:r>
              <a:rPr lang="en-US" b="0" i="0">
                <a:solidFill>
                  <a:srgbClr val="333333"/>
                </a:solidFill>
                <a:effectLst/>
                <a:latin typeface="GothamSSm-Book"/>
              </a:rPr>
              <a:t> called pixels. These are great for photos but they don't provide enough information for a lot of digital fabrication technologies (such as CNC routers and laser cutters).They also can't be made larger without the image “</a:t>
            </a:r>
            <a:r>
              <a:rPr lang="en-US" b="0" i="0" err="1">
                <a:solidFill>
                  <a:srgbClr val="333333"/>
                </a:solidFill>
                <a:effectLst/>
                <a:latin typeface="GothamSSm-Book"/>
              </a:rPr>
              <a:t>pixelising</a:t>
            </a:r>
            <a:r>
              <a:rPr lang="en-US" b="0" i="0">
                <a:solidFill>
                  <a:srgbClr val="333333"/>
                </a:solidFill>
                <a:effectLst/>
                <a:latin typeface="GothamSSm-Book"/>
              </a:rPr>
              <a:t>” and looking ugly, so bitmaps are not well suited to various graphic design applications like logos.</a:t>
            </a:r>
          </a:p>
          <a:p>
            <a:pPr algn="l"/>
            <a:r>
              <a:rPr lang="en-US" b="0" i="0">
                <a:solidFill>
                  <a:srgbClr val="333333"/>
                </a:solidFill>
                <a:effectLst/>
                <a:latin typeface="GothamSSm-Book"/>
              </a:rPr>
              <a:t>This is where vector images excel. Vectors are essentially lines made of </a:t>
            </a:r>
            <a:r>
              <a:rPr lang="en-US" b="0" i="0" err="1">
                <a:solidFill>
                  <a:srgbClr val="333333"/>
                </a:solidFill>
                <a:effectLst/>
                <a:latin typeface="GothamSSm-Book"/>
              </a:rPr>
              <a:t>maths</a:t>
            </a:r>
            <a:r>
              <a:rPr lang="en-US" b="0" i="0">
                <a:solidFill>
                  <a:srgbClr val="333333"/>
                </a:solidFill>
                <a:effectLst/>
                <a:latin typeface="GothamSSm-Book"/>
              </a:rPr>
              <a:t>, so you can zoom in and out infinitely without the image blurring, and they are much easier for machine software to interpret. Thankfully, we don't need to program the </a:t>
            </a:r>
            <a:r>
              <a:rPr lang="en-US" b="0" i="0" err="1">
                <a:solidFill>
                  <a:srgbClr val="333333"/>
                </a:solidFill>
                <a:effectLst/>
                <a:latin typeface="GothamSSm-Book"/>
              </a:rPr>
              <a:t>maths</a:t>
            </a:r>
            <a:r>
              <a:rPr lang="en-US" b="0" i="0">
                <a:solidFill>
                  <a:srgbClr val="333333"/>
                </a:solidFill>
                <a:effectLst/>
                <a:latin typeface="GothamSSm-Book"/>
              </a:rPr>
              <a:t> these lines are made of, we have software that will work all that out for us, and they are able to save the images out in various vector formats, some of the most common being SVG and DFX, though PDFs can also </a:t>
            </a:r>
            <a:r>
              <a:rPr lang="en-US" b="0" i="0" err="1">
                <a:solidFill>
                  <a:srgbClr val="333333"/>
                </a:solidFill>
                <a:effectLst/>
                <a:latin typeface="GothamSSm-Book"/>
              </a:rPr>
              <a:t>contiain</a:t>
            </a:r>
            <a:r>
              <a:rPr lang="en-US" b="0" i="0">
                <a:solidFill>
                  <a:srgbClr val="333333"/>
                </a:solidFill>
                <a:effectLst/>
                <a:latin typeface="GothamSSm-Book"/>
              </a:rPr>
              <a:t> vectors (but it gets confusing because they can also contain other things like bitmaps!).</a:t>
            </a:r>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11</a:t>
            </a:fld>
            <a:endParaRPr lang="en-AU"/>
          </a:p>
        </p:txBody>
      </p:sp>
    </p:spTree>
    <p:extLst>
      <p:ext uri="{BB962C8B-B14F-4D97-AF65-F5344CB8AC3E}">
        <p14:creationId xmlns:p14="http://schemas.microsoft.com/office/powerpoint/2010/main" val="159236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Because open source, plugins for all kinds of things. </a:t>
            </a:r>
          </a:p>
          <a:p>
            <a:endParaRPr lang="en-AU"/>
          </a:p>
          <a:p>
            <a:r>
              <a:rPr lang="en-AU"/>
              <a:t>Download Inkscape at home here for free: https://inkscape.org/</a:t>
            </a:r>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12</a:t>
            </a:fld>
            <a:endParaRPr lang="en-AU"/>
          </a:p>
        </p:txBody>
      </p:sp>
    </p:spTree>
    <p:extLst>
      <p:ext uri="{BB962C8B-B14F-4D97-AF65-F5344CB8AC3E}">
        <p14:creationId xmlns:p14="http://schemas.microsoft.com/office/powerpoint/2010/main" val="10704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13</a:t>
            </a:fld>
            <a:endParaRPr lang="en-AU"/>
          </a:p>
        </p:txBody>
      </p:sp>
    </p:spTree>
    <p:extLst>
      <p:ext uri="{BB962C8B-B14F-4D97-AF65-F5344CB8AC3E}">
        <p14:creationId xmlns:p14="http://schemas.microsoft.com/office/powerpoint/2010/main" val="4226804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AU"/>
              <a:t>Open Template</a:t>
            </a:r>
          </a:p>
          <a:p>
            <a:pPr marL="514350" indent="-514350">
              <a:buFont typeface="+mj-lt"/>
              <a:buAutoNum type="arabicPeriod"/>
            </a:pPr>
            <a:r>
              <a:rPr lang="en-AU"/>
              <a:t>File &gt; open </a:t>
            </a:r>
          </a:p>
          <a:p>
            <a:pPr marL="514350" indent="-514350">
              <a:buFont typeface="+mj-lt"/>
              <a:buAutoNum type="arabicPeriod"/>
            </a:pPr>
            <a:r>
              <a:rPr lang="en-AU"/>
              <a:t>Navigate to template on desktop </a:t>
            </a:r>
          </a:p>
          <a:p>
            <a:pPr marL="514350" indent="-514350">
              <a:buFont typeface="+mj-lt"/>
              <a:buAutoNum type="arabicPeriod"/>
            </a:pPr>
            <a:r>
              <a:rPr lang="en-AU"/>
              <a:t>Click Open</a:t>
            </a:r>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14</a:t>
            </a:fld>
            <a:endParaRPr lang="en-AU"/>
          </a:p>
        </p:txBody>
      </p:sp>
    </p:spTree>
    <p:extLst>
      <p:ext uri="{BB962C8B-B14F-4D97-AF65-F5344CB8AC3E}">
        <p14:creationId xmlns:p14="http://schemas.microsoft.com/office/powerpoint/2010/main" val="2008122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15</a:t>
            </a:fld>
            <a:endParaRPr lang="en-AU"/>
          </a:p>
        </p:txBody>
      </p:sp>
    </p:spTree>
    <p:extLst>
      <p:ext uri="{BB962C8B-B14F-4D97-AF65-F5344CB8AC3E}">
        <p14:creationId xmlns:p14="http://schemas.microsoft.com/office/powerpoint/2010/main" val="1808779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a:t>Navigation</a:t>
            </a:r>
            <a:endParaRPr lang="en-AU" b="1"/>
          </a:p>
          <a:p>
            <a:pPr marL="0" indent="0">
              <a:buNone/>
            </a:pPr>
            <a:endParaRPr lang="en-AU" b="1"/>
          </a:p>
          <a:p>
            <a:pPr marL="0" indent="0">
              <a:buNone/>
            </a:pPr>
            <a:r>
              <a:rPr lang="en-AU" b="1"/>
              <a:t>Moving around </a:t>
            </a:r>
          </a:p>
          <a:p>
            <a:pPr lvl="1"/>
            <a:r>
              <a:rPr lang="en-AU"/>
              <a:t>Click in mouse wheel + move mouse</a:t>
            </a:r>
          </a:p>
          <a:p>
            <a:endParaRPr lang="en-AU"/>
          </a:p>
          <a:p>
            <a:pPr marL="0" indent="0">
              <a:buNone/>
            </a:pPr>
            <a:r>
              <a:rPr lang="en-AU" b="1"/>
              <a:t>Zooming in and out </a:t>
            </a:r>
          </a:p>
          <a:p>
            <a:pPr lvl="1"/>
            <a:r>
              <a:rPr lang="en-AU"/>
              <a:t>Ctrl + scroll wheel</a:t>
            </a:r>
            <a:endParaRPr lang="en-US"/>
          </a:p>
          <a:p>
            <a:endParaRPr lang="en-AU"/>
          </a:p>
        </p:txBody>
      </p:sp>
      <p:sp>
        <p:nvSpPr>
          <p:cNvPr id="4" name="Slide Number Placeholder 3"/>
          <p:cNvSpPr>
            <a:spLocks noGrp="1"/>
          </p:cNvSpPr>
          <p:nvPr>
            <p:ph type="sldNum" sz="quarter" idx="5"/>
          </p:nvPr>
        </p:nvSpPr>
        <p:spPr/>
        <p:txBody>
          <a:bodyPr/>
          <a:lstStyle/>
          <a:p>
            <a:fld id="{E383D857-88AB-4AFE-9009-7FE04966A54D}" type="slidenum">
              <a:rPr lang="en-AU" smtClean="0"/>
              <a:t>16</a:t>
            </a:fld>
            <a:endParaRPr lang="en-AU"/>
          </a:p>
        </p:txBody>
      </p:sp>
    </p:spTree>
    <p:extLst>
      <p:ext uri="{BB962C8B-B14F-4D97-AF65-F5344CB8AC3E}">
        <p14:creationId xmlns:p14="http://schemas.microsoft.com/office/powerpoint/2010/main" val="196257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17</a:t>
            </a:fld>
            <a:endParaRPr lang="en-AU"/>
          </a:p>
        </p:txBody>
      </p:sp>
    </p:spTree>
    <p:extLst>
      <p:ext uri="{BB962C8B-B14F-4D97-AF65-F5344CB8AC3E}">
        <p14:creationId xmlns:p14="http://schemas.microsoft.com/office/powerpoint/2010/main" val="1868956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18</a:t>
            </a:fld>
            <a:endParaRPr lang="en-AU"/>
          </a:p>
        </p:txBody>
      </p:sp>
    </p:spTree>
    <p:extLst>
      <p:ext uri="{BB962C8B-B14F-4D97-AF65-F5344CB8AC3E}">
        <p14:creationId xmlns:p14="http://schemas.microsoft.com/office/powerpoint/2010/main" val="3236340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buFont typeface="+mj-lt"/>
              <a:buNone/>
            </a:pPr>
            <a:r>
              <a:rPr lang="en-AU"/>
              <a:t>Rotating Things</a:t>
            </a:r>
            <a:endParaRPr lang="en-US"/>
          </a:p>
          <a:p>
            <a:pPr marL="571500" indent="-514350">
              <a:buFont typeface="+mj-lt"/>
              <a:buAutoNum type="arabicPeriod"/>
            </a:pPr>
            <a:r>
              <a:rPr lang="en-US" sz="1200"/>
              <a:t>Click black mouse icon on tool bar at left </a:t>
            </a:r>
          </a:p>
          <a:p>
            <a:pPr marL="571500" indent="-514350">
              <a:buFont typeface="+mj-lt"/>
              <a:buAutoNum type="arabicPeriod"/>
            </a:pPr>
            <a:r>
              <a:rPr lang="en-US" sz="1200"/>
              <a:t>Click on the thing you want to rotate.</a:t>
            </a:r>
          </a:p>
          <a:p>
            <a:pPr marL="571500" indent="-514350">
              <a:buFont typeface="+mj-lt"/>
              <a:buAutoNum type="arabicPeriod"/>
            </a:pPr>
            <a:r>
              <a:rPr lang="en-US" sz="1200"/>
              <a:t>Wait a second. </a:t>
            </a:r>
          </a:p>
          <a:p>
            <a:pPr marL="571500" indent="-514350">
              <a:buFont typeface="+mj-lt"/>
              <a:buAutoNum type="arabicPeriod"/>
            </a:pPr>
            <a:r>
              <a:rPr lang="en-US" sz="1200"/>
              <a:t>Click again on the thing you want to rotate and the arrows on the outside of the object will change. </a:t>
            </a:r>
          </a:p>
          <a:p>
            <a:pPr marL="571500" indent="-514350">
              <a:buFont typeface="+mj-lt"/>
              <a:buAutoNum type="arabicPeriod"/>
            </a:pPr>
            <a:r>
              <a:rPr lang="en-US" sz="1200"/>
              <a:t>Click and drag one of the corner arrows to rotate  the object. </a:t>
            </a:r>
          </a:p>
          <a:p>
            <a:endParaRPr lang="en-US" sz="1200"/>
          </a:p>
          <a:p>
            <a:endParaRPr lang="en-US" sz="1200"/>
          </a:p>
          <a:p>
            <a:endParaRPr lang="en-US"/>
          </a:p>
          <a:p>
            <a:endParaRPr lang="en-US"/>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19</a:t>
            </a:fld>
            <a:endParaRPr lang="en-AU"/>
          </a:p>
        </p:txBody>
      </p:sp>
    </p:spTree>
    <p:extLst>
      <p:ext uri="{BB962C8B-B14F-4D97-AF65-F5344CB8AC3E}">
        <p14:creationId xmlns:p14="http://schemas.microsoft.com/office/powerpoint/2010/main" val="618577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a:t>
            </a:fld>
            <a:endParaRPr lang="en-AU"/>
          </a:p>
        </p:txBody>
      </p:sp>
    </p:spTree>
    <p:extLst>
      <p:ext uri="{BB962C8B-B14F-4D97-AF65-F5344CB8AC3E}">
        <p14:creationId xmlns:p14="http://schemas.microsoft.com/office/powerpoint/2010/main" val="2896647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20</a:t>
            </a:fld>
            <a:endParaRPr lang="en-AU"/>
          </a:p>
        </p:txBody>
      </p:sp>
    </p:spTree>
    <p:extLst>
      <p:ext uri="{BB962C8B-B14F-4D97-AF65-F5344CB8AC3E}">
        <p14:creationId xmlns:p14="http://schemas.microsoft.com/office/powerpoint/2010/main" val="3478865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Don’t worry if it’s a bit </a:t>
            </a:r>
            <a:r>
              <a:rPr lang="en-AU" err="1"/>
              <a:t>uncomfy</a:t>
            </a:r>
            <a:r>
              <a:rPr lang="en-AU"/>
              <a:t> now! You will get the hang of it in no time. </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21</a:t>
            </a:fld>
            <a:endParaRPr lang="en-AU"/>
          </a:p>
        </p:txBody>
      </p:sp>
    </p:spTree>
    <p:extLst>
      <p:ext uri="{BB962C8B-B14F-4D97-AF65-F5344CB8AC3E}">
        <p14:creationId xmlns:p14="http://schemas.microsoft.com/office/powerpoint/2010/main" val="4083871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22</a:t>
            </a:fld>
            <a:endParaRPr lang="en-AU"/>
          </a:p>
        </p:txBody>
      </p:sp>
    </p:spTree>
    <p:extLst>
      <p:ext uri="{BB962C8B-B14F-4D97-AF65-F5344CB8AC3E}">
        <p14:creationId xmlns:p14="http://schemas.microsoft.com/office/powerpoint/2010/main" val="4249082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Inserting image </a:t>
            </a:r>
          </a:p>
          <a:p>
            <a:r>
              <a:rPr lang="en-AU"/>
              <a:t>Video on wiki</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23</a:t>
            </a:fld>
            <a:endParaRPr lang="en-AU"/>
          </a:p>
        </p:txBody>
      </p:sp>
    </p:spTree>
    <p:extLst>
      <p:ext uri="{BB962C8B-B14F-4D97-AF65-F5344CB8AC3E}">
        <p14:creationId xmlns:p14="http://schemas.microsoft.com/office/powerpoint/2010/main" val="3105707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24</a:t>
            </a:fld>
            <a:endParaRPr lang="en-AU"/>
          </a:p>
        </p:txBody>
      </p:sp>
    </p:spTree>
    <p:extLst>
      <p:ext uri="{BB962C8B-B14F-4D97-AF65-F5344CB8AC3E}">
        <p14:creationId xmlns:p14="http://schemas.microsoft.com/office/powerpoint/2010/main" val="2059187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Could be laser session?</a:t>
            </a:r>
          </a:p>
          <a:p>
            <a:r>
              <a:rPr lang="en-AU"/>
              <a:t>Sample piece</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25</a:t>
            </a:fld>
            <a:endParaRPr lang="en-AU"/>
          </a:p>
        </p:txBody>
      </p:sp>
    </p:spTree>
    <p:extLst>
      <p:ext uri="{BB962C8B-B14F-4D97-AF65-F5344CB8AC3E}">
        <p14:creationId xmlns:p14="http://schemas.microsoft.com/office/powerpoint/2010/main" val="2133849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26</a:t>
            </a:fld>
            <a:endParaRPr lang="en-AU"/>
          </a:p>
        </p:txBody>
      </p:sp>
    </p:spTree>
    <p:extLst>
      <p:ext uri="{BB962C8B-B14F-4D97-AF65-F5344CB8AC3E}">
        <p14:creationId xmlns:p14="http://schemas.microsoft.com/office/powerpoint/2010/main" val="3842917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Can bring your own ribbon (60cm) or acrylic paint if you wish.</a:t>
            </a:r>
          </a:p>
        </p:txBody>
      </p:sp>
      <p:sp>
        <p:nvSpPr>
          <p:cNvPr id="4" name="Slide Number Placeholder 3"/>
          <p:cNvSpPr>
            <a:spLocks noGrp="1"/>
          </p:cNvSpPr>
          <p:nvPr>
            <p:ph type="sldNum" sz="quarter" idx="5"/>
          </p:nvPr>
        </p:nvSpPr>
        <p:spPr/>
        <p:txBody>
          <a:bodyPr/>
          <a:lstStyle/>
          <a:p>
            <a:fld id="{E383D857-88AB-4AFE-9009-7FE04966A54D}" type="slidenum">
              <a:rPr lang="en-AU" smtClean="0"/>
              <a:t>27</a:t>
            </a:fld>
            <a:endParaRPr lang="en-AU"/>
          </a:p>
        </p:txBody>
      </p:sp>
    </p:spTree>
    <p:extLst>
      <p:ext uri="{BB962C8B-B14F-4D97-AF65-F5344CB8AC3E}">
        <p14:creationId xmlns:p14="http://schemas.microsoft.com/office/powerpoint/2010/main" val="2688962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GothamSSm-Book"/>
              </a:rPr>
              <a:t>Creativity isn’t about coming up with totally new ideas.</a:t>
            </a:r>
            <a:br>
              <a:rPr lang="en-US"/>
            </a:br>
            <a:r>
              <a:rPr lang="en-US" b="0" i="0">
                <a:solidFill>
                  <a:srgbClr val="333333"/>
                </a:solidFill>
                <a:effectLst/>
                <a:latin typeface="GothamSSm-Book"/>
              </a:rPr>
              <a:t>Creativity is about mashing bits of knowledge together to form something new.</a:t>
            </a:r>
            <a:br>
              <a:rPr lang="en-US"/>
            </a:br>
            <a:r>
              <a:rPr lang="en-US" b="0" i="0">
                <a:solidFill>
                  <a:srgbClr val="333333"/>
                </a:solidFill>
                <a:effectLst/>
                <a:latin typeface="GothamSSm-Book"/>
              </a:rPr>
              <a:t>When we experience something new, the knowledge is fed a few times between short and long term memory while our brains work out where to index new knowledge so it can store it somewhere to use later.</a:t>
            </a:r>
            <a:br>
              <a:rPr lang="en-US"/>
            </a:br>
            <a:r>
              <a:rPr lang="en-US" b="0" i="0">
                <a:solidFill>
                  <a:srgbClr val="333333"/>
                </a:solidFill>
                <a:effectLst/>
                <a:latin typeface="GothamSSm-Book"/>
              </a:rPr>
              <a:t>As travels this path, it actually literally scrambles through our existing memories, through the rest of our knowledge it bumps into other ideas, and it’s these intersections of ideas where creativity happens.</a:t>
            </a:r>
            <a:br>
              <a:rPr lang="en-US"/>
            </a:br>
            <a:br>
              <a:rPr lang="en-US"/>
            </a:br>
            <a:r>
              <a:rPr lang="en-US" b="0" i="0">
                <a:solidFill>
                  <a:srgbClr val="333333"/>
                </a:solidFill>
                <a:effectLst/>
                <a:latin typeface="GothamSSm-Book"/>
              </a:rPr>
              <a:t>If’ you’re into 3D printing you might find inspiration in woodworking, as an example, because they both have grain lines, so your brain might try to relate them to each other, and then you might find that some of the knowledge you have from woodworking applies to 3D printing, like for example that the strength of a object produced by a 3D printer is determined by the direction of the grain line. And thinking on that more you might start to see other opportunities, like that you could use traditional no-nail wood joints to join 3D printed parts without glue. And as you dwell there on the overlap between ideas you will find more and more. A woodworking sanding bow can be used to easily sand 3D prints, I wonder if I could 3D Print a woodworking bow?</a:t>
            </a:r>
            <a:br>
              <a:rPr lang="en-US"/>
            </a:br>
            <a:br>
              <a:rPr lang="en-US"/>
            </a:br>
            <a:r>
              <a:rPr lang="en-US" b="0" i="0">
                <a:solidFill>
                  <a:srgbClr val="333333"/>
                </a:solidFill>
                <a:effectLst/>
                <a:latin typeface="GothamSSm-Book"/>
              </a:rPr>
              <a:t>So it’s this iterative process of getting a new idea and </a:t>
            </a:r>
            <a:r>
              <a:rPr lang="en-US" b="0" i="0" err="1">
                <a:solidFill>
                  <a:srgbClr val="333333"/>
                </a:solidFill>
                <a:effectLst/>
                <a:latin typeface="GothamSSm-Book"/>
              </a:rPr>
              <a:t>mooshing</a:t>
            </a:r>
            <a:r>
              <a:rPr lang="en-US" b="0" i="0">
                <a:solidFill>
                  <a:srgbClr val="333333"/>
                </a:solidFill>
                <a:effectLst/>
                <a:latin typeface="GothamSSm-Book"/>
              </a:rPr>
              <a:t> it together with existing knowledge.</a:t>
            </a:r>
            <a:br>
              <a:rPr lang="en-US"/>
            </a:br>
            <a:r>
              <a:rPr lang="en-US" b="0" i="0">
                <a:solidFill>
                  <a:srgbClr val="333333"/>
                </a:solidFill>
                <a:effectLst/>
                <a:latin typeface="GothamSSm-Book"/>
              </a:rPr>
              <a:t>These intersections of concepts and the ideas therein are where the ‘magic’ of creativity happens.</a:t>
            </a:r>
            <a:br>
              <a:rPr lang="en-US"/>
            </a:br>
            <a:br>
              <a:rPr lang="en-US"/>
            </a:br>
            <a:r>
              <a:rPr lang="en-US" b="0" i="0">
                <a:solidFill>
                  <a:srgbClr val="333333"/>
                </a:solidFill>
                <a:effectLst/>
                <a:latin typeface="GothamSSm-Book"/>
              </a:rPr>
              <a:t>And knowing this is great, because it means that we can influence our own creativity. It’s not some divine, ethereal power some people are blessed with and others not. </a:t>
            </a:r>
            <a:br>
              <a:rPr lang="en-US" b="0" i="0">
                <a:solidFill>
                  <a:srgbClr val="333333"/>
                </a:solidFill>
                <a:effectLst/>
                <a:latin typeface="GothamSSm-Book"/>
              </a:rPr>
            </a:br>
            <a:r>
              <a:rPr lang="en-US" b="0" i="0">
                <a:solidFill>
                  <a:srgbClr val="333333"/>
                </a:solidFill>
                <a:effectLst/>
                <a:latin typeface="GothamSSm-Book"/>
              </a:rPr>
              <a:t>The more information you're gathering and the less familiar that information is, the more your brain scrambles thoughts, and the more likely you are to come up with a creative idea.</a:t>
            </a:r>
            <a:br>
              <a:rPr lang="en-US"/>
            </a:br>
            <a:br>
              <a:rPr lang="en-US"/>
            </a:br>
            <a:r>
              <a:rPr lang="en-US" b="0" i="0">
                <a:solidFill>
                  <a:srgbClr val="333333"/>
                </a:solidFill>
                <a:effectLst/>
                <a:latin typeface="GothamSSm-Book"/>
              </a:rPr>
              <a:t>So, when you’re making a new packaging design, you don’t’ need to start with nothing, take a look at packages of brands you already like, find </a:t>
            </a:r>
            <a:r>
              <a:rPr lang="en-US" b="0" i="0" err="1">
                <a:solidFill>
                  <a:srgbClr val="333333"/>
                </a:solidFill>
                <a:effectLst/>
                <a:latin typeface="GothamSSm-Book"/>
              </a:rPr>
              <a:t>colours</a:t>
            </a:r>
            <a:r>
              <a:rPr lang="en-US" b="0" i="0">
                <a:solidFill>
                  <a:srgbClr val="333333"/>
                </a:solidFill>
                <a:effectLst/>
                <a:latin typeface="GothamSSm-Book"/>
              </a:rPr>
              <a:t> you like from a </a:t>
            </a:r>
            <a:r>
              <a:rPr lang="en-US" b="0" i="0" err="1">
                <a:solidFill>
                  <a:srgbClr val="333333"/>
                </a:solidFill>
                <a:effectLst/>
                <a:latin typeface="GothamSSm-Book"/>
              </a:rPr>
              <a:t>favourite</a:t>
            </a:r>
            <a:r>
              <a:rPr lang="en-US" b="0" i="0">
                <a:solidFill>
                  <a:srgbClr val="333333"/>
                </a:solidFill>
                <a:effectLst/>
                <a:latin typeface="GothamSSm-Book"/>
              </a:rPr>
              <a:t> pillow at home, find little decorative elements that aren’t even from print, like all the beautiful wood cuts we have on traditional Queenslander-style houses, as an example.</a:t>
            </a:r>
            <a:br>
              <a:rPr lang="en-US"/>
            </a:br>
            <a:br>
              <a:rPr lang="en-US"/>
            </a:br>
            <a:r>
              <a:rPr lang="en-US" b="0" i="0">
                <a:solidFill>
                  <a:srgbClr val="333333"/>
                </a:solidFill>
                <a:effectLst/>
                <a:latin typeface="GothamSSm-Book"/>
              </a:rPr>
              <a:t>And feel free to google! I also really like sites like Pinterest, that allow me to collect images under headings. My 3D printing board is filled with embroidery, fish scales, art nouveau jewelry, book binding jigs, sanding bows, old alleyways, military medals, </a:t>
            </a:r>
            <a:r>
              <a:rPr lang="en-US" b="0" i="0" err="1">
                <a:solidFill>
                  <a:srgbClr val="333333"/>
                </a:solidFill>
                <a:effectLst/>
                <a:latin typeface="GothamSSm-Book"/>
              </a:rPr>
              <a:t>polly</a:t>
            </a:r>
            <a:r>
              <a:rPr lang="en-US" b="0" i="0">
                <a:solidFill>
                  <a:srgbClr val="333333"/>
                </a:solidFill>
                <a:effectLst/>
                <a:latin typeface="GothamSSm-Book"/>
              </a:rPr>
              <a:t> pockets, images of cracked surfaces… All kinds of things, all that inspire my 3D printed works and almost none of them that are actually 3D printed.</a:t>
            </a:r>
            <a:br>
              <a:rPr lang="en-US"/>
            </a:br>
            <a:br>
              <a:rPr lang="en-US"/>
            </a:br>
            <a:r>
              <a:rPr lang="en-US" b="0" i="0">
                <a:solidFill>
                  <a:srgbClr val="333333"/>
                </a:solidFill>
                <a:effectLst/>
                <a:latin typeface="GothamSSm-Book"/>
              </a:rPr>
              <a:t>Find things you like, a </a:t>
            </a:r>
            <a:r>
              <a:rPr lang="en-US" b="0" i="0" err="1">
                <a:solidFill>
                  <a:srgbClr val="333333"/>
                </a:solidFill>
                <a:effectLst/>
                <a:latin typeface="GothamSSm-Book"/>
              </a:rPr>
              <a:t>moosh</a:t>
            </a:r>
            <a:r>
              <a:rPr lang="en-US" b="0" i="0">
                <a:solidFill>
                  <a:srgbClr val="333333"/>
                </a:solidFill>
                <a:effectLst/>
                <a:latin typeface="GothamSSm-Book"/>
              </a:rPr>
              <a:t> them together. </a:t>
            </a:r>
            <a:br>
              <a:rPr lang="en-US"/>
            </a:br>
            <a:br>
              <a:rPr lang="en-US"/>
            </a:br>
            <a:r>
              <a:rPr lang="en-US" b="0" i="0">
                <a:solidFill>
                  <a:srgbClr val="333333"/>
                </a:solidFill>
                <a:effectLst/>
                <a:latin typeface="GothamSSm-Book"/>
              </a:rPr>
              <a:t>You feed more in, you get more out.</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28</a:t>
            </a:fld>
            <a:endParaRPr lang="en-AU"/>
          </a:p>
        </p:txBody>
      </p:sp>
    </p:spTree>
    <p:extLst>
      <p:ext uri="{BB962C8B-B14F-4D97-AF65-F5344CB8AC3E}">
        <p14:creationId xmlns:p14="http://schemas.microsoft.com/office/powerpoint/2010/main" val="1728862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Well: https://wiki.slq.qld.gov.au/doku.php?id=engagement:grumpus:grumpuslandonline:rrldev:thewellhome</a:t>
            </a:r>
          </a:p>
          <a:p>
            <a:endParaRPr lang="en-AU"/>
          </a:p>
          <a:p>
            <a:r>
              <a:rPr lang="en-AU"/>
              <a:t>The aim isn’t to reproduce the children’s art in laser form, but to make something inspired by it. </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29</a:t>
            </a:fld>
            <a:endParaRPr lang="en-AU"/>
          </a:p>
        </p:txBody>
      </p:sp>
    </p:spTree>
    <p:extLst>
      <p:ext uri="{BB962C8B-B14F-4D97-AF65-F5344CB8AC3E}">
        <p14:creationId xmlns:p14="http://schemas.microsoft.com/office/powerpoint/2010/main" val="373601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Billie = Not a bookbinder, just an overly enthusiastic maker, background in theatrical costume making and 3D printing, facilitator here at Fabrication Lab </a:t>
            </a:r>
          </a:p>
          <a:p>
            <a:r>
              <a:rPr lang="en-AU"/>
              <a:t>Shane = Conservation Team = real book binder! </a:t>
            </a:r>
            <a:r>
              <a:rPr lang="en-AU">
                <a:sym typeface="Wingdings" panose="05000000000000000000" pitchFamily="2" charset="2"/>
              </a:rPr>
              <a:t> </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3</a:t>
            </a:fld>
            <a:endParaRPr lang="en-AU"/>
          </a:p>
        </p:txBody>
      </p:sp>
    </p:spTree>
    <p:extLst>
      <p:ext uri="{BB962C8B-B14F-4D97-AF65-F5344CB8AC3E}">
        <p14:creationId xmlns:p14="http://schemas.microsoft.com/office/powerpoint/2010/main" val="2347962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https://archive.org/details/StencilCatalogsCutStencilsForTheUseOfPracticalMen/page/n51/mode/2up?view=theater</a:t>
            </a:r>
          </a:p>
          <a:p>
            <a:r>
              <a:rPr lang="en-US"/>
              <a:t>https://archive.org/details/ExcelsiorFrescoStencils/page/n43/mode/2up</a:t>
            </a:r>
          </a:p>
          <a:p>
            <a:r>
              <a:rPr lang="en-US"/>
              <a:t>https://archive.org/details/250stencildesign00kpra/page/30/mode/2up</a:t>
            </a:r>
          </a:p>
          <a:p>
            <a:r>
              <a:rPr lang="en-US"/>
              <a:t>https://www.pinterest.com.au/billieruben8695/book-covers/</a:t>
            </a:r>
          </a:p>
          <a:p>
            <a:r>
              <a:rPr lang="en-US"/>
              <a:t>https://publicdomainreview.org/</a:t>
            </a:r>
          </a:p>
        </p:txBody>
      </p:sp>
      <p:sp>
        <p:nvSpPr>
          <p:cNvPr id="4" name="Slide Number Placeholder 3"/>
          <p:cNvSpPr>
            <a:spLocks noGrp="1"/>
          </p:cNvSpPr>
          <p:nvPr>
            <p:ph type="sldNum" sz="quarter" idx="5"/>
          </p:nvPr>
        </p:nvSpPr>
        <p:spPr/>
        <p:txBody>
          <a:bodyPr/>
          <a:lstStyle/>
          <a:p>
            <a:fld id="{E383D857-88AB-4AFE-9009-7FE04966A54D}" type="slidenum">
              <a:rPr lang="en-AU" smtClean="0"/>
              <a:t>30</a:t>
            </a:fld>
            <a:endParaRPr lang="en-AU"/>
          </a:p>
        </p:txBody>
      </p:sp>
    </p:spTree>
    <p:extLst>
      <p:ext uri="{BB962C8B-B14F-4D97-AF65-F5344CB8AC3E}">
        <p14:creationId xmlns:p14="http://schemas.microsoft.com/office/powerpoint/2010/main" val="925514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Next fortnight we will be sewing and gluing our text together! </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31</a:t>
            </a:fld>
            <a:endParaRPr lang="en-AU"/>
          </a:p>
        </p:txBody>
      </p:sp>
    </p:spTree>
    <p:extLst>
      <p:ext uri="{BB962C8B-B14F-4D97-AF65-F5344CB8AC3E}">
        <p14:creationId xmlns:p14="http://schemas.microsoft.com/office/powerpoint/2010/main" val="1927263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 Link to template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Download Inkscape at home here for free: https://inkscape.org/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If you don’t have a computer at home you can come in and work on it here during open lab times </a:t>
            </a:r>
          </a:p>
          <a:p>
            <a:r>
              <a:rPr lang="en-US"/>
              <a:t>GRUMPUS: https://wiki.slq.qld.gov.au/doku.php?id=engagement:grumpus:start</a:t>
            </a:r>
          </a:p>
          <a:p>
            <a:r>
              <a:rPr lang="en-US"/>
              <a:t>THE WELL: </a:t>
            </a:r>
            <a:r>
              <a:rPr lang="en-US">
                <a:hlinkClick r:id="rId3"/>
              </a:rPr>
              <a:t>https://wiki.slq.qld.gov.au/doku.php?id=engagement:grumpus:grumpuslandonline:rrldev:thewellhome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AU"/>
              <a:t>Draft cover for next session in a fortnight on template! Email Inkscape (SVG) files to me to me by Monday 20</a:t>
            </a:r>
            <a:r>
              <a:rPr lang="en-AU" baseline="30000"/>
              <a:t>th</a:t>
            </a:r>
            <a:r>
              <a:rPr lang="en-AU"/>
              <a:t> Sep </a:t>
            </a:r>
            <a:r>
              <a:rPr lang="en-AU">
                <a:hlinkClick r:id="rId4"/>
              </a:rPr>
              <a:t>billie.ruben@slq.qld.gov.au</a:t>
            </a:r>
            <a:endParaRPr lang="en-US"/>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32</a:t>
            </a:fld>
            <a:endParaRPr lang="en-AU"/>
          </a:p>
        </p:txBody>
      </p:sp>
    </p:spTree>
    <p:extLst>
      <p:ext uri="{BB962C8B-B14F-4D97-AF65-F5344CB8AC3E}">
        <p14:creationId xmlns:p14="http://schemas.microsoft.com/office/powerpoint/2010/main" val="3306977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Wiki page for this course: https://wiki.slq.qld.gov.au/doku.php?id=workshops:prototypes:laser_cut_books&amp;s[]=bookbinding</a:t>
            </a:r>
          </a:p>
          <a:p>
            <a:r>
              <a:rPr lang="en-AU"/>
              <a:t>Wiki page for </a:t>
            </a:r>
            <a:r>
              <a:rPr lang="en-AU">
                <a:hlinkClick r:id="rId3"/>
              </a:rPr>
              <a:t>Inkscape</a:t>
            </a:r>
            <a:r>
              <a:rPr lang="en-AU"/>
              <a:t>: </a:t>
            </a:r>
            <a:r>
              <a:rPr lang="en-US"/>
              <a:t>https://wiki.slq.qld.gov.au/doku.php?id=facilities:fablab:software:inkscape</a:t>
            </a:r>
          </a:p>
        </p:txBody>
      </p:sp>
      <p:sp>
        <p:nvSpPr>
          <p:cNvPr id="4" name="Slide Number Placeholder 3"/>
          <p:cNvSpPr>
            <a:spLocks noGrp="1"/>
          </p:cNvSpPr>
          <p:nvPr>
            <p:ph type="sldNum" sz="quarter" idx="5"/>
          </p:nvPr>
        </p:nvSpPr>
        <p:spPr/>
        <p:txBody>
          <a:bodyPr/>
          <a:lstStyle/>
          <a:p>
            <a:fld id="{E383D857-88AB-4AFE-9009-7FE04966A54D}" type="slidenum">
              <a:rPr lang="en-AU" smtClean="0"/>
              <a:t>33</a:t>
            </a:fld>
            <a:endParaRPr lang="en-AU"/>
          </a:p>
        </p:txBody>
      </p:sp>
    </p:spTree>
    <p:extLst>
      <p:ext uri="{BB962C8B-B14F-4D97-AF65-F5344CB8AC3E}">
        <p14:creationId xmlns:p14="http://schemas.microsoft.com/office/powerpoint/2010/main" val="3104431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34</a:t>
            </a:fld>
            <a:endParaRPr lang="en-AU"/>
          </a:p>
        </p:txBody>
      </p:sp>
    </p:spTree>
    <p:extLst>
      <p:ext uri="{BB962C8B-B14F-4D97-AF65-F5344CB8AC3E}">
        <p14:creationId xmlns:p14="http://schemas.microsoft.com/office/powerpoint/2010/main" val="3866333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35</a:t>
            </a:fld>
            <a:endParaRPr lang="en-AU"/>
          </a:p>
        </p:txBody>
      </p:sp>
    </p:spTree>
    <p:extLst>
      <p:ext uri="{BB962C8B-B14F-4D97-AF65-F5344CB8AC3E}">
        <p14:creationId xmlns:p14="http://schemas.microsoft.com/office/powerpoint/2010/main" val="1648961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Before session: </a:t>
            </a:r>
          </a:p>
          <a:p>
            <a:endParaRPr lang="en-AU"/>
          </a:p>
          <a:p>
            <a:r>
              <a:rPr lang="en-AU"/>
              <a:t>Email participants after first session with homework</a:t>
            </a:r>
          </a:p>
          <a:p>
            <a:r>
              <a:rPr lang="en-AU"/>
              <a:t>Have the books printed (5 sheets per signature, grain line running along short edge, </a:t>
            </a:r>
          </a:p>
          <a:p>
            <a:r>
              <a:rPr lang="en-AU"/>
              <a:t>Have end papers printed</a:t>
            </a:r>
          </a:p>
          <a:p>
            <a:r>
              <a:rPr lang="en-AU"/>
              <a:t>Finalise sewing video </a:t>
            </a:r>
          </a:p>
          <a:p>
            <a:r>
              <a:rPr lang="en-AU"/>
              <a:t>Gather materials:</a:t>
            </a:r>
          </a:p>
          <a:p>
            <a:pPr marL="171450" indent="-171450">
              <a:buFontTx/>
              <a:buChar char="-"/>
            </a:pPr>
            <a:r>
              <a:rPr lang="en-AU"/>
              <a:t>Bone folder each </a:t>
            </a:r>
          </a:p>
          <a:p>
            <a:pPr marL="171450" indent="-171450">
              <a:buFontTx/>
              <a:buChar char="-"/>
            </a:pPr>
            <a:r>
              <a:rPr lang="en-AU"/>
              <a:t>Brayer each </a:t>
            </a:r>
          </a:p>
          <a:p>
            <a:pPr marL="171450" indent="-171450">
              <a:buFontTx/>
              <a:buChar char="-"/>
            </a:pPr>
            <a:r>
              <a:rPr lang="en-AU"/>
              <a:t>Awl each </a:t>
            </a:r>
          </a:p>
          <a:p>
            <a:pPr marL="171450" indent="-171450">
              <a:buFontTx/>
              <a:buChar char="-"/>
            </a:pPr>
            <a:r>
              <a:rPr lang="en-AU"/>
              <a:t>Punching template each </a:t>
            </a:r>
          </a:p>
          <a:p>
            <a:pPr marL="171450" indent="-171450">
              <a:buFontTx/>
              <a:buChar char="-"/>
            </a:pPr>
            <a:r>
              <a:rPr lang="en-AU"/>
              <a:t>Printed pages each </a:t>
            </a:r>
          </a:p>
          <a:p>
            <a:pPr marL="171450" indent="-171450">
              <a:buFontTx/>
              <a:buChar char="-"/>
            </a:pPr>
            <a:r>
              <a:rPr lang="en-AU"/>
              <a:t>Scissors each </a:t>
            </a:r>
          </a:p>
          <a:p>
            <a:pPr marL="171450" indent="-171450">
              <a:buFontTx/>
              <a:buChar char="-"/>
            </a:pPr>
            <a:r>
              <a:rPr lang="en-AU"/>
              <a:t>Sewing needle each (blunt thin good, can sand down tip) </a:t>
            </a:r>
          </a:p>
          <a:p>
            <a:pPr marL="171450" indent="-171450">
              <a:buFontTx/>
              <a:buChar char="-"/>
            </a:pPr>
            <a:r>
              <a:rPr lang="en-AU"/>
              <a:t>Waxed linen or polyester thread each (enough to weave back and forward between all signatures) </a:t>
            </a:r>
          </a:p>
          <a:p>
            <a:pPr marL="171450" indent="-171450">
              <a:buFontTx/>
              <a:buChar char="-"/>
            </a:pPr>
            <a:r>
              <a:rPr lang="en-AU"/>
              <a:t>Single ply cardboard each (for under punching) </a:t>
            </a:r>
          </a:p>
          <a:p>
            <a:pPr marL="171450" indent="-171450">
              <a:buFontTx/>
              <a:buChar char="-"/>
            </a:pPr>
            <a:r>
              <a:rPr lang="en-AU"/>
              <a:t>Tapes each </a:t>
            </a:r>
          </a:p>
          <a:p>
            <a:pPr marL="171450" indent="-171450">
              <a:buFontTx/>
              <a:buChar char="-"/>
            </a:pPr>
            <a:endParaRPr lang="en-AU"/>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36</a:t>
            </a:fld>
            <a:endParaRPr lang="en-AU"/>
          </a:p>
        </p:txBody>
      </p:sp>
    </p:spTree>
    <p:extLst>
      <p:ext uri="{BB962C8B-B14F-4D97-AF65-F5344CB8AC3E}">
        <p14:creationId xmlns:p14="http://schemas.microsoft.com/office/powerpoint/2010/main" val="19457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37</a:t>
            </a:fld>
            <a:endParaRPr lang="en-AU"/>
          </a:p>
        </p:txBody>
      </p:sp>
    </p:spTree>
    <p:extLst>
      <p:ext uri="{BB962C8B-B14F-4D97-AF65-F5344CB8AC3E}">
        <p14:creationId xmlns:p14="http://schemas.microsoft.com/office/powerpoint/2010/main" val="774801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38</a:t>
            </a:fld>
            <a:endParaRPr lang="en-AU"/>
          </a:p>
        </p:txBody>
      </p:sp>
    </p:spTree>
    <p:extLst>
      <p:ext uri="{BB962C8B-B14F-4D97-AF65-F5344CB8AC3E}">
        <p14:creationId xmlns:p14="http://schemas.microsoft.com/office/powerpoint/2010/main" val="2996789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39</a:t>
            </a:fld>
            <a:endParaRPr lang="en-AU"/>
          </a:p>
        </p:txBody>
      </p:sp>
    </p:spTree>
    <p:extLst>
      <p:ext uri="{BB962C8B-B14F-4D97-AF65-F5344CB8AC3E}">
        <p14:creationId xmlns:p14="http://schemas.microsoft.com/office/powerpoint/2010/main" val="1126532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a:t>
            </a:fld>
            <a:endParaRPr lang="en-AU"/>
          </a:p>
        </p:txBody>
      </p:sp>
    </p:spTree>
    <p:extLst>
      <p:ext uri="{BB962C8B-B14F-4D97-AF65-F5344CB8AC3E}">
        <p14:creationId xmlns:p14="http://schemas.microsoft.com/office/powerpoint/2010/main" val="3097447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40</a:t>
            </a:fld>
            <a:endParaRPr lang="en-AU"/>
          </a:p>
        </p:txBody>
      </p:sp>
    </p:spTree>
    <p:extLst>
      <p:ext uri="{BB962C8B-B14F-4D97-AF65-F5344CB8AC3E}">
        <p14:creationId xmlns:p14="http://schemas.microsoft.com/office/powerpoint/2010/main" val="4035308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41</a:t>
            </a:fld>
            <a:endParaRPr lang="en-AU"/>
          </a:p>
        </p:txBody>
      </p:sp>
    </p:spTree>
    <p:extLst>
      <p:ext uri="{BB962C8B-B14F-4D97-AF65-F5344CB8AC3E}">
        <p14:creationId xmlns:p14="http://schemas.microsoft.com/office/powerpoint/2010/main" val="1092354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42</a:t>
            </a:fld>
            <a:endParaRPr lang="en-AU"/>
          </a:p>
        </p:txBody>
      </p:sp>
    </p:spTree>
    <p:extLst>
      <p:ext uri="{BB962C8B-B14F-4D97-AF65-F5344CB8AC3E}">
        <p14:creationId xmlns:p14="http://schemas.microsoft.com/office/powerpoint/2010/main" val="1074305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As you continue Check that you are keeping the signatures in order. Page numbers between signatures should always match. </a:t>
            </a:r>
            <a:endParaRPr lang="en-US"/>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44</a:t>
            </a:fld>
            <a:endParaRPr lang="en-AU"/>
          </a:p>
        </p:txBody>
      </p:sp>
    </p:spTree>
    <p:extLst>
      <p:ext uri="{BB962C8B-B14F-4D97-AF65-F5344CB8AC3E}">
        <p14:creationId xmlns:p14="http://schemas.microsoft.com/office/powerpoint/2010/main" val="1720865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File link for awl and template</a:t>
            </a:r>
          </a:p>
          <a:p>
            <a:r>
              <a:rPr lang="en-AU"/>
              <a:t>Can buy awl</a:t>
            </a:r>
          </a:p>
          <a:p>
            <a:r>
              <a:rPr lang="en-AU"/>
              <a:t>Can make template from manilla card </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45</a:t>
            </a:fld>
            <a:endParaRPr lang="en-AU"/>
          </a:p>
        </p:txBody>
      </p:sp>
    </p:spTree>
    <p:extLst>
      <p:ext uri="{BB962C8B-B14F-4D97-AF65-F5344CB8AC3E}">
        <p14:creationId xmlns:p14="http://schemas.microsoft.com/office/powerpoint/2010/main" val="4206356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46</a:t>
            </a:fld>
            <a:endParaRPr lang="en-AU"/>
          </a:p>
        </p:txBody>
      </p:sp>
    </p:spTree>
    <p:extLst>
      <p:ext uri="{BB962C8B-B14F-4D97-AF65-F5344CB8AC3E}">
        <p14:creationId xmlns:p14="http://schemas.microsoft.com/office/powerpoint/2010/main" val="3399650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As you continue, check that you are keeping the signatures in order. Page numbers between signatures should always match. </a:t>
            </a:r>
            <a:endParaRPr lang="en-US"/>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47</a:t>
            </a:fld>
            <a:endParaRPr lang="en-AU"/>
          </a:p>
        </p:txBody>
      </p:sp>
    </p:spTree>
    <p:extLst>
      <p:ext uri="{BB962C8B-B14F-4D97-AF65-F5344CB8AC3E}">
        <p14:creationId xmlns:p14="http://schemas.microsoft.com/office/powerpoint/2010/main" val="1528921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48</a:t>
            </a:fld>
            <a:endParaRPr lang="en-AU"/>
          </a:p>
        </p:txBody>
      </p:sp>
    </p:spTree>
    <p:extLst>
      <p:ext uri="{BB962C8B-B14F-4D97-AF65-F5344CB8AC3E}">
        <p14:creationId xmlns:p14="http://schemas.microsoft.com/office/powerpoint/2010/main" val="39060572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49</a:t>
            </a:fld>
            <a:endParaRPr lang="en-AU"/>
          </a:p>
        </p:txBody>
      </p:sp>
    </p:spTree>
    <p:extLst>
      <p:ext uri="{BB962C8B-B14F-4D97-AF65-F5344CB8AC3E}">
        <p14:creationId xmlns:p14="http://schemas.microsoft.com/office/powerpoint/2010/main" val="1986731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50</a:t>
            </a:fld>
            <a:endParaRPr lang="en-AU"/>
          </a:p>
        </p:txBody>
      </p:sp>
    </p:spTree>
    <p:extLst>
      <p:ext uri="{BB962C8B-B14F-4D97-AF65-F5344CB8AC3E}">
        <p14:creationId xmlns:p14="http://schemas.microsoft.com/office/powerpoint/2010/main" val="2311628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a:t>
            </a:fld>
            <a:endParaRPr lang="en-AU"/>
          </a:p>
        </p:txBody>
      </p:sp>
    </p:spTree>
    <p:extLst>
      <p:ext uri="{BB962C8B-B14F-4D97-AF65-F5344CB8AC3E}">
        <p14:creationId xmlns:p14="http://schemas.microsoft.com/office/powerpoint/2010/main" val="301777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51</a:t>
            </a:fld>
            <a:endParaRPr lang="en-AU"/>
          </a:p>
        </p:txBody>
      </p:sp>
    </p:spTree>
    <p:extLst>
      <p:ext uri="{BB962C8B-B14F-4D97-AF65-F5344CB8AC3E}">
        <p14:creationId xmlns:p14="http://schemas.microsoft.com/office/powerpoint/2010/main" val="27644486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52</a:t>
            </a:fld>
            <a:endParaRPr lang="en-AU"/>
          </a:p>
        </p:txBody>
      </p:sp>
    </p:spTree>
    <p:extLst>
      <p:ext uri="{BB962C8B-B14F-4D97-AF65-F5344CB8AC3E}">
        <p14:creationId xmlns:p14="http://schemas.microsoft.com/office/powerpoint/2010/main" val="2917920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53</a:t>
            </a:fld>
            <a:endParaRPr lang="en-AU"/>
          </a:p>
        </p:txBody>
      </p:sp>
    </p:spTree>
    <p:extLst>
      <p:ext uri="{BB962C8B-B14F-4D97-AF65-F5344CB8AC3E}">
        <p14:creationId xmlns:p14="http://schemas.microsoft.com/office/powerpoint/2010/main" val="12797479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54</a:t>
            </a:fld>
            <a:endParaRPr lang="en-AU"/>
          </a:p>
        </p:txBody>
      </p:sp>
    </p:spTree>
    <p:extLst>
      <p:ext uri="{BB962C8B-B14F-4D97-AF65-F5344CB8AC3E}">
        <p14:creationId xmlns:p14="http://schemas.microsoft.com/office/powerpoint/2010/main" val="702203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55</a:t>
            </a:fld>
            <a:endParaRPr lang="en-AU"/>
          </a:p>
        </p:txBody>
      </p:sp>
    </p:spTree>
    <p:extLst>
      <p:ext uri="{BB962C8B-B14F-4D97-AF65-F5344CB8AC3E}">
        <p14:creationId xmlns:p14="http://schemas.microsoft.com/office/powerpoint/2010/main" val="25188590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56</a:t>
            </a:fld>
            <a:endParaRPr lang="en-AU"/>
          </a:p>
        </p:txBody>
      </p:sp>
    </p:spTree>
    <p:extLst>
      <p:ext uri="{BB962C8B-B14F-4D97-AF65-F5344CB8AC3E}">
        <p14:creationId xmlns:p14="http://schemas.microsoft.com/office/powerpoint/2010/main" val="35526996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57</a:t>
            </a:fld>
            <a:endParaRPr lang="en-AU"/>
          </a:p>
        </p:txBody>
      </p:sp>
    </p:spTree>
    <p:extLst>
      <p:ext uri="{BB962C8B-B14F-4D97-AF65-F5344CB8AC3E}">
        <p14:creationId xmlns:p14="http://schemas.microsoft.com/office/powerpoint/2010/main" val="1210212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58</a:t>
            </a:fld>
            <a:endParaRPr lang="en-AU"/>
          </a:p>
        </p:txBody>
      </p:sp>
    </p:spTree>
    <p:extLst>
      <p:ext uri="{BB962C8B-B14F-4D97-AF65-F5344CB8AC3E}">
        <p14:creationId xmlns:p14="http://schemas.microsoft.com/office/powerpoint/2010/main" val="7145509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59</a:t>
            </a:fld>
            <a:endParaRPr lang="en-AU"/>
          </a:p>
        </p:txBody>
      </p:sp>
    </p:spTree>
    <p:extLst>
      <p:ext uri="{BB962C8B-B14F-4D97-AF65-F5344CB8AC3E}">
        <p14:creationId xmlns:p14="http://schemas.microsoft.com/office/powerpoint/2010/main" val="2492735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60</a:t>
            </a:fld>
            <a:endParaRPr lang="en-AU"/>
          </a:p>
        </p:txBody>
      </p:sp>
    </p:spTree>
    <p:extLst>
      <p:ext uri="{BB962C8B-B14F-4D97-AF65-F5344CB8AC3E}">
        <p14:creationId xmlns:p14="http://schemas.microsoft.com/office/powerpoint/2010/main" val="12133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About </a:t>
            </a:r>
            <a:r>
              <a:rPr lang="en-AU" err="1"/>
              <a:t>Grumpus</a:t>
            </a:r>
            <a:r>
              <a:rPr lang="en-AU"/>
              <a:t>: https://wiki.slq.qld.gov.au/doku.php?id=engagement:grumpus:start</a:t>
            </a:r>
          </a:p>
          <a:p>
            <a:r>
              <a:rPr lang="en-AU"/>
              <a:t>The Well: https://wiki.slq.qld.gov.au/doku.php?id=engagement:grumpus:grumpuslandonline:rrldev:thewellhome</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a:t>
            </a:fld>
            <a:endParaRPr lang="en-AU"/>
          </a:p>
        </p:txBody>
      </p:sp>
    </p:spTree>
    <p:extLst>
      <p:ext uri="{BB962C8B-B14F-4D97-AF65-F5344CB8AC3E}">
        <p14:creationId xmlns:p14="http://schemas.microsoft.com/office/powerpoint/2010/main" val="29736701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61</a:t>
            </a:fld>
            <a:endParaRPr lang="en-AU"/>
          </a:p>
        </p:txBody>
      </p:sp>
    </p:spTree>
    <p:extLst>
      <p:ext uri="{BB962C8B-B14F-4D97-AF65-F5344CB8AC3E}">
        <p14:creationId xmlns:p14="http://schemas.microsoft.com/office/powerpoint/2010/main" val="16220699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62</a:t>
            </a:fld>
            <a:endParaRPr lang="en-AU"/>
          </a:p>
        </p:txBody>
      </p:sp>
    </p:spTree>
    <p:extLst>
      <p:ext uri="{BB962C8B-B14F-4D97-AF65-F5344CB8AC3E}">
        <p14:creationId xmlns:p14="http://schemas.microsoft.com/office/powerpoint/2010/main" val="735605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63</a:t>
            </a:fld>
            <a:endParaRPr lang="en-AU"/>
          </a:p>
        </p:txBody>
      </p:sp>
    </p:spTree>
    <p:extLst>
      <p:ext uri="{BB962C8B-B14F-4D97-AF65-F5344CB8AC3E}">
        <p14:creationId xmlns:p14="http://schemas.microsoft.com/office/powerpoint/2010/main" val="5815879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As you continue Check that you are keeping the signatures in order. Page numbers between signatures should always match. </a:t>
            </a:r>
            <a:endParaRPr lang="en-US"/>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64</a:t>
            </a:fld>
            <a:endParaRPr lang="en-AU"/>
          </a:p>
        </p:txBody>
      </p:sp>
    </p:spTree>
    <p:extLst>
      <p:ext uri="{BB962C8B-B14F-4D97-AF65-F5344CB8AC3E}">
        <p14:creationId xmlns:p14="http://schemas.microsoft.com/office/powerpoint/2010/main" val="24828074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65</a:t>
            </a:fld>
            <a:endParaRPr lang="en-AU"/>
          </a:p>
        </p:txBody>
      </p:sp>
    </p:spTree>
    <p:extLst>
      <p:ext uri="{BB962C8B-B14F-4D97-AF65-F5344CB8AC3E}">
        <p14:creationId xmlns:p14="http://schemas.microsoft.com/office/powerpoint/2010/main" val="1911428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66</a:t>
            </a:fld>
            <a:endParaRPr lang="en-AU"/>
          </a:p>
        </p:txBody>
      </p:sp>
    </p:spTree>
    <p:extLst>
      <p:ext uri="{BB962C8B-B14F-4D97-AF65-F5344CB8AC3E}">
        <p14:creationId xmlns:p14="http://schemas.microsoft.com/office/powerpoint/2010/main" val="22840755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67</a:t>
            </a:fld>
            <a:endParaRPr lang="en-AU"/>
          </a:p>
        </p:txBody>
      </p:sp>
    </p:spTree>
    <p:extLst>
      <p:ext uri="{BB962C8B-B14F-4D97-AF65-F5344CB8AC3E}">
        <p14:creationId xmlns:p14="http://schemas.microsoft.com/office/powerpoint/2010/main" val="2939092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Next fortnight we will be sewing and gluing our text together! </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68</a:t>
            </a:fld>
            <a:endParaRPr lang="en-AU"/>
          </a:p>
        </p:txBody>
      </p:sp>
    </p:spTree>
    <p:extLst>
      <p:ext uri="{BB962C8B-B14F-4D97-AF65-F5344CB8AC3E}">
        <p14:creationId xmlns:p14="http://schemas.microsoft.com/office/powerpoint/2010/main" val="7841664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Tee up time for tour of preservations</a:t>
            </a:r>
          </a:p>
          <a:p>
            <a:r>
              <a:rPr lang="en-AU"/>
              <a:t>Ensure inductions </a:t>
            </a:r>
            <a:r>
              <a:rPr lang="en-AU" err="1"/>
              <a:t>ipads</a:t>
            </a:r>
            <a:r>
              <a:rPr lang="en-AU"/>
              <a:t> are charged and </a:t>
            </a:r>
            <a:r>
              <a:rPr lang="en-AU" err="1"/>
              <a:t>sso</a:t>
            </a:r>
            <a:r>
              <a:rPr lang="en-AU"/>
              <a:t> page logged in</a:t>
            </a:r>
          </a:p>
          <a:p>
            <a:r>
              <a:rPr lang="en-AU"/>
              <a:t>Set up bucket</a:t>
            </a:r>
            <a:r>
              <a:rPr lang="en-US"/>
              <a:t> of water with washer for hands. </a:t>
            </a:r>
          </a:p>
          <a:p>
            <a:r>
              <a:rPr lang="en-US"/>
              <a:t>Set up glue spots (disposable plates?) </a:t>
            </a:r>
          </a:p>
          <a:p>
            <a:r>
              <a:rPr lang="en-US"/>
              <a:t>Set up water bucket for glue brushes</a:t>
            </a:r>
          </a:p>
          <a:p>
            <a:r>
              <a:rPr lang="en-US"/>
              <a:t>Cut strips of wax paper x2 per person each longer than the books are tall, and wider than the strips of wood. </a:t>
            </a:r>
          </a:p>
          <a:p>
            <a:r>
              <a:rPr lang="en-US"/>
              <a:t>Gather masking tape 1 per person</a:t>
            </a:r>
          </a:p>
          <a:p>
            <a:r>
              <a:rPr lang="en-US"/>
              <a:t>Gather strips of wood (1 per person) </a:t>
            </a:r>
          </a:p>
          <a:p>
            <a:r>
              <a:rPr lang="en-US"/>
              <a:t>Gather clamps  (2 per person) </a:t>
            </a:r>
          </a:p>
          <a:p>
            <a:r>
              <a:rPr lang="en-AU"/>
              <a:t>Make files to cut. Cutting templates for book cloth? </a:t>
            </a:r>
          </a:p>
          <a:p>
            <a:r>
              <a:rPr lang="en-AU"/>
              <a:t>List of who has and hasn’t sent me their covers</a:t>
            </a:r>
          </a:p>
          <a:p>
            <a:r>
              <a:rPr lang="en-AU"/>
              <a:t>Files for cutting (spacers, trim lines, trim shapes) </a:t>
            </a:r>
          </a:p>
        </p:txBody>
      </p:sp>
      <p:sp>
        <p:nvSpPr>
          <p:cNvPr id="4" name="Slide Number Placeholder 3"/>
          <p:cNvSpPr>
            <a:spLocks noGrp="1"/>
          </p:cNvSpPr>
          <p:nvPr>
            <p:ph type="sldNum" sz="quarter" idx="5"/>
          </p:nvPr>
        </p:nvSpPr>
        <p:spPr/>
        <p:txBody>
          <a:bodyPr/>
          <a:lstStyle/>
          <a:p>
            <a:fld id="{E383D857-88AB-4AFE-9009-7FE04966A54D}" type="slidenum">
              <a:rPr lang="en-AU" smtClean="0"/>
              <a:t>69</a:t>
            </a:fld>
            <a:endParaRPr lang="en-AU"/>
          </a:p>
        </p:txBody>
      </p:sp>
    </p:spTree>
    <p:extLst>
      <p:ext uri="{BB962C8B-B14F-4D97-AF65-F5344CB8AC3E}">
        <p14:creationId xmlns:p14="http://schemas.microsoft.com/office/powerpoint/2010/main" val="259709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70</a:t>
            </a:fld>
            <a:endParaRPr lang="en-AU"/>
          </a:p>
        </p:txBody>
      </p:sp>
    </p:spTree>
    <p:extLst>
      <p:ext uri="{BB962C8B-B14F-4D97-AF65-F5344CB8AC3E}">
        <p14:creationId xmlns:p14="http://schemas.microsoft.com/office/powerpoint/2010/main" val="186380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Demo pieces</a:t>
            </a:r>
          </a:p>
          <a:p>
            <a:r>
              <a:rPr lang="en-AU"/>
              <a:t>Laser cut plywood cover, painted and metal leafed, </a:t>
            </a:r>
          </a:p>
          <a:p>
            <a:r>
              <a:rPr lang="en-AU"/>
              <a:t>traditionally bound rest </a:t>
            </a:r>
          </a:p>
          <a:p>
            <a:r>
              <a:rPr lang="en-AU"/>
              <a:t>Headband &amp; ribbon</a:t>
            </a:r>
          </a:p>
          <a:p>
            <a:r>
              <a:rPr lang="en-AU"/>
              <a:t>Show inner workings at back page, talk about gluing</a:t>
            </a:r>
          </a:p>
          <a:p>
            <a:endParaRPr lang="en-AU"/>
          </a:p>
          <a:p>
            <a:r>
              <a:rPr lang="en-AU"/>
              <a:t>We’re starting on covers today</a:t>
            </a:r>
          </a:p>
        </p:txBody>
      </p:sp>
      <p:sp>
        <p:nvSpPr>
          <p:cNvPr id="4" name="Slide Number Placeholder 3"/>
          <p:cNvSpPr>
            <a:spLocks noGrp="1"/>
          </p:cNvSpPr>
          <p:nvPr>
            <p:ph type="sldNum" sz="quarter" idx="5"/>
          </p:nvPr>
        </p:nvSpPr>
        <p:spPr/>
        <p:txBody>
          <a:bodyPr/>
          <a:lstStyle/>
          <a:p>
            <a:fld id="{E383D857-88AB-4AFE-9009-7FE04966A54D}" type="slidenum">
              <a:rPr lang="en-AU" smtClean="0"/>
              <a:t>7</a:t>
            </a:fld>
            <a:endParaRPr lang="en-AU"/>
          </a:p>
        </p:txBody>
      </p:sp>
    </p:spTree>
    <p:extLst>
      <p:ext uri="{BB962C8B-B14F-4D97-AF65-F5344CB8AC3E}">
        <p14:creationId xmlns:p14="http://schemas.microsoft.com/office/powerpoint/2010/main" val="19153819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71</a:t>
            </a:fld>
            <a:endParaRPr lang="en-AU"/>
          </a:p>
        </p:txBody>
      </p:sp>
    </p:spTree>
    <p:extLst>
      <p:ext uri="{BB962C8B-B14F-4D97-AF65-F5344CB8AC3E}">
        <p14:creationId xmlns:p14="http://schemas.microsoft.com/office/powerpoint/2010/main" val="22541650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72</a:t>
            </a:fld>
            <a:endParaRPr lang="en-AU"/>
          </a:p>
        </p:txBody>
      </p:sp>
    </p:spTree>
    <p:extLst>
      <p:ext uri="{BB962C8B-B14F-4D97-AF65-F5344CB8AC3E}">
        <p14:creationId xmlns:p14="http://schemas.microsoft.com/office/powerpoint/2010/main" val="14877500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73</a:t>
            </a:fld>
            <a:endParaRPr lang="en-AU"/>
          </a:p>
        </p:txBody>
      </p:sp>
    </p:spTree>
    <p:extLst>
      <p:ext uri="{BB962C8B-B14F-4D97-AF65-F5344CB8AC3E}">
        <p14:creationId xmlns:p14="http://schemas.microsoft.com/office/powerpoint/2010/main" val="6262487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74</a:t>
            </a:fld>
            <a:endParaRPr lang="en-AU"/>
          </a:p>
        </p:txBody>
      </p:sp>
    </p:spTree>
    <p:extLst>
      <p:ext uri="{BB962C8B-B14F-4D97-AF65-F5344CB8AC3E}">
        <p14:creationId xmlns:p14="http://schemas.microsoft.com/office/powerpoint/2010/main" val="5140979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75</a:t>
            </a:fld>
            <a:endParaRPr lang="en-AU"/>
          </a:p>
        </p:txBody>
      </p:sp>
    </p:spTree>
    <p:extLst>
      <p:ext uri="{BB962C8B-B14F-4D97-AF65-F5344CB8AC3E}">
        <p14:creationId xmlns:p14="http://schemas.microsoft.com/office/powerpoint/2010/main" val="2327394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Maybe do online here now</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76</a:t>
            </a:fld>
            <a:endParaRPr lang="en-AU"/>
          </a:p>
        </p:txBody>
      </p:sp>
    </p:spTree>
    <p:extLst>
      <p:ext uri="{BB962C8B-B14F-4D97-AF65-F5344CB8AC3E}">
        <p14:creationId xmlns:p14="http://schemas.microsoft.com/office/powerpoint/2010/main" val="11662982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77</a:t>
            </a:fld>
            <a:endParaRPr lang="en-AU"/>
          </a:p>
        </p:txBody>
      </p:sp>
    </p:spTree>
    <p:extLst>
      <p:ext uri="{BB962C8B-B14F-4D97-AF65-F5344CB8AC3E}">
        <p14:creationId xmlns:p14="http://schemas.microsoft.com/office/powerpoint/2010/main" val="10067192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3D857-88AB-4AFE-9009-7FE04966A54D}" type="slidenum">
              <a:rPr lang="en-AU" smtClean="0"/>
              <a:t>78</a:t>
            </a:fld>
            <a:endParaRPr lang="en-AU"/>
          </a:p>
        </p:txBody>
      </p:sp>
    </p:spTree>
    <p:extLst>
      <p:ext uri="{BB962C8B-B14F-4D97-AF65-F5344CB8AC3E}">
        <p14:creationId xmlns:p14="http://schemas.microsoft.com/office/powerpoint/2010/main" val="5231778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79</a:t>
            </a:fld>
            <a:endParaRPr lang="en-AU"/>
          </a:p>
        </p:txBody>
      </p:sp>
    </p:spTree>
    <p:extLst>
      <p:ext uri="{BB962C8B-B14F-4D97-AF65-F5344CB8AC3E}">
        <p14:creationId xmlns:p14="http://schemas.microsoft.com/office/powerpoint/2010/main" val="30216618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80</a:t>
            </a:fld>
            <a:endParaRPr lang="en-AU"/>
          </a:p>
        </p:txBody>
      </p:sp>
    </p:spTree>
    <p:extLst>
      <p:ext uri="{BB962C8B-B14F-4D97-AF65-F5344CB8AC3E}">
        <p14:creationId xmlns:p14="http://schemas.microsoft.com/office/powerpoint/2010/main" val="624269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a:t>
            </a:fld>
            <a:endParaRPr lang="en-AU"/>
          </a:p>
        </p:txBody>
      </p:sp>
    </p:spTree>
    <p:extLst>
      <p:ext uri="{BB962C8B-B14F-4D97-AF65-F5344CB8AC3E}">
        <p14:creationId xmlns:p14="http://schemas.microsoft.com/office/powerpoint/2010/main" val="27135843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81</a:t>
            </a:fld>
            <a:endParaRPr lang="en-AU"/>
          </a:p>
        </p:txBody>
      </p:sp>
    </p:spTree>
    <p:extLst>
      <p:ext uri="{BB962C8B-B14F-4D97-AF65-F5344CB8AC3E}">
        <p14:creationId xmlns:p14="http://schemas.microsoft.com/office/powerpoint/2010/main" val="813511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82</a:t>
            </a:fld>
            <a:endParaRPr lang="en-AU"/>
          </a:p>
        </p:txBody>
      </p:sp>
    </p:spTree>
    <p:extLst>
      <p:ext uri="{BB962C8B-B14F-4D97-AF65-F5344CB8AC3E}">
        <p14:creationId xmlns:p14="http://schemas.microsoft.com/office/powerpoint/2010/main" val="1114006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83</a:t>
            </a:fld>
            <a:endParaRPr lang="en-AU"/>
          </a:p>
        </p:txBody>
      </p:sp>
    </p:spTree>
    <p:extLst>
      <p:ext uri="{BB962C8B-B14F-4D97-AF65-F5344CB8AC3E}">
        <p14:creationId xmlns:p14="http://schemas.microsoft.com/office/powerpoint/2010/main" val="33046445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84</a:t>
            </a:fld>
            <a:endParaRPr lang="en-AU"/>
          </a:p>
        </p:txBody>
      </p:sp>
    </p:spTree>
    <p:extLst>
      <p:ext uri="{BB962C8B-B14F-4D97-AF65-F5344CB8AC3E}">
        <p14:creationId xmlns:p14="http://schemas.microsoft.com/office/powerpoint/2010/main" val="29893396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85</a:t>
            </a:fld>
            <a:endParaRPr lang="en-AU"/>
          </a:p>
        </p:txBody>
      </p:sp>
    </p:spTree>
    <p:extLst>
      <p:ext uri="{BB962C8B-B14F-4D97-AF65-F5344CB8AC3E}">
        <p14:creationId xmlns:p14="http://schemas.microsoft.com/office/powerpoint/2010/main" val="8718480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Next fortnight we will be sewing and gluing our text together! </a:t>
            </a:r>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86</a:t>
            </a:fld>
            <a:endParaRPr lang="en-AU"/>
          </a:p>
        </p:txBody>
      </p:sp>
    </p:spTree>
    <p:extLst>
      <p:ext uri="{BB962C8B-B14F-4D97-AF65-F5344CB8AC3E}">
        <p14:creationId xmlns:p14="http://schemas.microsoft.com/office/powerpoint/2010/main" val="22129034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87</a:t>
            </a:fld>
            <a:endParaRPr lang="en-AU"/>
          </a:p>
        </p:txBody>
      </p:sp>
    </p:spTree>
    <p:extLst>
      <p:ext uri="{BB962C8B-B14F-4D97-AF65-F5344CB8AC3E}">
        <p14:creationId xmlns:p14="http://schemas.microsoft.com/office/powerpoint/2010/main" val="8004049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88</a:t>
            </a:fld>
            <a:endParaRPr lang="en-AU"/>
          </a:p>
        </p:txBody>
      </p:sp>
    </p:spTree>
    <p:extLst>
      <p:ext uri="{BB962C8B-B14F-4D97-AF65-F5344CB8AC3E}">
        <p14:creationId xmlns:p14="http://schemas.microsoft.com/office/powerpoint/2010/main" val="33831720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Have photography consent forms printed</a:t>
            </a:r>
          </a:p>
          <a:p>
            <a:r>
              <a:rPr lang="en-AU"/>
              <a:t>Have pens</a:t>
            </a:r>
          </a:p>
          <a:p>
            <a:endParaRPr lang="en-AU"/>
          </a:p>
          <a:p>
            <a:r>
              <a:rPr lang="en-AU"/>
              <a:t>Glue per pair</a:t>
            </a:r>
          </a:p>
          <a:p>
            <a:r>
              <a:rPr lang="en-AU"/>
              <a:t>Brushes each </a:t>
            </a:r>
          </a:p>
          <a:p>
            <a:r>
              <a:rPr lang="en-AU"/>
              <a:t>Waste paper</a:t>
            </a:r>
          </a:p>
          <a:p>
            <a:endParaRPr lang="en-AU"/>
          </a:p>
          <a:p>
            <a:r>
              <a:rPr lang="en-US"/>
              <a:t>Knife</a:t>
            </a:r>
          </a:p>
          <a:p>
            <a:r>
              <a:rPr lang="en-US"/>
              <a:t>Mat</a:t>
            </a:r>
          </a:p>
          <a:p>
            <a:r>
              <a:rPr lang="en-US"/>
              <a:t>Steel ruler</a:t>
            </a:r>
          </a:p>
          <a:p>
            <a:r>
              <a:rPr lang="en-US"/>
              <a:t>Wood</a:t>
            </a:r>
          </a:p>
          <a:p>
            <a:r>
              <a:rPr lang="en-US"/>
              <a:t>Clamps</a:t>
            </a:r>
          </a:p>
          <a:p>
            <a:endParaRPr lang="en-US"/>
          </a:p>
          <a:p>
            <a:endParaRPr lang="en-US"/>
          </a:p>
          <a:p>
            <a:pPr algn="l"/>
            <a:r>
              <a:rPr lang="en-US" b="1" i="0">
                <a:solidFill>
                  <a:srgbClr val="333333"/>
                </a:solidFill>
                <a:effectLst/>
                <a:latin typeface="GothamSSm-Book"/>
              </a:rPr>
              <a:t>Finishing Front Covers</a:t>
            </a:r>
          </a:p>
          <a:p>
            <a:pPr algn="l">
              <a:buFont typeface="Arial" panose="020B0604020202020204" pitchFamily="34" charset="0"/>
              <a:buChar char="•"/>
            </a:pPr>
            <a:r>
              <a:rPr lang="en-US" b="0" i="0">
                <a:solidFill>
                  <a:srgbClr val="333333"/>
                </a:solidFill>
                <a:effectLst/>
                <a:latin typeface="GothamSSm-Book"/>
              </a:rPr>
              <a:t>Painting (Acrylic)</a:t>
            </a:r>
          </a:p>
          <a:p>
            <a:pPr algn="l">
              <a:buFont typeface="Arial" panose="020B0604020202020204" pitchFamily="34" charset="0"/>
              <a:buChar char="•"/>
            </a:pPr>
            <a:r>
              <a:rPr lang="en-US" b="0" i="0">
                <a:solidFill>
                  <a:srgbClr val="333333"/>
                </a:solidFill>
                <a:effectLst/>
                <a:latin typeface="GothamSSm-Book"/>
              </a:rPr>
              <a:t>Gold leafing:</a:t>
            </a:r>
          </a:p>
          <a:p>
            <a:pPr marL="742950" lvl="1" indent="-285750" algn="l">
              <a:buFont typeface="Arial" panose="020B0604020202020204" pitchFamily="34" charset="0"/>
              <a:buChar char="•"/>
            </a:pPr>
            <a:r>
              <a:rPr lang="en-US" b="0" i="0">
                <a:solidFill>
                  <a:srgbClr val="333333"/>
                </a:solidFill>
                <a:effectLst/>
                <a:latin typeface="GothamSSm-Book"/>
              </a:rPr>
              <a:t>Brushes</a:t>
            </a:r>
          </a:p>
          <a:p>
            <a:pPr marL="742950" lvl="1" indent="-285750" algn="l">
              <a:buFont typeface="Arial" panose="020B0604020202020204" pitchFamily="34" charset="0"/>
              <a:buChar char="•"/>
            </a:pPr>
            <a:r>
              <a:rPr lang="en-US" b="0" i="0">
                <a:solidFill>
                  <a:srgbClr val="333333"/>
                </a:solidFill>
                <a:effectLst/>
                <a:latin typeface="GothamSSm-Book"/>
              </a:rPr>
              <a:t>Size: </a:t>
            </a:r>
            <a:r>
              <a:rPr lang="en-US" b="0" i="0" u="none" strike="noStrike">
                <a:solidFill>
                  <a:srgbClr val="008489"/>
                </a:solidFill>
                <a:effectLst/>
                <a:latin typeface="GothamSSm-Book"/>
                <a:hlinkClick r:id="rId3" tooltip="https://artmaterialsupplies.com.au/shop/jo-sonja-tannin-sealer-and-gold-size/"/>
              </a:rPr>
              <a:t>https://artmaterialsupplies.com.au/shop/jo-sonja-tannin-sealer-and-gold-size/</a:t>
            </a:r>
            <a:endParaRPr lang="en-US" b="0" i="0">
              <a:solidFill>
                <a:srgbClr val="333333"/>
              </a:solidFill>
              <a:effectLst/>
              <a:latin typeface="GothamSSm-Book"/>
            </a:endParaRPr>
          </a:p>
          <a:p>
            <a:pPr marL="742950" lvl="1" indent="-285750" algn="l">
              <a:buFont typeface="Arial" panose="020B0604020202020204" pitchFamily="34" charset="0"/>
              <a:buChar char="•"/>
            </a:pPr>
            <a:r>
              <a:rPr lang="en-US" b="0" i="0" u="none" strike="noStrike">
                <a:solidFill>
                  <a:srgbClr val="008489"/>
                </a:solidFill>
                <a:effectLst/>
                <a:latin typeface="GothamSSm-Book"/>
                <a:hlinkClick r:id="rId4" tooltip="https://www.aliexpress.com/item/1005002426333757.html?spm=a2g0o.detail.1000014.1.2e934a4eQ0YaAH&amp;gps-id=pcDetailBottomMoreOtherSeller&amp;scm=1007.33416.213724.0&amp;scm_id=1007.33416.213724.0&amp;scm-url=1007.33416.213724.0&amp;pvid=79c68a02-48b5-4b24-beb2-fd47ce1bf3fb&amp;_t=gps-id:pcDetailBottomMoreOtherSeller,scm-url:1007.33416.213724.0,pvid:79c68a02-48b5-4b24-beb2-fd47ce1bf3fb,tpp_buckets:668%230%23131923%2333_668%23888%233325%235_23416%230%23213724%230_23416%236336%2330493%239_23416%234721%2321967%23514_23416%234722%2321970%231_668%232846%238111%231996_668%235811%2327175%2323_668%232717%237560%23286_668%231000022185%231000066059%230_668%233422%2315392%23492_4452%230%23226710%230_4452%233474%2315675%235_4452%234862%2324463%23416_4452%233098%239599%23343_4452%235108%2323442%23875_4452%233564%2316062%23744"/>
              </a:rPr>
              <a:t>Leaf</a:t>
            </a:r>
            <a:endParaRPr lang="en-US" b="0" i="0">
              <a:solidFill>
                <a:srgbClr val="333333"/>
              </a:solidFill>
              <a:effectLst/>
              <a:latin typeface="GothamSSm-Book"/>
            </a:endParaRPr>
          </a:p>
          <a:p>
            <a:pPr algn="l"/>
            <a:r>
              <a:rPr lang="en-US" b="1" i="0">
                <a:solidFill>
                  <a:srgbClr val="333333"/>
                </a:solidFill>
                <a:effectLst/>
                <a:latin typeface="GothamSSm-Book"/>
              </a:rPr>
              <a:t>making the case (cover)</a:t>
            </a:r>
          </a:p>
          <a:p>
            <a:pPr algn="l">
              <a:buFont typeface="Arial" panose="020B0604020202020204" pitchFamily="34" charset="0"/>
              <a:buChar char="•"/>
            </a:pPr>
            <a:r>
              <a:rPr lang="en-US" b="0" i="0">
                <a:solidFill>
                  <a:srgbClr val="333333"/>
                </a:solidFill>
                <a:effectLst/>
                <a:latin typeface="GothamSSm-Book"/>
              </a:rPr>
              <a:t>Why use book cloth (impermeable to glue, protects from water/dirt </a:t>
            </a:r>
            <a:r>
              <a:rPr lang="en-US" b="0" i="0" err="1">
                <a:solidFill>
                  <a:srgbClr val="333333"/>
                </a:solidFill>
                <a:effectLst/>
                <a:latin typeface="GothamSSm-Book"/>
              </a:rPr>
              <a:t>etc</a:t>
            </a:r>
            <a:r>
              <a:rPr lang="en-US" b="0" i="0">
                <a:solidFill>
                  <a:srgbClr val="333333"/>
                </a:solidFill>
                <a:effectLst/>
                <a:latin typeface="GothamSSm-Book"/>
              </a:rPr>
              <a:t>)</a:t>
            </a:r>
          </a:p>
          <a:p>
            <a:pPr algn="l">
              <a:buFont typeface="Arial" panose="020B0604020202020204" pitchFamily="34" charset="0"/>
              <a:buChar char="•"/>
            </a:pPr>
            <a:r>
              <a:rPr lang="en-US" b="0" i="0">
                <a:solidFill>
                  <a:srgbClr val="333333"/>
                </a:solidFill>
                <a:effectLst/>
                <a:latin typeface="GothamSSm-Book"/>
              </a:rPr>
              <a:t>Methylcellulose and PVA Mix (PVA glues quick alone)</a:t>
            </a:r>
          </a:p>
          <a:p>
            <a:pPr algn="l">
              <a:buFont typeface="Arial" panose="020B0604020202020204" pitchFamily="34" charset="0"/>
              <a:buChar char="•"/>
            </a:pPr>
            <a:r>
              <a:rPr lang="en-US" b="0" i="0">
                <a:solidFill>
                  <a:srgbClr val="333333"/>
                </a:solidFill>
                <a:effectLst/>
                <a:latin typeface="GothamSSm-Book"/>
              </a:rPr>
              <a:t>Thicknesses/ measurements around edges</a:t>
            </a:r>
          </a:p>
          <a:p>
            <a:pPr algn="l">
              <a:buFont typeface="Arial" panose="020B0604020202020204" pitchFamily="34" charset="0"/>
              <a:buChar char="•"/>
            </a:pPr>
            <a:r>
              <a:rPr lang="en-US" b="0" i="0">
                <a:solidFill>
                  <a:srgbClr val="333333"/>
                </a:solidFill>
                <a:effectLst/>
                <a:latin typeface="GothamSSm-Book"/>
              </a:rPr>
              <a:t>laser cut spacers and trimming guides (with measure and description e/g for edge)</a:t>
            </a:r>
          </a:p>
          <a:p>
            <a:pPr algn="l">
              <a:buFont typeface="Arial" panose="020B0604020202020204" pitchFamily="34" charset="0"/>
              <a:buChar char="•"/>
            </a:pPr>
            <a:r>
              <a:rPr lang="en-US" b="0" i="0">
                <a:solidFill>
                  <a:srgbClr val="333333"/>
                </a:solidFill>
                <a:effectLst/>
                <a:latin typeface="GothamSSm-Book"/>
              </a:rPr>
              <a:t>sharp thin utility knives</a:t>
            </a:r>
          </a:p>
          <a:p>
            <a:pPr algn="l">
              <a:buFont typeface="Arial" panose="020B0604020202020204" pitchFamily="34" charset="0"/>
              <a:buChar char="•"/>
            </a:pPr>
            <a:r>
              <a:rPr lang="en-US" b="0" i="0">
                <a:solidFill>
                  <a:srgbClr val="333333"/>
                </a:solidFill>
                <a:effectLst/>
                <a:latin typeface="GothamSSm-Book"/>
              </a:rPr>
              <a:t>steel rulers</a:t>
            </a:r>
          </a:p>
          <a:p>
            <a:pPr algn="l">
              <a:buFont typeface="Arial" panose="020B0604020202020204" pitchFamily="34" charset="0"/>
              <a:buChar char="•"/>
            </a:pPr>
            <a:r>
              <a:rPr lang="en-US" b="0" i="0">
                <a:solidFill>
                  <a:srgbClr val="333333"/>
                </a:solidFill>
                <a:effectLst/>
                <a:latin typeface="GothamSSm-Book"/>
              </a:rPr>
              <a:t>cutting mat</a:t>
            </a:r>
          </a:p>
          <a:p>
            <a:pPr algn="l">
              <a:buFont typeface="Arial" panose="020B0604020202020204" pitchFamily="34" charset="0"/>
              <a:buChar char="•"/>
            </a:pPr>
            <a:r>
              <a:rPr lang="en-US" b="0" i="0">
                <a:solidFill>
                  <a:srgbClr val="333333"/>
                </a:solidFill>
                <a:effectLst/>
                <a:latin typeface="GothamSSm-Book"/>
              </a:rPr>
              <a:t>need knitting needles 3 per person if doing flippy back bit, 2 else. mounted to boards would be good.</a:t>
            </a:r>
          </a:p>
          <a:p>
            <a:pPr algn="l">
              <a:buFont typeface="Arial" panose="020B0604020202020204" pitchFamily="34" charset="0"/>
              <a:buChar char="•"/>
            </a:pPr>
            <a:r>
              <a:rPr lang="en-US" b="0" i="0">
                <a:solidFill>
                  <a:srgbClr val="333333"/>
                </a:solidFill>
                <a:effectLst/>
                <a:latin typeface="GothamSSm-Book"/>
              </a:rPr>
              <a:t>need presses for each person, or heavy things.</a:t>
            </a:r>
          </a:p>
          <a:p>
            <a:pPr algn="l">
              <a:buFont typeface="Arial" panose="020B0604020202020204" pitchFamily="34" charset="0"/>
              <a:buChar char="•"/>
            </a:pPr>
            <a:r>
              <a:rPr lang="en-US" b="0" i="0">
                <a:solidFill>
                  <a:srgbClr val="333333"/>
                </a:solidFill>
                <a:effectLst/>
                <a:latin typeface="GothamSSm-Book"/>
              </a:rPr>
              <a:t>non-stick stuff polyester film? Waxed paper?</a:t>
            </a:r>
          </a:p>
          <a:p>
            <a:pPr algn="l">
              <a:buFont typeface="Arial" panose="020B0604020202020204" pitchFamily="34" charset="0"/>
              <a:buChar char="•"/>
            </a:pPr>
            <a:r>
              <a:rPr lang="en-US" b="0" i="0">
                <a:solidFill>
                  <a:srgbClr val="333333"/>
                </a:solidFill>
                <a:effectLst/>
                <a:latin typeface="GothamSSm-Book"/>
              </a:rPr>
              <a:t>pressing boards</a:t>
            </a:r>
          </a:p>
          <a:p>
            <a:pPr algn="l">
              <a:buFont typeface="Arial" panose="020B0604020202020204" pitchFamily="34" charset="0"/>
              <a:buChar char="•"/>
            </a:pPr>
            <a:r>
              <a:rPr lang="en-US" b="0" i="0">
                <a:solidFill>
                  <a:srgbClr val="333333"/>
                </a:solidFill>
                <a:effectLst/>
                <a:latin typeface="GothamSSm-Book"/>
              </a:rPr>
              <a:t>felt</a:t>
            </a:r>
          </a:p>
          <a:p>
            <a:pPr algn="l">
              <a:buFont typeface="Arial" panose="020B0604020202020204" pitchFamily="34" charset="0"/>
              <a:buChar char="•"/>
            </a:pPr>
            <a:r>
              <a:rPr lang="en-US" b="0" i="0">
                <a:solidFill>
                  <a:srgbClr val="333333"/>
                </a:solidFill>
                <a:effectLst/>
                <a:latin typeface="GothamSSm-Book"/>
              </a:rPr>
              <a:t>brayers</a:t>
            </a:r>
          </a:p>
          <a:p>
            <a:pPr algn="l"/>
            <a:r>
              <a:rPr lang="en-US" b="0" i="0">
                <a:solidFill>
                  <a:srgbClr val="333333"/>
                </a:solidFill>
                <a:effectLst/>
                <a:latin typeface="GothamSSm-Book"/>
              </a:rPr>
              <a:t>More info:</a:t>
            </a:r>
          </a:p>
          <a:p>
            <a:pPr algn="l">
              <a:buFont typeface="Arial" panose="020B0604020202020204" pitchFamily="34" charset="0"/>
              <a:buChar char="•"/>
            </a:pPr>
            <a:r>
              <a:rPr lang="en-US" b="0" i="0">
                <a:solidFill>
                  <a:srgbClr val="333333"/>
                </a:solidFill>
                <a:effectLst/>
                <a:latin typeface="GothamSSm-Book"/>
              </a:rPr>
              <a:t>how to make fabric into </a:t>
            </a:r>
            <a:r>
              <a:rPr lang="en-US" b="0" i="0" err="1">
                <a:solidFill>
                  <a:srgbClr val="333333"/>
                </a:solidFill>
                <a:effectLst/>
                <a:latin typeface="GothamSSm-Book"/>
              </a:rPr>
              <a:t>bookcloth</a:t>
            </a:r>
            <a:r>
              <a:rPr lang="en-US" b="0" i="0">
                <a:solidFill>
                  <a:srgbClr val="333333"/>
                </a:solidFill>
                <a:effectLst/>
                <a:latin typeface="GothamSSm-Book"/>
              </a:rPr>
              <a:t> </a:t>
            </a:r>
            <a:r>
              <a:rPr lang="en-US" b="0" i="0" u="none" strike="noStrike">
                <a:solidFill>
                  <a:srgbClr val="008489"/>
                </a:solidFill>
                <a:effectLst/>
                <a:latin typeface="GothamSSm-Book"/>
                <a:hlinkClick r:id="rId5" tooltip="https://www.youtube.com/watch?v=ek2-1VJfskY"/>
              </a:rPr>
              <a:t>https://www.youtube.com/watch?v=ek2-1VJfskY</a:t>
            </a:r>
            <a:endParaRPr lang="en-US" b="0" i="0">
              <a:solidFill>
                <a:srgbClr val="333333"/>
              </a:solidFill>
              <a:effectLst/>
              <a:latin typeface="GothamSSm-Book"/>
            </a:endParaRPr>
          </a:p>
          <a:p>
            <a:pPr algn="l"/>
            <a:r>
              <a:rPr lang="en-US" b="1" i="0">
                <a:solidFill>
                  <a:srgbClr val="333333"/>
                </a:solidFill>
                <a:effectLst/>
                <a:latin typeface="GothamSSm-Book"/>
              </a:rPr>
              <a:t>Casing in (putting the pages into the cover)</a:t>
            </a:r>
          </a:p>
          <a:p>
            <a:pPr algn="l">
              <a:buFont typeface="Arial" panose="020B0604020202020204" pitchFamily="34" charset="0"/>
              <a:buChar char="•"/>
            </a:pPr>
            <a:r>
              <a:rPr lang="en-US" b="0" i="0" err="1">
                <a:solidFill>
                  <a:srgbClr val="333333"/>
                </a:solidFill>
                <a:effectLst/>
                <a:latin typeface="GothamSSm-Book"/>
              </a:rPr>
              <a:t>dublu</a:t>
            </a:r>
            <a:r>
              <a:rPr lang="en-US" b="0" i="0">
                <a:solidFill>
                  <a:srgbClr val="333333"/>
                </a:solidFill>
                <a:effectLst/>
                <a:latin typeface="GothamSSm-Book"/>
              </a:rPr>
              <a:t> (?spelling)</a:t>
            </a:r>
          </a:p>
          <a:p>
            <a:pPr algn="l">
              <a:buFont typeface="Arial" panose="020B0604020202020204" pitchFamily="34" charset="0"/>
              <a:buChar char="•"/>
            </a:pPr>
            <a:r>
              <a:rPr lang="en-US" b="0" i="0">
                <a:solidFill>
                  <a:srgbClr val="333333"/>
                </a:solidFill>
                <a:effectLst/>
                <a:latin typeface="GothamSSm-Book"/>
              </a:rPr>
              <a:t>back then front. </a:t>
            </a:r>
            <a:r>
              <a:rPr lang="en-US" b="0" i="0" err="1">
                <a:solidFill>
                  <a:srgbClr val="333333"/>
                </a:solidFill>
                <a:effectLst/>
                <a:latin typeface="GothamSSm-Book"/>
              </a:rPr>
              <a:t>methylcelulose</a:t>
            </a:r>
            <a:r>
              <a:rPr lang="en-US" b="0" i="0">
                <a:solidFill>
                  <a:srgbClr val="333333"/>
                </a:solidFill>
                <a:effectLst/>
                <a:latin typeface="GothamSSm-Book"/>
              </a:rPr>
              <a:t>/ PVA mix</a:t>
            </a:r>
          </a:p>
          <a:p>
            <a:pPr algn="l">
              <a:buFont typeface="Arial" panose="020B0604020202020204" pitchFamily="34" charset="0"/>
              <a:buChar char="•"/>
            </a:pPr>
            <a:r>
              <a:rPr lang="en-US" b="0" i="0">
                <a:solidFill>
                  <a:srgbClr val="333333"/>
                </a:solidFill>
                <a:effectLst/>
                <a:latin typeface="GothamSSm-Book"/>
              </a:rPr>
              <a:t>nipping press</a:t>
            </a:r>
          </a:p>
          <a:p>
            <a:pPr algn="l"/>
            <a:r>
              <a:rPr lang="en-US" b="1" i="0">
                <a:solidFill>
                  <a:srgbClr val="333333"/>
                </a:solidFill>
                <a:effectLst/>
                <a:latin typeface="GothamSSm-Book"/>
              </a:rPr>
              <a:t>Admiring our work!</a:t>
            </a:r>
          </a:p>
          <a:p>
            <a:pPr algn="r"/>
            <a:r>
              <a:rPr lang="en-US" b="0" i="0">
                <a:solidFill>
                  <a:srgbClr val="333333"/>
                </a:solidFill>
                <a:effectLst/>
                <a:latin typeface="GothamSSm-Book"/>
              </a:rPr>
              <a:t>Edit</a:t>
            </a:r>
          </a:p>
          <a:p>
            <a:pPr algn="l"/>
            <a:r>
              <a:rPr lang="en-US" b="1" i="0">
                <a:solidFill>
                  <a:srgbClr val="333333"/>
                </a:solidFill>
                <a:effectLst/>
                <a:latin typeface="GothamSSm-Book"/>
              </a:rPr>
              <a:t>What If/Next</a:t>
            </a:r>
          </a:p>
          <a:p>
            <a:pPr algn="l">
              <a:buFont typeface="Arial" panose="020B0604020202020204" pitchFamily="34" charset="0"/>
              <a:buChar char="•"/>
            </a:pPr>
            <a:r>
              <a:rPr lang="en-US" b="0" i="0">
                <a:solidFill>
                  <a:srgbClr val="333333"/>
                </a:solidFill>
                <a:effectLst/>
                <a:latin typeface="GothamSSm-Book"/>
              </a:rPr>
              <a:t>How to replicate with tools at home. </a:t>
            </a:r>
            <a:r>
              <a:rPr lang="en-US" b="0" i="0" err="1">
                <a:solidFill>
                  <a:srgbClr val="333333"/>
                </a:solidFill>
                <a:effectLst/>
                <a:latin typeface="GothamSSm-Book"/>
              </a:rPr>
              <a:t>e.g</a:t>
            </a:r>
            <a:r>
              <a:rPr lang="en-US" b="0" i="0">
                <a:solidFill>
                  <a:srgbClr val="333333"/>
                </a:solidFill>
                <a:effectLst/>
                <a:latin typeface="GothamSSm-Book"/>
              </a:rPr>
              <a:t> heavy items and clamps instead of presses, or come and make a press on our CNC machine! :D</a:t>
            </a:r>
          </a:p>
          <a:p>
            <a:pPr algn="l">
              <a:buFont typeface="Arial" panose="020B0604020202020204" pitchFamily="34" charset="0"/>
              <a:buChar char="•"/>
            </a:pPr>
            <a:r>
              <a:rPr lang="en-US" b="0" i="0">
                <a:solidFill>
                  <a:srgbClr val="333333"/>
                </a:solidFill>
                <a:effectLst/>
                <a:latin typeface="GothamSSm-Book"/>
              </a:rPr>
              <a:t>DIY endpapers with paste or marbling really fun and easy</a:t>
            </a:r>
          </a:p>
          <a:p>
            <a:pPr algn="l">
              <a:buFont typeface="Arial" panose="020B0604020202020204" pitchFamily="34" charset="0"/>
              <a:buChar char="•"/>
            </a:pPr>
            <a:r>
              <a:rPr lang="en-US" b="0" i="0">
                <a:solidFill>
                  <a:srgbClr val="333333"/>
                </a:solidFill>
                <a:effectLst/>
                <a:latin typeface="GothamSSm-Book"/>
              </a:rPr>
              <a:t>Print a book (how to print into folios, online converters?)</a:t>
            </a:r>
          </a:p>
          <a:p>
            <a:pPr algn="l">
              <a:buFont typeface="Arial" panose="020B0604020202020204" pitchFamily="34" charset="0"/>
              <a:buChar char="•"/>
            </a:pPr>
            <a:r>
              <a:rPr lang="en-US" b="0" i="0">
                <a:solidFill>
                  <a:srgbClr val="333333"/>
                </a:solidFill>
                <a:effectLst/>
                <a:latin typeface="GothamSSm-Book"/>
              </a:rPr>
              <a:t>Other methods of sewing and binding: any good books? any diagrams we can make?</a:t>
            </a:r>
          </a:p>
          <a:p>
            <a:pPr algn="l">
              <a:buFont typeface="Arial" panose="020B0604020202020204" pitchFamily="34" charset="0"/>
              <a:buChar char="•"/>
            </a:pPr>
            <a:r>
              <a:rPr lang="en-US" b="0" i="0">
                <a:solidFill>
                  <a:srgbClr val="333333"/>
                </a:solidFill>
                <a:effectLst/>
                <a:latin typeface="GothamSSm-Book"/>
              </a:rPr>
              <a:t>What to do with loose-</a:t>
            </a:r>
            <a:r>
              <a:rPr lang="en-US" b="0" i="0" err="1">
                <a:solidFill>
                  <a:srgbClr val="333333"/>
                </a:solidFill>
                <a:effectLst/>
                <a:latin typeface="GothamSSm-Book"/>
              </a:rPr>
              <a:t>leafs</a:t>
            </a:r>
            <a:r>
              <a:rPr lang="en-US" b="0" i="0">
                <a:solidFill>
                  <a:srgbClr val="333333"/>
                </a:solidFill>
                <a:effectLst/>
                <a:latin typeface="GothamSSm-Book"/>
              </a:rPr>
              <a:t> (double fan perfect binding, video on YT)</a:t>
            </a:r>
          </a:p>
          <a:p>
            <a:pPr algn="l"/>
            <a:r>
              <a:rPr lang="en-US" b="0" i="0">
                <a:solidFill>
                  <a:srgbClr val="333333"/>
                </a:solidFill>
                <a:effectLst/>
                <a:latin typeface="GothamSSm-Book"/>
              </a:rPr>
              <a:t>Where to find out more:</a:t>
            </a:r>
          </a:p>
          <a:p>
            <a:pPr algn="l">
              <a:buFont typeface="Arial" panose="020B0604020202020204" pitchFamily="34" charset="0"/>
              <a:buChar char="•"/>
            </a:pPr>
            <a:r>
              <a:rPr lang="en-US" b="0" i="0">
                <a:solidFill>
                  <a:srgbClr val="333333"/>
                </a:solidFill>
                <a:effectLst/>
                <a:latin typeface="GothamSSm-Book"/>
              </a:rPr>
              <a:t>QLD Bookbinders Guild</a:t>
            </a:r>
          </a:p>
          <a:p>
            <a:pPr algn="l">
              <a:buFont typeface="Arial" panose="020B0604020202020204" pitchFamily="34" charset="0"/>
              <a:buChar char="•"/>
            </a:pPr>
            <a:r>
              <a:rPr lang="en-US" b="0" i="0">
                <a:solidFill>
                  <a:srgbClr val="333333"/>
                </a:solidFill>
                <a:effectLst/>
                <a:latin typeface="GothamSSm-Book"/>
              </a:rPr>
              <a:t>QLD AICCM Paper conservationists</a:t>
            </a:r>
          </a:p>
          <a:p>
            <a:pPr algn="l">
              <a:buFont typeface="Arial" panose="020B0604020202020204" pitchFamily="34" charset="0"/>
              <a:buChar char="•"/>
            </a:pPr>
            <a:r>
              <a:rPr lang="en-US" b="0" i="0" err="1">
                <a:solidFill>
                  <a:srgbClr val="333333"/>
                </a:solidFill>
                <a:effectLst/>
                <a:latin typeface="GothamSSm-Book"/>
              </a:rPr>
              <a:t>Youtube</a:t>
            </a:r>
            <a:r>
              <a:rPr lang="en-US" b="0" i="0">
                <a:solidFill>
                  <a:srgbClr val="333333"/>
                </a:solidFill>
                <a:effectLst/>
                <a:latin typeface="GothamSSm-Book"/>
              </a:rPr>
              <a:t>: bookbinding channel DAS bookbinding, </a:t>
            </a:r>
            <a:r>
              <a:rPr lang="en-US" b="0" i="0" err="1">
                <a:solidFill>
                  <a:srgbClr val="333333"/>
                </a:solidFill>
                <a:effectLst/>
                <a:latin typeface="GothamSSm-Book"/>
              </a:rPr>
              <a:t>brissy</a:t>
            </a:r>
            <a:r>
              <a:rPr lang="en-US" b="0" i="0">
                <a:solidFill>
                  <a:srgbClr val="333333"/>
                </a:solidFill>
                <a:effectLst/>
                <a:latin typeface="GothamSSm-Book"/>
              </a:rPr>
              <a:t> guy, stellar content.</a:t>
            </a:r>
          </a:p>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89</a:t>
            </a:fld>
            <a:endParaRPr lang="en-AU"/>
          </a:p>
        </p:txBody>
      </p:sp>
    </p:spTree>
    <p:extLst>
      <p:ext uri="{BB962C8B-B14F-4D97-AF65-F5344CB8AC3E}">
        <p14:creationId xmlns:p14="http://schemas.microsoft.com/office/powerpoint/2010/main" val="41322767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90</a:t>
            </a:fld>
            <a:endParaRPr lang="en-AU"/>
          </a:p>
        </p:txBody>
      </p:sp>
    </p:spTree>
    <p:extLst>
      <p:ext uri="{BB962C8B-B14F-4D97-AF65-F5344CB8AC3E}">
        <p14:creationId xmlns:p14="http://schemas.microsoft.com/office/powerpoint/2010/main" val="1546864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Allows us to make intricate things </a:t>
            </a:r>
            <a:r>
              <a:rPr lang="en-AU" err="1"/>
              <a:t>oncemore</a:t>
            </a:r>
            <a:r>
              <a:rPr lang="en-AU"/>
              <a:t>, as a lot of the fine work in many handcrafts have been pushed out by mass manufacturing due to time/labour costs involved in hand making something like this. </a:t>
            </a:r>
          </a:p>
          <a:p>
            <a:r>
              <a:rPr lang="en-AU"/>
              <a:t>Very customisable, don’t need to make a big brass stamp for each book cover, or lots of little ones, manually carve something like this. </a:t>
            </a:r>
          </a:p>
          <a:p>
            <a:r>
              <a:rPr lang="en-AU"/>
              <a:t>Also very repeatable! Can expect the same results from the same file. </a:t>
            </a:r>
          </a:p>
          <a:p>
            <a:r>
              <a:rPr lang="en-AU"/>
              <a:t>Opens it up to people who haven’t got the dexterity or practice, as this is very accurate, and being able to design it first digitally is a lot more forgiving than hand carving something! </a:t>
            </a:r>
          </a:p>
          <a:p>
            <a:endParaRPr lang="en-AU"/>
          </a:p>
        </p:txBody>
      </p:sp>
      <p:sp>
        <p:nvSpPr>
          <p:cNvPr id="4" name="Slide Number Placeholder 3"/>
          <p:cNvSpPr>
            <a:spLocks noGrp="1"/>
          </p:cNvSpPr>
          <p:nvPr>
            <p:ph type="sldNum" sz="quarter" idx="5"/>
          </p:nvPr>
        </p:nvSpPr>
        <p:spPr/>
        <p:txBody>
          <a:bodyPr/>
          <a:lstStyle/>
          <a:p>
            <a:fld id="{E383D857-88AB-4AFE-9009-7FE04966A54D}" type="slidenum">
              <a:rPr lang="en-AU" smtClean="0"/>
              <a:t>9</a:t>
            </a:fld>
            <a:endParaRPr lang="en-AU"/>
          </a:p>
        </p:txBody>
      </p:sp>
    </p:spTree>
    <p:extLst>
      <p:ext uri="{BB962C8B-B14F-4D97-AF65-F5344CB8AC3E}">
        <p14:creationId xmlns:p14="http://schemas.microsoft.com/office/powerpoint/2010/main" val="34748611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91</a:t>
            </a:fld>
            <a:endParaRPr lang="en-AU"/>
          </a:p>
        </p:txBody>
      </p:sp>
    </p:spTree>
    <p:extLst>
      <p:ext uri="{BB962C8B-B14F-4D97-AF65-F5344CB8AC3E}">
        <p14:creationId xmlns:p14="http://schemas.microsoft.com/office/powerpoint/2010/main" val="5917487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93</a:t>
            </a:fld>
            <a:endParaRPr lang="en-AU"/>
          </a:p>
        </p:txBody>
      </p:sp>
    </p:spTree>
    <p:extLst>
      <p:ext uri="{BB962C8B-B14F-4D97-AF65-F5344CB8AC3E}">
        <p14:creationId xmlns:p14="http://schemas.microsoft.com/office/powerpoint/2010/main" val="42312343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94</a:t>
            </a:fld>
            <a:endParaRPr lang="en-AU"/>
          </a:p>
        </p:txBody>
      </p:sp>
    </p:spTree>
    <p:extLst>
      <p:ext uri="{BB962C8B-B14F-4D97-AF65-F5344CB8AC3E}">
        <p14:creationId xmlns:p14="http://schemas.microsoft.com/office/powerpoint/2010/main" val="8573941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104</a:t>
            </a:fld>
            <a:endParaRPr lang="en-AU"/>
          </a:p>
        </p:txBody>
      </p:sp>
    </p:spTree>
    <p:extLst>
      <p:ext uri="{BB962C8B-B14F-4D97-AF65-F5344CB8AC3E}">
        <p14:creationId xmlns:p14="http://schemas.microsoft.com/office/powerpoint/2010/main" val="3247526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3" descr="power point cover blue">
            <a:extLst>
              <a:ext uri="{FF2B5EF4-FFF2-40B4-BE49-F238E27FC236}">
                <a16:creationId xmlns:a16="http://schemas.microsoft.com/office/drawing/2014/main" id="{1A21A287-F0C9-4E19-B80C-80AC298B33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716016" y="1598613"/>
            <a:ext cx="3742184" cy="1103312"/>
          </a:xfrm>
        </p:spPr>
        <p:txBody>
          <a:bodyPr/>
          <a:lstStyle>
            <a:lvl1pPr algn="l">
              <a:defRPr sz="3600" b="1">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369031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9525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C3C8606-A758-4794-8017-75785E7C0761}"/>
              </a:ext>
            </a:extLst>
          </p:cNvPr>
          <p:cNvSpPr/>
          <p:nvPr userDrawn="1"/>
        </p:nvSpPr>
        <p:spPr>
          <a:xfrm>
            <a:off x="683568" y="664330"/>
            <a:ext cx="3816427" cy="3816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A5B08D95-C0E9-4548-A5A5-7101121585D9}"/>
              </a:ext>
            </a:extLst>
          </p:cNvPr>
          <p:cNvSpPr/>
          <p:nvPr userDrawn="1"/>
        </p:nvSpPr>
        <p:spPr>
          <a:xfrm rot="7891212">
            <a:off x="3666307" y="3640833"/>
            <a:ext cx="947272" cy="89244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3568" y="664330"/>
            <a:ext cx="3816426" cy="3816428"/>
          </a:xfrm>
        </p:spPr>
        <p:txBody>
          <a:bodyPr/>
          <a:lstStyle>
            <a:lvl1pPr algn="ctr">
              <a:defRPr sz="3200">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0D0CAE5A-085E-4213-903B-BA7A206B9C91}"/>
              </a:ext>
            </a:extLst>
          </p:cNvPr>
          <p:cNvSpPr>
            <a:spLocks noGrp="1"/>
          </p:cNvSpPr>
          <p:nvPr>
            <p:ph type="body" sz="quarter" idx="10"/>
          </p:nvPr>
        </p:nvSpPr>
        <p:spPr>
          <a:xfrm>
            <a:off x="4787900" y="663575"/>
            <a:ext cx="3816350" cy="3852863"/>
          </a:xfrm>
        </p:spPr>
        <p:txBody>
          <a:bodyPr anchor="ct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43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ight Triangle 3">
            <a:extLst>
              <a:ext uri="{FF2B5EF4-FFF2-40B4-BE49-F238E27FC236}">
                <a16:creationId xmlns:a16="http://schemas.microsoft.com/office/drawing/2014/main" id="{6C3BEAD8-800C-4E32-A442-C8B3E6BF2905}"/>
              </a:ext>
            </a:extLst>
          </p:cNvPr>
          <p:cNvSpPr/>
          <p:nvPr userDrawn="1"/>
        </p:nvSpPr>
        <p:spPr>
          <a:xfrm flipH="1">
            <a:off x="7020272" y="4516760"/>
            <a:ext cx="2123728" cy="6283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224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15294"/>
            <a:ext cx="8229600" cy="857250"/>
          </a:xfrm>
        </p:spPr>
        <p:txBody>
          <a:bodyPr/>
          <a:lstStyle>
            <a:lvl1pPr algn="ctr">
              <a:defRPr>
                <a:solidFill>
                  <a:schemeClr val="bg1"/>
                </a:solidFill>
              </a:defRPr>
            </a:lvl1pPr>
          </a:lstStyle>
          <a:p>
            <a:r>
              <a:rPr lang="en-US"/>
              <a:t>Click to edit Master title style</a:t>
            </a:r>
            <a:endParaRPr lang="en-AU"/>
          </a:p>
        </p:txBody>
      </p:sp>
      <p:sp>
        <p:nvSpPr>
          <p:cNvPr id="4" name="Right Triangle 3">
            <a:extLst>
              <a:ext uri="{FF2B5EF4-FFF2-40B4-BE49-F238E27FC236}">
                <a16:creationId xmlns:a16="http://schemas.microsoft.com/office/drawing/2014/main" id="{6C3BEAD8-800C-4E32-A442-C8B3E6BF2905}"/>
              </a:ext>
            </a:extLst>
          </p:cNvPr>
          <p:cNvSpPr/>
          <p:nvPr userDrawn="1"/>
        </p:nvSpPr>
        <p:spPr>
          <a:xfrm flipH="1">
            <a:off x="7020272" y="4516760"/>
            <a:ext cx="2123728" cy="6283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0196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Rectangle 3"/>
          <p:cNvSpPr>
            <a:spLocks noGrp="1" noChangeArrowheads="1"/>
          </p:cNvSpPr>
          <p:nvPr>
            <p:ph type="body" idx="1"/>
          </p:nvPr>
        </p:nvSpPr>
        <p:spPr bwMode="auto">
          <a:xfrm>
            <a:off x="457200" y="1200150"/>
            <a:ext cx="8229600"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ight Triangle 1">
            <a:extLst>
              <a:ext uri="{FF2B5EF4-FFF2-40B4-BE49-F238E27FC236}">
                <a16:creationId xmlns:a16="http://schemas.microsoft.com/office/drawing/2014/main" id="{F3B45EB7-976B-447B-BE8E-4A67CE86CC74}"/>
              </a:ext>
            </a:extLst>
          </p:cNvPr>
          <p:cNvSpPr/>
          <p:nvPr userDrawn="1"/>
        </p:nvSpPr>
        <p:spPr>
          <a:xfrm flipH="1">
            <a:off x="7020272" y="4516760"/>
            <a:ext cx="2123728" cy="62832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1" r:id="rId4"/>
    <p:sldLayoutId id="2147483652" r:id="rId5"/>
  </p:sldLayoutIdLst>
  <p:txStyles>
    <p:titleStyle>
      <a:lvl1pPr algn="l" rtl="0" eaLnBrk="1" fontAlgn="base" hangingPunct="1">
        <a:spcBef>
          <a:spcPct val="0"/>
        </a:spcBef>
        <a:spcAft>
          <a:spcPct val="0"/>
        </a:spcAft>
        <a:defRPr sz="3600" b="1">
          <a:solidFill>
            <a:schemeClr val="accent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3pPr>
      <a:lvl4pPr marL="1600200" indent="-2286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4pPr>
      <a:lvl5pPr marL="2057400" indent="-2286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iki.slq.qld.gov.au/doku.php?id=engagement:grumpus:star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mailto:billie.ruben@slq.qld.gov.au" TargetMode="External"/><Relationship Id="rId4" Type="http://schemas.openxmlformats.org/officeDocument/2006/relationships/hyperlink" Target="https://wiki.slq.qld.gov.au/doku.php?id=engagement:grumpus:grumpuslandonline:rrldev:thewellhom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iki.slq.qld.gov.au/doku.php?id=workshops:prototypes:laser_cut_books&amp;s%5b%5d=bookbindi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iki.slq.qld.gov.au/doku.php?id=facilities:fablab:software:inkscape"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25.sv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iki.slq.qld.gov.au/doku.php?id=engagement:grumpus:grumpuslandonline:rrldev:thewellhom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iki.slq.qld.gov.au/doku.php?id=engagement:grumpus:grumpuslandonline:rrldev:thewell:star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mailto:billie.ruben@slq.qld.gov.au"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descr="power point cover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04B705-E571-4399-8D21-7992936355C0}"/>
              </a:ext>
            </a:extLst>
          </p:cNvPr>
          <p:cNvSpPr>
            <a:spLocks noGrp="1"/>
          </p:cNvSpPr>
          <p:nvPr>
            <p:ph type="ctrTitle"/>
          </p:nvPr>
        </p:nvSpPr>
        <p:spPr/>
        <p:txBody>
          <a:bodyPr/>
          <a:lstStyle/>
          <a:p>
            <a:r>
              <a:rPr lang="en-US"/>
              <a:t>CRAFTING THE GRUMPUS’ TREASURED TOMES </a:t>
            </a:r>
            <a:br>
              <a:rPr lang="en-US"/>
            </a:br>
            <a:br>
              <a:rPr lang="en-US"/>
            </a:br>
            <a:r>
              <a:rPr lang="en-US" b="0"/>
              <a:t>Session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D808-E997-41A4-8C42-C0DDCC1465C0}"/>
              </a:ext>
            </a:extLst>
          </p:cNvPr>
          <p:cNvSpPr>
            <a:spLocks noGrp="1"/>
          </p:cNvSpPr>
          <p:nvPr>
            <p:ph type="title"/>
          </p:nvPr>
        </p:nvSpPr>
        <p:spPr/>
        <p:txBody>
          <a:bodyPr/>
          <a:lstStyle/>
          <a:p>
            <a:r>
              <a:rPr lang="en-AU"/>
              <a:t>Laser cutting demo &amp; overview</a:t>
            </a:r>
            <a:endParaRPr lang="en-US"/>
          </a:p>
        </p:txBody>
      </p:sp>
      <p:sp>
        <p:nvSpPr>
          <p:cNvPr id="3" name="Content Placeholder 2">
            <a:extLst>
              <a:ext uri="{FF2B5EF4-FFF2-40B4-BE49-F238E27FC236}">
                <a16:creationId xmlns:a16="http://schemas.microsoft.com/office/drawing/2014/main" id="{CCDC3C26-8165-4174-889E-A605DA24F7E2}"/>
              </a:ext>
            </a:extLst>
          </p:cNvPr>
          <p:cNvSpPr>
            <a:spLocks noGrp="1"/>
          </p:cNvSpPr>
          <p:nvPr>
            <p:ph idx="1"/>
          </p:nvPr>
        </p:nvSpPr>
        <p:spPr/>
        <p:txBody>
          <a:bodyPr/>
          <a:lstStyle/>
          <a:p>
            <a:r>
              <a:rPr lang="en-AU"/>
              <a:t>Demo</a:t>
            </a:r>
          </a:p>
          <a:p>
            <a:r>
              <a:rPr lang="en-AU"/>
              <a:t>Induction in session 3</a:t>
            </a:r>
          </a:p>
        </p:txBody>
      </p:sp>
    </p:spTree>
    <p:extLst>
      <p:ext uri="{BB962C8B-B14F-4D97-AF65-F5344CB8AC3E}">
        <p14:creationId xmlns:p14="http://schemas.microsoft.com/office/powerpoint/2010/main" val="7047848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97A3-F0F6-4B57-A648-DF5FF96A4A8A}"/>
              </a:ext>
            </a:extLst>
          </p:cNvPr>
          <p:cNvSpPr>
            <a:spLocks noGrp="1"/>
          </p:cNvSpPr>
          <p:nvPr>
            <p:ph type="title"/>
          </p:nvPr>
        </p:nvSpPr>
        <p:spPr/>
        <p:txBody>
          <a:bodyPr/>
          <a:lstStyle/>
          <a:p>
            <a:r>
              <a:rPr lang="en-AU"/>
              <a:t>Lots of ways to make a book</a:t>
            </a:r>
            <a:endParaRPr lang="en-US"/>
          </a:p>
        </p:txBody>
      </p:sp>
      <p:sp>
        <p:nvSpPr>
          <p:cNvPr id="3" name="Content Placeholder 2">
            <a:extLst>
              <a:ext uri="{FF2B5EF4-FFF2-40B4-BE49-F238E27FC236}">
                <a16:creationId xmlns:a16="http://schemas.microsoft.com/office/drawing/2014/main" id="{1547F35D-5405-4E25-A4CA-D98FD2CA5819}"/>
              </a:ext>
            </a:extLst>
          </p:cNvPr>
          <p:cNvSpPr>
            <a:spLocks noGrp="1"/>
          </p:cNvSpPr>
          <p:nvPr>
            <p:ph idx="1"/>
          </p:nvPr>
        </p:nvSpPr>
        <p:spPr/>
        <p:txBody>
          <a:bodyPr/>
          <a:lstStyle/>
          <a:p>
            <a:r>
              <a:rPr lang="en-AU"/>
              <a:t>Types</a:t>
            </a:r>
          </a:p>
          <a:p>
            <a:r>
              <a:rPr lang="en-AU"/>
              <a:t>Laser edges</a:t>
            </a:r>
          </a:p>
          <a:p>
            <a:r>
              <a:rPr lang="en-AU"/>
              <a:t>Laser cut wood blocks for indenting </a:t>
            </a:r>
          </a:p>
          <a:p>
            <a:r>
              <a:rPr lang="en-AU"/>
              <a:t>Laser cut stamps</a:t>
            </a:r>
          </a:p>
          <a:p>
            <a:endParaRPr lang="en-US"/>
          </a:p>
        </p:txBody>
      </p:sp>
    </p:spTree>
    <p:extLst>
      <p:ext uri="{BB962C8B-B14F-4D97-AF65-F5344CB8AC3E}">
        <p14:creationId xmlns:p14="http://schemas.microsoft.com/office/powerpoint/2010/main" val="24607407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B3C3-332D-4029-AB94-F7CD1511C5D0}"/>
              </a:ext>
            </a:extLst>
          </p:cNvPr>
          <p:cNvSpPr>
            <a:spLocks noGrp="1"/>
          </p:cNvSpPr>
          <p:nvPr>
            <p:ph type="title"/>
          </p:nvPr>
        </p:nvSpPr>
        <p:spPr/>
        <p:txBody>
          <a:bodyPr/>
          <a:lstStyle/>
          <a:p>
            <a:r>
              <a:rPr lang="en-AU"/>
              <a:t>Where to go from here	</a:t>
            </a:r>
            <a:endParaRPr lang="en-US"/>
          </a:p>
        </p:txBody>
      </p:sp>
      <p:sp>
        <p:nvSpPr>
          <p:cNvPr id="3" name="Content Placeholder 2">
            <a:extLst>
              <a:ext uri="{FF2B5EF4-FFF2-40B4-BE49-F238E27FC236}">
                <a16:creationId xmlns:a16="http://schemas.microsoft.com/office/drawing/2014/main" id="{81A16A27-3364-4042-8778-F7C485D3892C}"/>
              </a:ext>
            </a:extLst>
          </p:cNvPr>
          <p:cNvSpPr>
            <a:spLocks noGrp="1"/>
          </p:cNvSpPr>
          <p:nvPr>
            <p:ph idx="1"/>
          </p:nvPr>
        </p:nvSpPr>
        <p:spPr/>
        <p:txBody>
          <a:bodyPr/>
          <a:lstStyle/>
          <a:p>
            <a:r>
              <a:rPr lang="en-AU"/>
              <a:t>QLD Bookbinders Guild</a:t>
            </a:r>
          </a:p>
          <a:p>
            <a:r>
              <a:rPr lang="en-AU" err="1"/>
              <a:t>Youtube</a:t>
            </a:r>
            <a:r>
              <a:rPr lang="en-AU"/>
              <a:t> channels: </a:t>
            </a:r>
          </a:p>
          <a:p>
            <a:pPr lvl="1"/>
            <a:r>
              <a:rPr lang="en-AU" sz="2000"/>
              <a:t>Deep dives into various construction methods: </a:t>
            </a:r>
            <a:br>
              <a:rPr lang="en-AU" sz="2000"/>
            </a:br>
            <a:r>
              <a:rPr lang="en-AU" sz="2000"/>
              <a:t>DAS Bookbinding (</a:t>
            </a:r>
            <a:r>
              <a:rPr lang="en-AU" sz="2000" err="1"/>
              <a:t>Brissy</a:t>
            </a:r>
            <a:r>
              <a:rPr lang="en-AU" sz="2000"/>
              <a:t> guy!) </a:t>
            </a:r>
          </a:p>
          <a:p>
            <a:pPr lvl="1"/>
            <a:r>
              <a:rPr lang="en-AU" sz="2000"/>
              <a:t>Fun/ </a:t>
            </a:r>
            <a:r>
              <a:rPr lang="en-AU" sz="2000" err="1"/>
              <a:t>lighthearted</a:t>
            </a:r>
            <a:r>
              <a:rPr lang="en-AU" sz="2000"/>
              <a:t>: Sea Lemon </a:t>
            </a:r>
          </a:p>
          <a:p>
            <a:pPr lvl="1"/>
            <a:r>
              <a:rPr lang="en-AU" sz="2000" err="1"/>
              <a:t>iBookbinding</a:t>
            </a:r>
            <a:r>
              <a:rPr lang="en-AU" sz="2000"/>
              <a:t>: Tutorials, guest speakers (also have website) </a:t>
            </a:r>
          </a:p>
          <a:p>
            <a:r>
              <a:rPr lang="en-AU"/>
              <a:t>Wiki</a:t>
            </a:r>
          </a:p>
          <a:p>
            <a:r>
              <a:rPr lang="en-AU"/>
              <a:t>Open Lab &amp; Hack the Evening </a:t>
            </a:r>
            <a:endParaRPr lang="en-US"/>
          </a:p>
        </p:txBody>
      </p:sp>
    </p:spTree>
    <p:extLst>
      <p:ext uri="{BB962C8B-B14F-4D97-AF65-F5344CB8AC3E}">
        <p14:creationId xmlns:p14="http://schemas.microsoft.com/office/powerpoint/2010/main" val="7938977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D6BA-2B84-471F-B7CE-CC0FDC1581B3}"/>
              </a:ext>
            </a:extLst>
          </p:cNvPr>
          <p:cNvSpPr>
            <a:spLocks noGrp="1"/>
          </p:cNvSpPr>
          <p:nvPr>
            <p:ph type="title"/>
          </p:nvPr>
        </p:nvSpPr>
        <p:spPr/>
        <p:txBody>
          <a:bodyPr/>
          <a:lstStyle/>
          <a:p>
            <a:r>
              <a:rPr lang="en-AU"/>
              <a:t>Show opening</a:t>
            </a:r>
            <a:endParaRPr lang="en-US"/>
          </a:p>
        </p:txBody>
      </p:sp>
      <p:sp>
        <p:nvSpPr>
          <p:cNvPr id="3" name="Content Placeholder 2">
            <a:extLst>
              <a:ext uri="{FF2B5EF4-FFF2-40B4-BE49-F238E27FC236}">
                <a16:creationId xmlns:a16="http://schemas.microsoft.com/office/drawing/2014/main" id="{E8B7BFEE-83EE-405E-BED7-0DC14A41D68F}"/>
              </a:ext>
            </a:extLst>
          </p:cNvPr>
          <p:cNvSpPr>
            <a:spLocks noGrp="1"/>
          </p:cNvSpPr>
          <p:nvPr>
            <p:ph idx="1"/>
          </p:nvPr>
        </p:nvSpPr>
        <p:spPr/>
        <p:txBody>
          <a:bodyPr/>
          <a:lstStyle/>
          <a:p>
            <a:r>
              <a:rPr lang="en-AU"/>
              <a:t>12</a:t>
            </a:r>
            <a:r>
              <a:rPr lang="en-AU" baseline="30000"/>
              <a:t>th</a:t>
            </a:r>
            <a:r>
              <a:rPr lang="en-AU"/>
              <a:t> December</a:t>
            </a:r>
            <a:endParaRPr lang="en-US"/>
          </a:p>
        </p:txBody>
      </p:sp>
    </p:spTree>
    <p:extLst>
      <p:ext uri="{BB962C8B-B14F-4D97-AF65-F5344CB8AC3E}">
        <p14:creationId xmlns:p14="http://schemas.microsoft.com/office/powerpoint/2010/main" val="669331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07A6C-D757-4C89-974E-196B990253DB}"/>
              </a:ext>
            </a:extLst>
          </p:cNvPr>
          <p:cNvSpPr>
            <a:spLocks noGrp="1"/>
          </p:cNvSpPr>
          <p:nvPr>
            <p:ph type="title"/>
          </p:nvPr>
        </p:nvSpPr>
        <p:spPr/>
        <p:txBody>
          <a:bodyPr/>
          <a:lstStyle/>
          <a:p>
            <a:r>
              <a:rPr lang="en-AU"/>
              <a:t>What happens after</a:t>
            </a:r>
            <a:endParaRPr lang="en-US"/>
          </a:p>
        </p:txBody>
      </p:sp>
      <p:sp>
        <p:nvSpPr>
          <p:cNvPr id="3" name="Content Placeholder 2">
            <a:extLst>
              <a:ext uri="{FF2B5EF4-FFF2-40B4-BE49-F238E27FC236}">
                <a16:creationId xmlns:a16="http://schemas.microsoft.com/office/drawing/2014/main" id="{7E46DC03-5D38-44BD-9FAD-6CC6FC1371AE}"/>
              </a:ext>
            </a:extLst>
          </p:cNvPr>
          <p:cNvSpPr>
            <a:spLocks noGrp="1"/>
          </p:cNvSpPr>
          <p:nvPr>
            <p:ph idx="1"/>
          </p:nvPr>
        </p:nvSpPr>
        <p:spPr/>
        <p:txBody>
          <a:bodyPr/>
          <a:lstStyle/>
          <a:p>
            <a:r>
              <a:rPr lang="en-AU"/>
              <a:t>Keep the works?</a:t>
            </a:r>
          </a:p>
          <a:p>
            <a:r>
              <a:rPr lang="en-AU"/>
              <a:t>Donate to schools?</a:t>
            </a:r>
            <a:endParaRPr lang="en-US"/>
          </a:p>
        </p:txBody>
      </p:sp>
    </p:spTree>
    <p:extLst>
      <p:ext uri="{BB962C8B-B14F-4D97-AF65-F5344CB8AC3E}">
        <p14:creationId xmlns:p14="http://schemas.microsoft.com/office/powerpoint/2010/main" val="2569833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129F-9A10-4144-A937-2F37E8D16425}"/>
              </a:ext>
            </a:extLst>
          </p:cNvPr>
          <p:cNvSpPr>
            <a:spLocks noGrp="1"/>
          </p:cNvSpPr>
          <p:nvPr>
            <p:ph type="title"/>
          </p:nvPr>
        </p:nvSpPr>
        <p:spPr/>
        <p:txBody>
          <a:bodyPr/>
          <a:lstStyle/>
          <a:p>
            <a:r>
              <a:rPr lang="en-AU"/>
              <a:t>Help</a:t>
            </a:r>
            <a:endParaRPr lang="en-US"/>
          </a:p>
        </p:txBody>
      </p:sp>
      <p:sp>
        <p:nvSpPr>
          <p:cNvPr id="3" name="Content Placeholder 2">
            <a:extLst>
              <a:ext uri="{FF2B5EF4-FFF2-40B4-BE49-F238E27FC236}">
                <a16:creationId xmlns:a16="http://schemas.microsoft.com/office/drawing/2014/main" id="{34B8F977-A92F-4202-9596-496617DED251}"/>
              </a:ext>
            </a:extLst>
          </p:cNvPr>
          <p:cNvSpPr>
            <a:spLocks noGrp="1"/>
          </p:cNvSpPr>
          <p:nvPr>
            <p:ph idx="1"/>
          </p:nvPr>
        </p:nvSpPr>
        <p:spPr/>
        <p:txBody>
          <a:bodyPr/>
          <a:lstStyle/>
          <a:p>
            <a:r>
              <a:rPr lang="en-AU"/>
              <a:t>Wiki page</a:t>
            </a:r>
            <a:endParaRPr lang="en-US"/>
          </a:p>
        </p:txBody>
      </p:sp>
    </p:spTree>
    <p:extLst>
      <p:ext uri="{BB962C8B-B14F-4D97-AF65-F5344CB8AC3E}">
        <p14:creationId xmlns:p14="http://schemas.microsoft.com/office/powerpoint/2010/main" val="1692223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5EE-B0A3-4ABE-8C19-D35FBF32F4D7}"/>
              </a:ext>
            </a:extLst>
          </p:cNvPr>
          <p:cNvSpPr>
            <a:spLocks noGrp="1"/>
          </p:cNvSpPr>
          <p:nvPr>
            <p:ph type="title"/>
          </p:nvPr>
        </p:nvSpPr>
        <p:spPr/>
        <p:txBody>
          <a:bodyPr/>
          <a:lstStyle/>
          <a:p>
            <a:r>
              <a:rPr lang="en-AU"/>
              <a:t>Bitmap vs Vector Graphics</a:t>
            </a:r>
            <a:endParaRPr lang="en-US"/>
          </a:p>
        </p:txBody>
      </p:sp>
      <p:cxnSp>
        <p:nvCxnSpPr>
          <p:cNvPr id="14" name="Straight Connector 13">
            <a:extLst>
              <a:ext uri="{FF2B5EF4-FFF2-40B4-BE49-F238E27FC236}">
                <a16:creationId xmlns:a16="http://schemas.microsoft.com/office/drawing/2014/main" id="{8C38DC0A-763D-4B97-81DE-A890AE8EA8D9}"/>
              </a:ext>
            </a:extLst>
          </p:cNvPr>
          <p:cNvCxnSpPr>
            <a:cxnSpLocks/>
            <a:stCxn id="12" idx="7"/>
          </p:cNvCxnSpPr>
          <p:nvPr/>
        </p:nvCxnSpPr>
        <p:spPr>
          <a:xfrm flipV="1">
            <a:off x="2150887" y="3028991"/>
            <a:ext cx="452498" cy="481561"/>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phic 8" descr="Heart with solid fill">
            <a:extLst>
              <a:ext uri="{FF2B5EF4-FFF2-40B4-BE49-F238E27FC236}">
                <a16:creationId xmlns:a16="http://schemas.microsoft.com/office/drawing/2014/main" id="{2A32EA99-DB81-4B7A-9480-F06B7A18C8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7664" y="3436640"/>
            <a:ext cx="914400" cy="914400"/>
          </a:xfrm>
          <a:prstGeom prst="rect">
            <a:avLst/>
          </a:prstGeom>
        </p:spPr>
      </p:pic>
      <p:sp>
        <p:nvSpPr>
          <p:cNvPr id="12" name="Oval 11">
            <a:extLst>
              <a:ext uri="{FF2B5EF4-FFF2-40B4-BE49-F238E27FC236}">
                <a16:creationId xmlns:a16="http://schemas.microsoft.com/office/drawing/2014/main" id="{D6FE76DB-15F9-4E9D-98BB-F18CC1A0312C}"/>
              </a:ext>
            </a:extLst>
          </p:cNvPr>
          <p:cNvSpPr/>
          <p:nvPr/>
        </p:nvSpPr>
        <p:spPr>
          <a:xfrm>
            <a:off x="1889489" y="3465703"/>
            <a:ext cx="306247" cy="30624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1E3E874-47F4-4674-B696-3ED67F386FCE}"/>
              </a:ext>
            </a:extLst>
          </p:cNvPr>
          <p:cNvCxnSpPr>
            <a:cxnSpLocks/>
            <a:stCxn id="22" idx="7"/>
            <a:endCxn id="28" idx="3"/>
          </p:cNvCxnSpPr>
          <p:nvPr/>
        </p:nvCxnSpPr>
        <p:spPr>
          <a:xfrm flipV="1">
            <a:off x="5641578" y="3028991"/>
            <a:ext cx="452498" cy="481325"/>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Graphic 19" descr="Heart with solid fill">
            <a:extLst>
              <a:ext uri="{FF2B5EF4-FFF2-40B4-BE49-F238E27FC236}">
                <a16:creationId xmlns:a16="http://schemas.microsoft.com/office/drawing/2014/main" id="{A78E8D33-BA98-427A-904B-E5C4893DC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8355" y="3436404"/>
            <a:ext cx="914400" cy="914400"/>
          </a:xfrm>
          <a:prstGeom prst="rect">
            <a:avLst/>
          </a:prstGeom>
        </p:spPr>
      </p:pic>
      <p:sp>
        <p:nvSpPr>
          <p:cNvPr id="22" name="Oval 21">
            <a:extLst>
              <a:ext uri="{FF2B5EF4-FFF2-40B4-BE49-F238E27FC236}">
                <a16:creationId xmlns:a16="http://schemas.microsoft.com/office/drawing/2014/main" id="{63AC0044-2958-4BDD-85DB-69507A862A01}"/>
              </a:ext>
            </a:extLst>
          </p:cNvPr>
          <p:cNvSpPr/>
          <p:nvPr/>
        </p:nvSpPr>
        <p:spPr>
          <a:xfrm>
            <a:off x="5380180" y="3465467"/>
            <a:ext cx="306247" cy="30624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5E447C39-A75E-48A0-BC4D-2D944283986A}"/>
              </a:ext>
            </a:extLst>
          </p:cNvPr>
          <p:cNvSpPr/>
          <p:nvPr/>
        </p:nvSpPr>
        <p:spPr>
          <a:xfrm>
            <a:off x="5830443" y="1726892"/>
            <a:ext cx="1800200" cy="1565496"/>
          </a:xfrm>
          <a:custGeom>
            <a:avLst/>
            <a:gdLst>
              <a:gd name="connsiteX0" fmla="*/ 1501505 w 1800200"/>
              <a:gd name="connsiteY0" fmla="*/ 0 h 1565496"/>
              <a:gd name="connsiteX1" fmla="*/ 1536567 w 1800200"/>
              <a:gd name="connsiteY1" fmla="*/ 28929 h 1565496"/>
              <a:gd name="connsiteX2" fmla="*/ 1800200 w 1800200"/>
              <a:gd name="connsiteY2" fmla="*/ 665396 h 1565496"/>
              <a:gd name="connsiteX3" fmla="*/ 900100 w 1800200"/>
              <a:gd name="connsiteY3" fmla="*/ 1565496 h 1565496"/>
              <a:gd name="connsiteX4" fmla="*/ 0 w 1800200"/>
              <a:gd name="connsiteY4" fmla="*/ 665396 h 1565496"/>
              <a:gd name="connsiteX5" fmla="*/ 40467 w 1800200"/>
              <a:gd name="connsiteY5" fmla="*/ 397734 h 1565496"/>
              <a:gd name="connsiteX6" fmla="*/ 50448 w 1800200"/>
              <a:gd name="connsiteY6" fmla="*/ 370463 h 1565496"/>
              <a:gd name="connsiteX7" fmla="*/ 72771 w 1800200"/>
              <a:gd name="connsiteY7" fmla="*/ 392922 h 1565496"/>
              <a:gd name="connsiteX8" fmla="*/ 533121 w 1800200"/>
              <a:gd name="connsiteY8" fmla="*/ 1080031 h 1565496"/>
              <a:gd name="connsiteX9" fmla="*/ 1496525 w 1800200"/>
              <a:gd name="connsiteY9" fmla="*/ 2185 h 156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565496">
                <a:moveTo>
                  <a:pt x="1501505" y="0"/>
                </a:moveTo>
                <a:lnTo>
                  <a:pt x="1536567" y="28929"/>
                </a:lnTo>
                <a:cubicBezTo>
                  <a:pt x="1699453" y="191815"/>
                  <a:pt x="1800200" y="416840"/>
                  <a:pt x="1800200" y="665396"/>
                </a:cubicBezTo>
                <a:cubicBezTo>
                  <a:pt x="1800200" y="1162508"/>
                  <a:pt x="1397212" y="1565496"/>
                  <a:pt x="900100" y="1565496"/>
                </a:cubicBezTo>
                <a:cubicBezTo>
                  <a:pt x="402988" y="1565496"/>
                  <a:pt x="0" y="1162508"/>
                  <a:pt x="0" y="665396"/>
                </a:cubicBezTo>
                <a:cubicBezTo>
                  <a:pt x="0" y="572188"/>
                  <a:pt x="14168" y="482288"/>
                  <a:pt x="40467" y="397734"/>
                </a:cubicBezTo>
                <a:lnTo>
                  <a:pt x="50448" y="370463"/>
                </a:lnTo>
                <a:lnTo>
                  <a:pt x="72771" y="392922"/>
                </a:lnTo>
                <a:cubicBezTo>
                  <a:pt x="235120" y="570144"/>
                  <a:pt x="390353" y="796760"/>
                  <a:pt x="533121" y="1080031"/>
                </a:cubicBezTo>
                <a:cubicBezTo>
                  <a:pt x="818658" y="513489"/>
                  <a:pt x="1154051" y="173564"/>
                  <a:pt x="1496525" y="218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E43C3789-CBDC-4347-8EDC-8B05C6B3EBD9}"/>
              </a:ext>
            </a:extLst>
          </p:cNvPr>
          <p:cNvSpPr/>
          <p:nvPr/>
        </p:nvSpPr>
        <p:spPr>
          <a:xfrm>
            <a:off x="5830443" y="1492424"/>
            <a:ext cx="1800200" cy="18002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F8B2504-4918-4F4A-B640-98E26DE57158}"/>
              </a:ext>
            </a:extLst>
          </p:cNvPr>
          <p:cNvSpPr txBox="1"/>
          <p:nvPr/>
        </p:nvSpPr>
        <p:spPr>
          <a:xfrm>
            <a:off x="2190124" y="3618590"/>
            <a:ext cx="2363090" cy="646331"/>
          </a:xfrm>
          <a:prstGeom prst="rect">
            <a:avLst/>
          </a:prstGeom>
          <a:noFill/>
        </p:spPr>
        <p:txBody>
          <a:bodyPr wrap="square" rtlCol="0">
            <a:spAutoFit/>
          </a:bodyPr>
          <a:lstStyle/>
          <a:p>
            <a:pPr algn="ctr"/>
            <a:r>
              <a:rPr lang="en-AU" b="1" spc="300"/>
              <a:t>BITMAP</a:t>
            </a:r>
          </a:p>
          <a:p>
            <a:pPr algn="ctr"/>
            <a:r>
              <a:rPr lang="en-AU" spc="300"/>
              <a:t>(pixels)</a:t>
            </a:r>
            <a:endParaRPr lang="en-US" spc="300"/>
          </a:p>
        </p:txBody>
      </p:sp>
      <p:sp>
        <p:nvSpPr>
          <p:cNvPr id="36" name="TextBox 35">
            <a:extLst>
              <a:ext uri="{FF2B5EF4-FFF2-40B4-BE49-F238E27FC236}">
                <a16:creationId xmlns:a16="http://schemas.microsoft.com/office/drawing/2014/main" id="{43E5C3E4-8DCF-4461-9092-4FFEF09000DE}"/>
              </a:ext>
            </a:extLst>
          </p:cNvPr>
          <p:cNvSpPr txBox="1"/>
          <p:nvPr/>
        </p:nvSpPr>
        <p:spPr>
          <a:xfrm>
            <a:off x="5881319" y="3618590"/>
            <a:ext cx="2363090" cy="646331"/>
          </a:xfrm>
          <a:prstGeom prst="rect">
            <a:avLst/>
          </a:prstGeom>
          <a:noFill/>
        </p:spPr>
        <p:txBody>
          <a:bodyPr wrap="square" rtlCol="0">
            <a:spAutoFit/>
          </a:bodyPr>
          <a:lstStyle/>
          <a:p>
            <a:pPr algn="ctr"/>
            <a:r>
              <a:rPr lang="en-AU" b="1" spc="300"/>
              <a:t>VECTOR</a:t>
            </a:r>
          </a:p>
          <a:p>
            <a:pPr algn="ctr"/>
            <a:r>
              <a:rPr lang="en-AU" spc="300"/>
              <a:t>(math lines)</a:t>
            </a:r>
            <a:endParaRPr lang="en-US" spc="300"/>
          </a:p>
        </p:txBody>
      </p:sp>
      <p:pic>
        <p:nvPicPr>
          <p:cNvPr id="47" name="Picture 46">
            <a:extLst>
              <a:ext uri="{FF2B5EF4-FFF2-40B4-BE49-F238E27FC236}">
                <a16:creationId xmlns:a16="http://schemas.microsoft.com/office/drawing/2014/main" id="{2F13E7A6-F7D7-41DA-A46A-7FBE47525FDB}"/>
              </a:ext>
            </a:extLst>
          </p:cNvPr>
          <p:cNvPicPr>
            <a:picLocks noChangeAspect="1"/>
          </p:cNvPicPr>
          <p:nvPr/>
        </p:nvPicPr>
        <p:blipFill rotWithShape="1">
          <a:blip r:embed="rId5"/>
          <a:srcRect l="38753" t="13040" r="39701" b="64111"/>
          <a:stretch/>
        </p:blipFill>
        <p:spPr>
          <a:xfrm>
            <a:off x="2339988" y="1492542"/>
            <a:ext cx="1799964" cy="1799964"/>
          </a:xfrm>
          <a:prstGeom prst="ellipse">
            <a:avLst/>
          </a:prstGeom>
          <a:ln w="76200">
            <a:solidFill>
              <a:schemeClr val="tx1"/>
            </a:solidFill>
          </a:ln>
        </p:spPr>
      </p:pic>
    </p:spTree>
    <p:extLst>
      <p:ext uri="{BB962C8B-B14F-4D97-AF65-F5344CB8AC3E}">
        <p14:creationId xmlns:p14="http://schemas.microsoft.com/office/powerpoint/2010/main" val="2162027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E3B3-4185-461D-8D38-1405A218EA97}"/>
              </a:ext>
            </a:extLst>
          </p:cNvPr>
          <p:cNvSpPr>
            <a:spLocks noGrp="1"/>
          </p:cNvSpPr>
          <p:nvPr>
            <p:ph type="title"/>
          </p:nvPr>
        </p:nvSpPr>
        <p:spPr/>
        <p:txBody>
          <a:bodyPr/>
          <a:lstStyle/>
          <a:p>
            <a:r>
              <a:rPr lang="en-AU"/>
              <a:t>Inkscape (vector software)</a:t>
            </a:r>
            <a:endParaRPr lang="en-US"/>
          </a:p>
        </p:txBody>
      </p:sp>
      <p:sp>
        <p:nvSpPr>
          <p:cNvPr id="3" name="Content Placeholder 2">
            <a:extLst>
              <a:ext uri="{FF2B5EF4-FFF2-40B4-BE49-F238E27FC236}">
                <a16:creationId xmlns:a16="http://schemas.microsoft.com/office/drawing/2014/main" id="{0DEA3811-D4B2-4214-9E2E-CC8AE2BBB52D}"/>
              </a:ext>
            </a:extLst>
          </p:cNvPr>
          <p:cNvSpPr>
            <a:spLocks noGrp="1"/>
          </p:cNvSpPr>
          <p:nvPr>
            <p:ph idx="1"/>
          </p:nvPr>
        </p:nvSpPr>
        <p:spPr/>
        <p:txBody>
          <a:bodyPr/>
          <a:lstStyle/>
          <a:p>
            <a:r>
              <a:rPr lang="en-AU"/>
              <a:t>Free &amp; Open source</a:t>
            </a:r>
          </a:p>
          <a:p>
            <a:r>
              <a:rPr lang="en-AU"/>
              <a:t>Download online for free </a:t>
            </a:r>
            <a:r>
              <a:rPr lang="en-AU">
                <a:solidFill>
                  <a:schemeClr val="accent1"/>
                </a:solidFill>
              </a:rPr>
              <a:t>inkscape.org</a:t>
            </a:r>
          </a:p>
          <a:p>
            <a:r>
              <a:rPr lang="en-AU"/>
              <a:t>Let’s get started! </a:t>
            </a:r>
            <a:endParaRPr lang="en-US"/>
          </a:p>
        </p:txBody>
      </p:sp>
    </p:spTree>
    <p:extLst>
      <p:ext uri="{BB962C8B-B14F-4D97-AF65-F5344CB8AC3E}">
        <p14:creationId xmlns:p14="http://schemas.microsoft.com/office/powerpoint/2010/main" val="2021251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80E2-0D84-43BF-8005-5E8CE34352D4}"/>
              </a:ext>
            </a:extLst>
          </p:cNvPr>
          <p:cNvSpPr>
            <a:spLocks noGrp="1"/>
          </p:cNvSpPr>
          <p:nvPr>
            <p:ph type="title"/>
          </p:nvPr>
        </p:nvSpPr>
        <p:spPr/>
        <p:txBody>
          <a:bodyPr/>
          <a:lstStyle/>
          <a:p>
            <a:r>
              <a:rPr lang="en-AU"/>
              <a:t>Open Inkscape</a:t>
            </a:r>
            <a:endParaRPr lang="en-US"/>
          </a:p>
        </p:txBody>
      </p:sp>
      <p:sp>
        <p:nvSpPr>
          <p:cNvPr id="3" name="Content Placeholder 2">
            <a:extLst>
              <a:ext uri="{FF2B5EF4-FFF2-40B4-BE49-F238E27FC236}">
                <a16:creationId xmlns:a16="http://schemas.microsoft.com/office/drawing/2014/main" id="{B825A67E-39B6-4948-AA7B-D61AF497A2AC}"/>
              </a:ext>
            </a:extLst>
          </p:cNvPr>
          <p:cNvSpPr>
            <a:spLocks noGrp="1"/>
          </p:cNvSpPr>
          <p:nvPr>
            <p:ph idx="1"/>
          </p:nvPr>
        </p:nvSpPr>
        <p:spPr/>
        <p:txBody>
          <a:bodyPr/>
          <a:lstStyle/>
          <a:p>
            <a:r>
              <a:rPr lang="en-AU"/>
              <a:t>From taskbar at bottom of screen </a:t>
            </a:r>
          </a:p>
          <a:p>
            <a:r>
              <a:rPr lang="en-AU"/>
              <a:t>Looks like a little snow-capped mountain </a:t>
            </a:r>
            <a:endParaRPr lang="en-US"/>
          </a:p>
        </p:txBody>
      </p:sp>
      <p:pic>
        <p:nvPicPr>
          <p:cNvPr id="1028" name="Picture 4">
            <a:extLst>
              <a:ext uri="{FF2B5EF4-FFF2-40B4-BE49-F238E27FC236}">
                <a16:creationId xmlns:a16="http://schemas.microsoft.com/office/drawing/2014/main" id="{5068E624-EBCD-4C7C-8A9D-AE83EEAB4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685849"/>
            <a:ext cx="2073399" cy="207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152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69ED-E29C-4487-BFC3-098A4E6B7D58}"/>
              </a:ext>
            </a:extLst>
          </p:cNvPr>
          <p:cNvSpPr>
            <a:spLocks noGrp="1"/>
          </p:cNvSpPr>
          <p:nvPr>
            <p:ph type="title"/>
          </p:nvPr>
        </p:nvSpPr>
        <p:spPr/>
        <p:txBody>
          <a:bodyPr/>
          <a:lstStyle/>
          <a:p>
            <a:r>
              <a:rPr lang="en-AU"/>
              <a:t>Open Template</a:t>
            </a:r>
            <a:endParaRPr lang="en-US"/>
          </a:p>
        </p:txBody>
      </p:sp>
      <p:sp>
        <p:nvSpPr>
          <p:cNvPr id="3" name="Content Placeholder 2">
            <a:extLst>
              <a:ext uri="{FF2B5EF4-FFF2-40B4-BE49-F238E27FC236}">
                <a16:creationId xmlns:a16="http://schemas.microsoft.com/office/drawing/2014/main" id="{03EFC336-EBF1-4298-8C39-FB63203F1D52}"/>
              </a:ext>
            </a:extLst>
          </p:cNvPr>
          <p:cNvSpPr>
            <a:spLocks noGrp="1"/>
          </p:cNvSpPr>
          <p:nvPr>
            <p:ph idx="1"/>
          </p:nvPr>
        </p:nvSpPr>
        <p:spPr/>
        <p:txBody>
          <a:bodyPr/>
          <a:lstStyle/>
          <a:p>
            <a:pPr marL="514350" indent="-514350">
              <a:buFont typeface="+mj-lt"/>
              <a:buAutoNum type="arabicPeriod"/>
            </a:pPr>
            <a:r>
              <a:rPr lang="en-AU"/>
              <a:t>File &gt; open </a:t>
            </a:r>
          </a:p>
          <a:p>
            <a:pPr marL="514350" indent="-514350">
              <a:buFont typeface="+mj-lt"/>
              <a:buAutoNum type="arabicPeriod"/>
            </a:pPr>
            <a:r>
              <a:rPr lang="en-AU"/>
              <a:t>Navigate to template on desktop </a:t>
            </a:r>
          </a:p>
          <a:p>
            <a:pPr marL="514350" indent="-514350">
              <a:buFont typeface="+mj-lt"/>
              <a:buAutoNum type="arabicPeriod"/>
            </a:pPr>
            <a:r>
              <a:rPr lang="en-AU"/>
              <a:t>Click [Open]</a:t>
            </a:r>
          </a:p>
          <a:p>
            <a:pPr marL="514350" indent="-514350">
              <a:buFont typeface="+mj-lt"/>
              <a:buAutoNum type="arabicPeriod"/>
            </a:pPr>
            <a:endParaRPr lang="en-US"/>
          </a:p>
        </p:txBody>
      </p:sp>
      <p:graphicFrame>
        <p:nvGraphicFramePr>
          <p:cNvPr id="8" name="Object 7">
            <a:extLst>
              <a:ext uri="{FF2B5EF4-FFF2-40B4-BE49-F238E27FC236}">
                <a16:creationId xmlns:a16="http://schemas.microsoft.com/office/drawing/2014/main" id="{8FF03FFD-C666-41BB-AB3A-13CE43A440A3}"/>
              </a:ext>
            </a:extLst>
          </p:cNvPr>
          <p:cNvGraphicFramePr>
            <a:graphicFrameLocks noChangeAspect="1"/>
          </p:cNvGraphicFramePr>
          <p:nvPr>
            <p:extLst>
              <p:ext uri="{D42A27DB-BD31-4B8C-83A1-F6EECF244321}">
                <p14:modId xmlns:p14="http://schemas.microsoft.com/office/powerpoint/2010/main" val="3800473278"/>
              </p:ext>
            </p:extLst>
          </p:nvPr>
        </p:nvGraphicFramePr>
        <p:xfrm>
          <a:off x="8100392" y="393700"/>
          <a:ext cx="687387" cy="482600"/>
        </p:xfrm>
        <a:graphic>
          <a:graphicData uri="http://schemas.openxmlformats.org/presentationml/2006/ole">
            <mc:AlternateContent xmlns:mc="http://schemas.openxmlformats.org/markup-compatibility/2006">
              <mc:Choice xmlns:v="urn:schemas-microsoft-com:vml" Requires="v">
                <p:oleObj spid="_x0000_s34818" name="Packager Shell Object" showAsIcon="1" r:id="rId4" imgW="687240" imgH="482400" progId="Package">
                  <p:embed/>
                </p:oleObj>
              </mc:Choice>
              <mc:Fallback>
                <p:oleObj name="Packager Shell Object" showAsIcon="1" r:id="rId4" imgW="687240" imgH="482400" progId="Package">
                  <p:embed/>
                  <p:pic>
                    <p:nvPicPr>
                      <p:cNvPr id="8" name="Object 7">
                        <a:extLst>
                          <a:ext uri="{FF2B5EF4-FFF2-40B4-BE49-F238E27FC236}">
                            <a16:creationId xmlns:a16="http://schemas.microsoft.com/office/drawing/2014/main" id="{8FF03FFD-C666-41BB-AB3A-13CE43A440A3}"/>
                          </a:ext>
                        </a:extLst>
                      </p:cNvPr>
                      <p:cNvPicPr/>
                      <p:nvPr/>
                    </p:nvPicPr>
                    <p:blipFill>
                      <a:blip r:embed="rId5"/>
                      <a:stretch>
                        <a:fillRect/>
                      </a:stretch>
                    </p:blipFill>
                    <p:spPr>
                      <a:xfrm>
                        <a:off x="8100392" y="393700"/>
                        <a:ext cx="687387" cy="482600"/>
                      </a:xfrm>
                      <a:prstGeom prst="rect">
                        <a:avLst/>
                      </a:prstGeom>
                    </p:spPr>
                  </p:pic>
                </p:oleObj>
              </mc:Fallback>
            </mc:AlternateContent>
          </a:graphicData>
        </a:graphic>
      </p:graphicFrame>
    </p:spTree>
    <p:extLst>
      <p:ext uri="{BB962C8B-B14F-4D97-AF65-F5344CB8AC3E}">
        <p14:creationId xmlns:p14="http://schemas.microsoft.com/office/powerpoint/2010/main" val="67619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BA387-58E5-4D0C-9EA1-9FC0BD78E0EE}"/>
              </a:ext>
            </a:extLst>
          </p:cNvPr>
          <p:cNvSpPr>
            <a:spLocks noGrp="1"/>
          </p:cNvSpPr>
          <p:nvPr>
            <p:ph type="title"/>
          </p:nvPr>
        </p:nvSpPr>
        <p:spPr/>
        <p:txBody>
          <a:bodyPr/>
          <a:lstStyle/>
          <a:p>
            <a:r>
              <a:rPr lang="en-AU"/>
              <a:t>Adding shapes</a:t>
            </a:r>
            <a:endParaRPr lang="en-US"/>
          </a:p>
        </p:txBody>
      </p:sp>
      <p:sp>
        <p:nvSpPr>
          <p:cNvPr id="3" name="Content Placeholder 2">
            <a:extLst>
              <a:ext uri="{FF2B5EF4-FFF2-40B4-BE49-F238E27FC236}">
                <a16:creationId xmlns:a16="http://schemas.microsoft.com/office/drawing/2014/main" id="{25CB6EE6-CEF6-45C8-8113-6C08BEC4C816}"/>
              </a:ext>
            </a:extLst>
          </p:cNvPr>
          <p:cNvSpPr>
            <a:spLocks noGrp="1"/>
          </p:cNvSpPr>
          <p:nvPr>
            <p:ph idx="1"/>
          </p:nvPr>
        </p:nvSpPr>
        <p:spPr/>
        <p:txBody>
          <a:bodyPr/>
          <a:lstStyle/>
          <a:p>
            <a:r>
              <a:rPr lang="en-AU"/>
              <a:t>Adding rectangles</a:t>
            </a:r>
          </a:p>
          <a:p>
            <a:r>
              <a:rPr lang="en-AU"/>
              <a:t>Adding squares</a:t>
            </a:r>
          </a:p>
          <a:p>
            <a:r>
              <a:rPr lang="en-AU"/>
              <a:t>Ellipses</a:t>
            </a:r>
          </a:p>
          <a:p>
            <a:r>
              <a:rPr lang="en-AU"/>
              <a:t>Circles</a:t>
            </a:r>
          </a:p>
          <a:p>
            <a:endParaRPr lang="en-US"/>
          </a:p>
        </p:txBody>
      </p:sp>
      <p:grpSp>
        <p:nvGrpSpPr>
          <p:cNvPr id="4" name="Group 3">
            <a:extLst>
              <a:ext uri="{FF2B5EF4-FFF2-40B4-BE49-F238E27FC236}">
                <a16:creationId xmlns:a16="http://schemas.microsoft.com/office/drawing/2014/main" id="{6823228F-EC83-43B4-BABE-705ECBB50EE9}"/>
              </a:ext>
            </a:extLst>
          </p:cNvPr>
          <p:cNvGrpSpPr/>
          <p:nvPr/>
        </p:nvGrpSpPr>
        <p:grpSpPr>
          <a:xfrm>
            <a:off x="7020272" y="274638"/>
            <a:ext cx="1901382" cy="857250"/>
            <a:chOff x="5550937" y="635000"/>
            <a:chExt cx="3082686" cy="1505496"/>
          </a:xfrm>
        </p:grpSpPr>
        <p:sp>
          <p:nvSpPr>
            <p:cNvPr id="5" name="Rectangle 4">
              <a:extLst>
                <a:ext uri="{FF2B5EF4-FFF2-40B4-BE49-F238E27FC236}">
                  <a16:creationId xmlns:a16="http://schemas.microsoft.com/office/drawing/2014/main" id="{81458408-9D0C-4750-BAC9-C40C08A7851C}"/>
                </a:ext>
              </a:extLst>
            </p:cNvPr>
            <p:cNvSpPr/>
            <p:nvPr/>
          </p:nvSpPr>
          <p:spPr>
            <a:xfrm>
              <a:off x="5652120" y="635000"/>
              <a:ext cx="2880320" cy="150549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050" b="1" spc="50"/>
                <a:t>THERE’S A VIDEO OF THIS ON THE WIKI!</a:t>
              </a:r>
              <a:endParaRPr lang="en-US" sz="1050" b="1" spc="50"/>
            </a:p>
          </p:txBody>
        </p:sp>
        <p:sp>
          <p:nvSpPr>
            <p:cNvPr id="6" name="Rectangle 5">
              <a:extLst>
                <a:ext uri="{FF2B5EF4-FFF2-40B4-BE49-F238E27FC236}">
                  <a16:creationId xmlns:a16="http://schemas.microsoft.com/office/drawing/2014/main" id="{B5AE84D6-E93E-4FEE-B153-A09A720ADD51}"/>
                </a:ext>
              </a:extLst>
            </p:cNvPr>
            <p:cNvSpPr/>
            <p:nvPr/>
          </p:nvSpPr>
          <p:spPr>
            <a:xfrm>
              <a:off x="5550937" y="772344"/>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F8CD4710-CBA7-44E8-AC27-73A4D0646C83}"/>
                </a:ext>
              </a:extLst>
            </p:cNvPr>
            <p:cNvSpPr/>
            <p:nvPr/>
          </p:nvSpPr>
          <p:spPr>
            <a:xfrm>
              <a:off x="583896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B2575C1B-5AAD-4BC5-ACF8-2A69E13398B3}"/>
                </a:ext>
              </a:extLst>
            </p:cNvPr>
            <p:cNvSpPr/>
            <p:nvPr/>
          </p:nvSpPr>
          <p:spPr>
            <a:xfrm>
              <a:off x="843125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E6FB4F78-990D-4FC0-B4A8-B791027C504E}"/>
                </a:ext>
              </a:extLst>
            </p:cNvPr>
            <p:cNvSpPr/>
            <p:nvPr/>
          </p:nvSpPr>
          <p:spPr>
            <a:xfrm>
              <a:off x="814322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D64A4D4D-BB0E-432D-AB77-631E63C30148}"/>
                </a:ext>
              </a:extLst>
            </p:cNvPr>
            <p:cNvSpPr/>
            <p:nvPr/>
          </p:nvSpPr>
          <p:spPr>
            <a:xfrm>
              <a:off x="785519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54FA7AD8-E39A-44FB-9082-76050C66717B}"/>
                </a:ext>
              </a:extLst>
            </p:cNvPr>
            <p:cNvSpPr/>
            <p:nvPr/>
          </p:nvSpPr>
          <p:spPr>
            <a:xfrm>
              <a:off x="756716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2480CCDF-6B1A-4188-A419-8F5837BAC08A}"/>
                </a:ext>
              </a:extLst>
            </p:cNvPr>
            <p:cNvSpPr/>
            <p:nvPr/>
          </p:nvSpPr>
          <p:spPr>
            <a:xfrm>
              <a:off x="727912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4F42C088-87E4-4EC5-B68D-E6B0051E426C}"/>
                </a:ext>
              </a:extLst>
            </p:cNvPr>
            <p:cNvSpPr/>
            <p:nvPr/>
          </p:nvSpPr>
          <p:spPr>
            <a:xfrm>
              <a:off x="699109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2B01FF58-6F7F-4937-869E-E450D73D5A7B}"/>
                </a:ext>
              </a:extLst>
            </p:cNvPr>
            <p:cNvSpPr/>
            <p:nvPr/>
          </p:nvSpPr>
          <p:spPr>
            <a:xfrm>
              <a:off x="670306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DA9A7680-9E51-4486-A31E-C1844EEBE525}"/>
                </a:ext>
              </a:extLst>
            </p:cNvPr>
            <p:cNvSpPr/>
            <p:nvPr/>
          </p:nvSpPr>
          <p:spPr>
            <a:xfrm>
              <a:off x="641503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8742E7D5-57A7-405D-8860-5D7FF6DD113D}"/>
                </a:ext>
              </a:extLst>
            </p:cNvPr>
            <p:cNvSpPr/>
            <p:nvPr/>
          </p:nvSpPr>
          <p:spPr>
            <a:xfrm>
              <a:off x="612700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1F3F705-1A62-480F-B641-B505BB690A59}"/>
                </a:ext>
              </a:extLst>
            </p:cNvPr>
            <p:cNvSpPr/>
            <p:nvPr/>
          </p:nvSpPr>
          <p:spPr>
            <a:xfrm>
              <a:off x="5550937" y="1818560"/>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8B9FAF3C-3894-4EA4-B6D3-1D3241423D9F}"/>
                </a:ext>
              </a:extLst>
            </p:cNvPr>
            <p:cNvSpPr/>
            <p:nvPr/>
          </p:nvSpPr>
          <p:spPr>
            <a:xfrm>
              <a:off x="583896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a:extLst>
                <a:ext uri="{FF2B5EF4-FFF2-40B4-BE49-F238E27FC236}">
                  <a16:creationId xmlns:a16="http://schemas.microsoft.com/office/drawing/2014/main" id="{DEEB9284-8770-4BDF-B6CD-DB5BD1AE9BB0}"/>
                </a:ext>
              </a:extLst>
            </p:cNvPr>
            <p:cNvSpPr/>
            <p:nvPr/>
          </p:nvSpPr>
          <p:spPr>
            <a:xfrm>
              <a:off x="843125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718692FC-C40C-48A9-9A28-80CC0237C8FC}"/>
                </a:ext>
              </a:extLst>
            </p:cNvPr>
            <p:cNvSpPr/>
            <p:nvPr/>
          </p:nvSpPr>
          <p:spPr>
            <a:xfrm>
              <a:off x="814322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D68AFD91-206D-44FD-836A-58BDF7F99218}"/>
                </a:ext>
              </a:extLst>
            </p:cNvPr>
            <p:cNvSpPr/>
            <p:nvPr/>
          </p:nvSpPr>
          <p:spPr>
            <a:xfrm>
              <a:off x="785519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A122E018-B373-4091-AEB3-D6CD9CE43C5E}"/>
                </a:ext>
              </a:extLst>
            </p:cNvPr>
            <p:cNvSpPr/>
            <p:nvPr/>
          </p:nvSpPr>
          <p:spPr>
            <a:xfrm>
              <a:off x="756716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923E5ACF-D288-43EF-A282-09DD5C6722F2}"/>
                </a:ext>
              </a:extLst>
            </p:cNvPr>
            <p:cNvSpPr/>
            <p:nvPr/>
          </p:nvSpPr>
          <p:spPr>
            <a:xfrm>
              <a:off x="727912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23">
              <a:extLst>
                <a:ext uri="{FF2B5EF4-FFF2-40B4-BE49-F238E27FC236}">
                  <a16:creationId xmlns:a16="http://schemas.microsoft.com/office/drawing/2014/main" id="{7EC06F3C-590D-4C31-9CA8-0D249DD1D600}"/>
                </a:ext>
              </a:extLst>
            </p:cNvPr>
            <p:cNvSpPr/>
            <p:nvPr/>
          </p:nvSpPr>
          <p:spPr>
            <a:xfrm>
              <a:off x="699109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a:extLst>
                <a:ext uri="{FF2B5EF4-FFF2-40B4-BE49-F238E27FC236}">
                  <a16:creationId xmlns:a16="http://schemas.microsoft.com/office/drawing/2014/main" id="{FA021E8D-5F84-4553-A79A-F8AEF46AD8F2}"/>
                </a:ext>
              </a:extLst>
            </p:cNvPr>
            <p:cNvSpPr/>
            <p:nvPr/>
          </p:nvSpPr>
          <p:spPr>
            <a:xfrm>
              <a:off x="670306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5CB5071A-422B-4E80-9369-CFD36AC958E4}"/>
                </a:ext>
              </a:extLst>
            </p:cNvPr>
            <p:cNvSpPr/>
            <p:nvPr/>
          </p:nvSpPr>
          <p:spPr>
            <a:xfrm>
              <a:off x="641503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8416D7CB-58AC-4324-BC7E-ABA4774EE0FC}"/>
                </a:ext>
              </a:extLst>
            </p:cNvPr>
            <p:cNvSpPr/>
            <p:nvPr/>
          </p:nvSpPr>
          <p:spPr>
            <a:xfrm>
              <a:off x="612700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832490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a:t>Navigation</a:t>
            </a:r>
            <a:endParaRPr lang="en-US"/>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p:txBody>
          <a:bodyPr/>
          <a:lstStyle/>
          <a:p>
            <a:pPr marL="0" indent="0">
              <a:buNone/>
            </a:pPr>
            <a:r>
              <a:rPr lang="en-AU" b="1"/>
              <a:t>Moving around </a:t>
            </a:r>
          </a:p>
          <a:p>
            <a:pPr lvl="1"/>
            <a:r>
              <a:rPr lang="en-AU"/>
              <a:t>Click in mouse wheel + move mouse</a:t>
            </a:r>
          </a:p>
          <a:p>
            <a:endParaRPr lang="en-AU"/>
          </a:p>
          <a:p>
            <a:pPr marL="0" indent="0">
              <a:buNone/>
            </a:pPr>
            <a:r>
              <a:rPr lang="en-AU" b="1"/>
              <a:t>Zooming in and out </a:t>
            </a:r>
          </a:p>
          <a:p>
            <a:pPr lvl="1"/>
            <a:r>
              <a:rPr lang="en-AU"/>
              <a:t>Ctrl + scroll wheel</a:t>
            </a:r>
            <a:endParaRPr lang="en-US"/>
          </a:p>
          <a:p>
            <a:endParaRPr lang="en-AU"/>
          </a:p>
        </p:txBody>
      </p:sp>
    </p:spTree>
    <p:extLst>
      <p:ext uri="{BB962C8B-B14F-4D97-AF65-F5344CB8AC3E}">
        <p14:creationId xmlns:p14="http://schemas.microsoft.com/office/powerpoint/2010/main" val="2936881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5736-AE0B-4764-A890-448DC292A2A4}"/>
              </a:ext>
            </a:extLst>
          </p:cNvPr>
          <p:cNvSpPr>
            <a:spLocks noGrp="1"/>
          </p:cNvSpPr>
          <p:nvPr>
            <p:ph type="title"/>
          </p:nvPr>
        </p:nvSpPr>
        <p:spPr/>
        <p:txBody>
          <a:bodyPr/>
          <a:lstStyle/>
          <a:p>
            <a:r>
              <a:rPr lang="en-US" b="1"/>
              <a:t>Selecting things</a:t>
            </a:r>
          </a:p>
        </p:txBody>
      </p:sp>
      <p:sp>
        <p:nvSpPr>
          <p:cNvPr id="3" name="Content Placeholder 2">
            <a:extLst>
              <a:ext uri="{FF2B5EF4-FFF2-40B4-BE49-F238E27FC236}">
                <a16:creationId xmlns:a16="http://schemas.microsoft.com/office/drawing/2014/main" id="{57351138-999B-493A-8489-3CAD5D5212AD}"/>
              </a:ext>
            </a:extLst>
          </p:cNvPr>
          <p:cNvSpPr>
            <a:spLocks noGrp="1"/>
          </p:cNvSpPr>
          <p:nvPr>
            <p:ph idx="1"/>
          </p:nvPr>
        </p:nvSpPr>
        <p:spPr/>
        <p:txBody>
          <a:bodyPr/>
          <a:lstStyle/>
          <a:p>
            <a:pPr marL="571500" indent="-514350">
              <a:buFont typeface="+mj-lt"/>
              <a:buAutoNum type="arabicPeriod"/>
            </a:pPr>
            <a:r>
              <a:rPr lang="en-US"/>
              <a:t>Click black mouse icon on tool bar at left </a:t>
            </a:r>
          </a:p>
          <a:p>
            <a:pPr marL="571500" indent="-514350">
              <a:buFont typeface="+mj-lt"/>
              <a:buAutoNum type="arabicPeriod"/>
            </a:pPr>
            <a:r>
              <a:rPr lang="en-US"/>
              <a:t>Then click on the thing you want to move</a:t>
            </a:r>
          </a:p>
          <a:p>
            <a:pPr marL="857250" lvl="2" indent="0">
              <a:buNone/>
            </a:pPr>
            <a:r>
              <a:rPr lang="en-US" sz="2400"/>
              <a:t>The little black arrows show you’ve selected it. </a:t>
            </a:r>
          </a:p>
          <a:p>
            <a:pPr marL="514350" indent="-514350">
              <a:buFont typeface="+mj-lt"/>
              <a:buAutoNum type="arabicPeriod"/>
            </a:pPr>
            <a:r>
              <a:rPr lang="en-US"/>
              <a:t>Click the white space to de-select</a:t>
            </a:r>
          </a:p>
          <a:p>
            <a:endParaRPr lang="en-US"/>
          </a:p>
        </p:txBody>
      </p:sp>
    </p:spTree>
    <p:extLst>
      <p:ext uri="{BB962C8B-B14F-4D97-AF65-F5344CB8AC3E}">
        <p14:creationId xmlns:p14="http://schemas.microsoft.com/office/powerpoint/2010/main" val="2773507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79A8-E819-45C8-ABC7-554EA7CC5A4E}"/>
              </a:ext>
            </a:extLst>
          </p:cNvPr>
          <p:cNvSpPr>
            <a:spLocks noGrp="1"/>
          </p:cNvSpPr>
          <p:nvPr>
            <p:ph type="title"/>
          </p:nvPr>
        </p:nvSpPr>
        <p:spPr/>
        <p:txBody>
          <a:bodyPr/>
          <a:lstStyle/>
          <a:p>
            <a:r>
              <a:rPr lang="en-AU"/>
              <a:t>Moving things</a:t>
            </a:r>
            <a:endParaRPr lang="en-US"/>
          </a:p>
        </p:txBody>
      </p:sp>
      <p:sp>
        <p:nvSpPr>
          <p:cNvPr id="3" name="Content Placeholder 2">
            <a:extLst>
              <a:ext uri="{FF2B5EF4-FFF2-40B4-BE49-F238E27FC236}">
                <a16:creationId xmlns:a16="http://schemas.microsoft.com/office/drawing/2014/main" id="{A468E9B1-B555-43E5-96E4-03A766F9EEB1}"/>
              </a:ext>
            </a:extLst>
          </p:cNvPr>
          <p:cNvSpPr>
            <a:spLocks noGrp="1"/>
          </p:cNvSpPr>
          <p:nvPr>
            <p:ph idx="1"/>
          </p:nvPr>
        </p:nvSpPr>
        <p:spPr/>
        <p:txBody>
          <a:bodyPr/>
          <a:lstStyle/>
          <a:p>
            <a:pPr marL="571500" indent="-514350">
              <a:buFont typeface="+mj-lt"/>
              <a:buAutoNum type="arabicPeriod"/>
            </a:pPr>
            <a:r>
              <a:rPr lang="en-US"/>
              <a:t>Click black mouse icon on tool bar at left </a:t>
            </a:r>
          </a:p>
          <a:p>
            <a:pPr marL="571500" indent="-514350">
              <a:buFont typeface="+mj-lt"/>
              <a:buAutoNum type="arabicPeriod"/>
            </a:pPr>
            <a:r>
              <a:rPr lang="en-US"/>
              <a:t>Then click and drag the thing you want to move.</a:t>
            </a:r>
          </a:p>
          <a:p>
            <a:pPr marL="571500" indent="-514350">
              <a:buFont typeface="+mj-lt"/>
              <a:buAutoNum type="arabicPeriod"/>
            </a:pPr>
            <a:r>
              <a:rPr lang="en-US"/>
              <a:t>Let go when it’s in the right place. </a:t>
            </a:r>
          </a:p>
          <a:p>
            <a:pPr marL="571500" indent="-514350">
              <a:buFont typeface="+mj-lt"/>
              <a:buAutoNum type="arabicPeriod"/>
            </a:pPr>
            <a:r>
              <a:rPr lang="en-US"/>
              <a:t>Click the white space to de-select it. </a:t>
            </a:r>
          </a:p>
          <a:p>
            <a:endParaRPr lang="en-US"/>
          </a:p>
          <a:p>
            <a:endParaRPr lang="en-US"/>
          </a:p>
        </p:txBody>
      </p:sp>
      <p:grpSp>
        <p:nvGrpSpPr>
          <p:cNvPr id="4" name="Group 3">
            <a:extLst>
              <a:ext uri="{FF2B5EF4-FFF2-40B4-BE49-F238E27FC236}">
                <a16:creationId xmlns:a16="http://schemas.microsoft.com/office/drawing/2014/main" id="{19A62539-C1FA-4AA1-8045-9AC33A541215}"/>
              </a:ext>
            </a:extLst>
          </p:cNvPr>
          <p:cNvGrpSpPr/>
          <p:nvPr/>
        </p:nvGrpSpPr>
        <p:grpSpPr>
          <a:xfrm>
            <a:off x="7020272" y="274638"/>
            <a:ext cx="1901382" cy="857250"/>
            <a:chOff x="5550937" y="635000"/>
            <a:chExt cx="3082686" cy="1505496"/>
          </a:xfrm>
        </p:grpSpPr>
        <p:sp>
          <p:nvSpPr>
            <p:cNvPr id="5" name="Rectangle 4">
              <a:extLst>
                <a:ext uri="{FF2B5EF4-FFF2-40B4-BE49-F238E27FC236}">
                  <a16:creationId xmlns:a16="http://schemas.microsoft.com/office/drawing/2014/main" id="{FED038EF-88C1-4B10-9C26-026D65653D96}"/>
                </a:ext>
              </a:extLst>
            </p:cNvPr>
            <p:cNvSpPr/>
            <p:nvPr/>
          </p:nvSpPr>
          <p:spPr>
            <a:xfrm>
              <a:off x="5652120" y="635000"/>
              <a:ext cx="2880320" cy="150549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050" b="1" spc="50"/>
                <a:t>THERE’S A VIDEO OF THIS ON THE WIKI!</a:t>
              </a:r>
              <a:endParaRPr lang="en-US" sz="1050" b="1" spc="50"/>
            </a:p>
          </p:txBody>
        </p:sp>
        <p:sp>
          <p:nvSpPr>
            <p:cNvPr id="6" name="Rectangle 5">
              <a:extLst>
                <a:ext uri="{FF2B5EF4-FFF2-40B4-BE49-F238E27FC236}">
                  <a16:creationId xmlns:a16="http://schemas.microsoft.com/office/drawing/2014/main" id="{0B71C6E4-5E0A-4481-B9EC-FBBD8E914EA4}"/>
                </a:ext>
              </a:extLst>
            </p:cNvPr>
            <p:cNvSpPr/>
            <p:nvPr/>
          </p:nvSpPr>
          <p:spPr>
            <a:xfrm>
              <a:off x="5550937" y="772344"/>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0B13F5C9-53A8-499D-98EA-3FC31737434F}"/>
                </a:ext>
              </a:extLst>
            </p:cNvPr>
            <p:cNvSpPr/>
            <p:nvPr/>
          </p:nvSpPr>
          <p:spPr>
            <a:xfrm>
              <a:off x="583896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382B71A2-B4D2-4D7E-8EB4-91685D31BF07}"/>
                </a:ext>
              </a:extLst>
            </p:cNvPr>
            <p:cNvSpPr/>
            <p:nvPr/>
          </p:nvSpPr>
          <p:spPr>
            <a:xfrm>
              <a:off x="843125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32FD99C8-A166-4885-94F6-BEDBCC356A58}"/>
                </a:ext>
              </a:extLst>
            </p:cNvPr>
            <p:cNvSpPr/>
            <p:nvPr/>
          </p:nvSpPr>
          <p:spPr>
            <a:xfrm>
              <a:off x="814322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59700891-845F-4D02-A128-793E51DF5284}"/>
                </a:ext>
              </a:extLst>
            </p:cNvPr>
            <p:cNvSpPr/>
            <p:nvPr/>
          </p:nvSpPr>
          <p:spPr>
            <a:xfrm>
              <a:off x="785519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81815793-38EE-4740-9743-060B59129729}"/>
                </a:ext>
              </a:extLst>
            </p:cNvPr>
            <p:cNvSpPr/>
            <p:nvPr/>
          </p:nvSpPr>
          <p:spPr>
            <a:xfrm>
              <a:off x="756716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A78B0ADE-B6F4-4F9B-A5DD-3E638189D2F1}"/>
                </a:ext>
              </a:extLst>
            </p:cNvPr>
            <p:cNvSpPr/>
            <p:nvPr/>
          </p:nvSpPr>
          <p:spPr>
            <a:xfrm>
              <a:off x="727912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9E523D93-B594-4503-ABC5-A6354EDB0F6D}"/>
                </a:ext>
              </a:extLst>
            </p:cNvPr>
            <p:cNvSpPr/>
            <p:nvPr/>
          </p:nvSpPr>
          <p:spPr>
            <a:xfrm>
              <a:off x="699109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C7582808-219D-4A27-91D8-07A3678D4A6E}"/>
                </a:ext>
              </a:extLst>
            </p:cNvPr>
            <p:cNvSpPr/>
            <p:nvPr/>
          </p:nvSpPr>
          <p:spPr>
            <a:xfrm>
              <a:off x="670306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1C83D7C6-582C-4890-A83B-CF1092B1D6B0}"/>
                </a:ext>
              </a:extLst>
            </p:cNvPr>
            <p:cNvSpPr/>
            <p:nvPr/>
          </p:nvSpPr>
          <p:spPr>
            <a:xfrm>
              <a:off x="641503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860A44C3-E84D-45E4-AE63-98907C4E3BF3}"/>
                </a:ext>
              </a:extLst>
            </p:cNvPr>
            <p:cNvSpPr/>
            <p:nvPr/>
          </p:nvSpPr>
          <p:spPr>
            <a:xfrm>
              <a:off x="612700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758B1E24-DDE7-40DE-BF28-9458CA3AAF61}"/>
                </a:ext>
              </a:extLst>
            </p:cNvPr>
            <p:cNvSpPr/>
            <p:nvPr/>
          </p:nvSpPr>
          <p:spPr>
            <a:xfrm>
              <a:off x="5550937" y="1818560"/>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AE03430A-BE26-4C83-A2C8-E0FBBC307DB1}"/>
                </a:ext>
              </a:extLst>
            </p:cNvPr>
            <p:cNvSpPr/>
            <p:nvPr/>
          </p:nvSpPr>
          <p:spPr>
            <a:xfrm>
              <a:off x="583896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a:extLst>
                <a:ext uri="{FF2B5EF4-FFF2-40B4-BE49-F238E27FC236}">
                  <a16:creationId xmlns:a16="http://schemas.microsoft.com/office/drawing/2014/main" id="{4372B197-6025-44E7-9EE0-E9C5E719FD7C}"/>
                </a:ext>
              </a:extLst>
            </p:cNvPr>
            <p:cNvSpPr/>
            <p:nvPr/>
          </p:nvSpPr>
          <p:spPr>
            <a:xfrm>
              <a:off x="843125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979ABBE0-DAB6-4B79-A710-474106AB154B}"/>
                </a:ext>
              </a:extLst>
            </p:cNvPr>
            <p:cNvSpPr/>
            <p:nvPr/>
          </p:nvSpPr>
          <p:spPr>
            <a:xfrm>
              <a:off x="814322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265B845E-B287-4F7E-A7D1-93CC013AA2AE}"/>
                </a:ext>
              </a:extLst>
            </p:cNvPr>
            <p:cNvSpPr/>
            <p:nvPr/>
          </p:nvSpPr>
          <p:spPr>
            <a:xfrm>
              <a:off x="785519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9BBCE2BC-FF86-47D8-98AA-1CE0C06BF798}"/>
                </a:ext>
              </a:extLst>
            </p:cNvPr>
            <p:cNvSpPr/>
            <p:nvPr/>
          </p:nvSpPr>
          <p:spPr>
            <a:xfrm>
              <a:off x="756716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358F5F26-8DCB-4ABF-BFF5-0F5821E6CDBB}"/>
                </a:ext>
              </a:extLst>
            </p:cNvPr>
            <p:cNvSpPr/>
            <p:nvPr/>
          </p:nvSpPr>
          <p:spPr>
            <a:xfrm>
              <a:off x="727912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23">
              <a:extLst>
                <a:ext uri="{FF2B5EF4-FFF2-40B4-BE49-F238E27FC236}">
                  <a16:creationId xmlns:a16="http://schemas.microsoft.com/office/drawing/2014/main" id="{7D27B574-4471-4752-A694-2EBD78E52221}"/>
                </a:ext>
              </a:extLst>
            </p:cNvPr>
            <p:cNvSpPr/>
            <p:nvPr/>
          </p:nvSpPr>
          <p:spPr>
            <a:xfrm>
              <a:off x="699109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a:extLst>
                <a:ext uri="{FF2B5EF4-FFF2-40B4-BE49-F238E27FC236}">
                  <a16:creationId xmlns:a16="http://schemas.microsoft.com/office/drawing/2014/main" id="{90392D43-FC6B-4E78-9740-8A6B11A0F2C6}"/>
                </a:ext>
              </a:extLst>
            </p:cNvPr>
            <p:cNvSpPr/>
            <p:nvPr/>
          </p:nvSpPr>
          <p:spPr>
            <a:xfrm>
              <a:off x="670306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06E8087C-016C-4143-92A1-E94D5DE18708}"/>
                </a:ext>
              </a:extLst>
            </p:cNvPr>
            <p:cNvSpPr/>
            <p:nvPr/>
          </p:nvSpPr>
          <p:spPr>
            <a:xfrm>
              <a:off x="641503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44F15DA0-11C7-4B28-94D2-E5EBF22C949F}"/>
                </a:ext>
              </a:extLst>
            </p:cNvPr>
            <p:cNvSpPr/>
            <p:nvPr/>
          </p:nvSpPr>
          <p:spPr>
            <a:xfrm>
              <a:off x="612700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93401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91B7-7625-40B7-B2F9-31C9AD215333}"/>
              </a:ext>
            </a:extLst>
          </p:cNvPr>
          <p:cNvSpPr>
            <a:spLocks noGrp="1"/>
          </p:cNvSpPr>
          <p:nvPr>
            <p:ph type="title"/>
          </p:nvPr>
        </p:nvSpPr>
        <p:spPr/>
        <p:txBody>
          <a:bodyPr/>
          <a:lstStyle/>
          <a:p>
            <a:r>
              <a:rPr lang="en-AU"/>
              <a:t>Rotating Things</a:t>
            </a:r>
            <a:endParaRPr lang="en-US"/>
          </a:p>
        </p:txBody>
      </p:sp>
      <p:sp>
        <p:nvSpPr>
          <p:cNvPr id="3" name="Content Placeholder 2">
            <a:extLst>
              <a:ext uri="{FF2B5EF4-FFF2-40B4-BE49-F238E27FC236}">
                <a16:creationId xmlns:a16="http://schemas.microsoft.com/office/drawing/2014/main" id="{EE2EDF34-FB46-4D50-A837-A9D318E390BB}"/>
              </a:ext>
            </a:extLst>
          </p:cNvPr>
          <p:cNvSpPr>
            <a:spLocks noGrp="1"/>
          </p:cNvSpPr>
          <p:nvPr>
            <p:ph idx="1"/>
          </p:nvPr>
        </p:nvSpPr>
        <p:spPr/>
        <p:txBody>
          <a:bodyPr/>
          <a:lstStyle/>
          <a:p>
            <a:pPr marL="571500" indent="-514350">
              <a:buFont typeface="+mj-lt"/>
              <a:buAutoNum type="arabicPeriod"/>
            </a:pPr>
            <a:r>
              <a:rPr lang="en-US" sz="2400"/>
              <a:t>Click black mouse icon on tool bar at left </a:t>
            </a:r>
          </a:p>
          <a:p>
            <a:pPr marL="571500" indent="-514350">
              <a:buFont typeface="+mj-lt"/>
              <a:buAutoNum type="arabicPeriod"/>
            </a:pPr>
            <a:r>
              <a:rPr lang="en-US" sz="2400"/>
              <a:t>Click on the thing you want to rotate.</a:t>
            </a:r>
          </a:p>
          <a:p>
            <a:pPr marL="571500" indent="-514350">
              <a:buFont typeface="+mj-lt"/>
              <a:buAutoNum type="arabicPeriod"/>
            </a:pPr>
            <a:r>
              <a:rPr lang="en-US" sz="2400"/>
              <a:t>Wait a second. </a:t>
            </a:r>
          </a:p>
          <a:p>
            <a:pPr marL="571500" indent="-514350">
              <a:buFont typeface="+mj-lt"/>
              <a:buAutoNum type="arabicPeriod"/>
            </a:pPr>
            <a:r>
              <a:rPr lang="en-US" sz="2400"/>
              <a:t>Click again on the thing you want to rotate and the arrows on the outside of the object will change. </a:t>
            </a:r>
          </a:p>
          <a:p>
            <a:pPr marL="571500" indent="-514350">
              <a:buFont typeface="+mj-lt"/>
              <a:buAutoNum type="arabicPeriod"/>
            </a:pPr>
            <a:r>
              <a:rPr lang="en-US" sz="2400"/>
              <a:t>Click and drag one of the corner arrows to rotate  the object. </a:t>
            </a:r>
          </a:p>
          <a:p>
            <a:endParaRPr lang="en-US" sz="2400"/>
          </a:p>
          <a:p>
            <a:endParaRPr lang="en-US" sz="2400"/>
          </a:p>
        </p:txBody>
      </p:sp>
      <p:grpSp>
        <p:nvGrpSpPr>
          <p:cNvPr id="4" name="Group 3">
            <a:extLst>
              <a:ext uri="{FF2B5EF4-FFF2-40B4-BE49-F238E27FC236}">
                <a16:creationId xmlns:a16="http://schemas.microsoft.com/office/drawing/2014/main" id="{5A481FAC-6A62-4D53-AC7B-21418B843BA5}"/>
              </a:ext>
            </a:extLst>
          </p:cNvPr>
          <p:cNvGrpSpPr/>
          <p:nvPr/>
        </p:nvGrpSpPr>
        <p:grpSpPr>
          <a:xfrm>
            <a:off x="7020272" y="274638"/>
            <a:ext cx="1901382" cy="857250"/>
            <a:chOff x="5550937" y="635000"/>
            <a:chExt cx="3082686" cy="1505496"/>
          </a:xfrm>
        </p:grpSpPr>
        <p:sp>
          <p:nvSpPr>
            <p:cNvPr id="5" name="Rectangle 4">
              <a:extLst>
                <a:ext uri="{FF2B5EF4-FFF2-40B4-BE49-F238E27FC236}">
                  <a16:creationId xmlns:a16="http://schemas.microsoft.com/office/drawing/2014/main" id="{F4798248-5356-4E63-B724-AA5A8982F950}"/>
                </a:ext>
              </a:extLst>
            </p:cNvPr>
            <p:cNvSpPr/>
            <p:nvPr/>
          </p:nvSpPr>
          <p:spPr>
            <a:xfrm>
              <a:off x="5652120" y="635000"/>
              <a:ext cx="2880320" cy="150549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050" b="1" spc="50"/>
                <a:t>THERE’S A VIDEO OF THIS ON THE WIKI!</a:t>
              </a:r>
              <a:endParaRPr lang="en-US" sz="1050" b="1" spc="50"/>
            </a:p>
          </p:txBody>
        </p:sp>
        <p:sp>
          <p:nvSpPr>
            <p:cNvPr id="6" name="Rectangle 5">
              <a:extLst>
                <a:ext uri="{FF2B5EF4-FFF2-40B4-BE49-F238E27FC236}">
                  <a16:creationId xmlns:a16="http://schemas.microsoft.com/office/drawing/2014/main" id="{A0A5685C-61D5-4050-AA4D-AAD43FD34A15}"/>
                </a:ext>
              </a:extLst>
            </p:cNvPr>
            <p:cNvSpPr/>
            <p:nvPr/>
          </p:nvSpPr>
          <p:spPr>
            <a:xfrm>
              <a:off x="5550937" y="772344"/>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0EC9EEB5-C479-47A5-9189-2A781CA12399}"/>
                </a:ext>
              </a:extLst>
            </p:cNvPr>
            <p:cNvSpPr/>
            <p:nvPr/>
          </p:nvSpPr>
          <p:spPr>
            <a:xfrm>
              <a:off x="583896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5FF57196-CB5C-4F2F-85CC-3A59FC33E43A}"/>
                </a:ext>
              </a:extLst>
            </p:cNvPr>
            <p:cNvSpPr/>
            <p:nvPr/>
          </p:nvSpPr>
          <p:spPr>
            <a:xfrm>
              <a:off x="843125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449E21E1-CE89-4320-A973-6DE3B4662E57}"/>
                </a:ext>
              </a:extLst>
            </p:cNvPr>
            <p:cNvSpPr/>
            <p:nvPr/>
          </p:nvSpPr>
          <p:spPr>
            <a:xfrm>
              <a:off x="814322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8543E8D3-1B80-49EE-B8E3-AFF2C29B26CD}"/>
                </a:ext>
              </a:extLst>
            </p:cNvPr>
            <p:cNvSpPr/>
            <p:nvPr/>
          </p:nvSpPr>
          <p:spPr>
            <a:xfrm>
              <a:off x="785519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AA418B03-BF2A-4FBC-96ED-D53FFB3876A0}"/>
                </a:ext>
              </a:extLst>
            </p:cNvPr>
            <p:cNvSpPr/>
            <p:nvPr/>
          </p:nvSpPr>
          <p:spPr>
            <a:xfrm>
              <a:off x="756716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1ED1F6A1-1A7F-48D1-9093-21ADB696B791}"/>
                </a:ext>
              </a:extLst>
            </p:cNvPr>
            <p:cNvSpPr/>
            <p:nvPr/>
          </p:nvSpPr>
          <p:spPr>
            <a:xfrm>
              <a:off x="727912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2640A93B-C9DD-412D-B91D-5AA04A8A1A1E}"/>
                </a:ext>
              </a:extLst>
            </p:cNvPr>
            <p:cNvSpPr/>
            <p:nvPr/>
          </p:nvSpPr>
          <p:spPr>
            <a:xfrm>
              <a:off x="699109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BEA1396B-91CC-4542-8295-8B72D38C31DE}"/>
                </a:ext>
              </a:extLst>
            </p:cNvPr>
            <p:cNvSpPr/>
            <p:nvPr/>
          </p:nvSpPr>
          <p:spPr>
            <a:xfrm>
              <a:off x="670306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14B65C0D-CEAB-47FC-9AB4-11F49F300598}"/>
                </a:ext>
              </a:extLst>
            </p:cNvPr>
            <p:cNvSpPr/>
            <p:nvPr/>
          </p:nvSpPr>
          <p:spPr>
            <a:xfrm>
              <a:off x="641503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4A5E01F3-961D-4ED3-9F68-3F37261ED3F1}"/>
                </a:ext>
              </a:extLst>
            </p:cNvPr>
            <p:cNvSpPr/>
            <p:nvPr/>
          </p:nvSpPr>
          <p:spPr>
            <a:xfrm>
              <a:off x="612700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DB265DCE-65A7-481C-A227-B178B3BBF0AA}"/>
                </a:ext>
              </a:extLst>
            </p:cNvPr>
            <p:cNvSpPr/>
            <p:nvPr/>
          </p:nvSpPr>
          <p:spPr>
            <a:xfrm>
              <a:off x="5550937" y="1818560"/>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C57BF5F1-CA1F-43D3-AD60-C942820037CD}"/>
                </a:ext>
              </a:extLst>
            </p:cNvPr>
            <p:cNvSpPr/>
            <p:nvPr/>
          </p:nvSpPr>
          <p:spPr>
            <a:xfrm>
              <a:off x="583896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a:extLst>
                <a:ext uri="{FF2B5EF4-FFF2-40B4-BE49-F238E27FC236}">
                  <a16:creationId xmlns:a16="http://schemas.microsoft.com/office/drawing/2014/main" id="{4AE9C65E-C7EA-4F8A-847A-7FAC334DDC4A}"/>
                </a:ext>
              </a:extLst>
            </p:cNvPr>
            <p:cNvSpPr/>
            <p:nvPr/>
          </p:nvSpPr>
          <p:spPr>
            <a:xfrm>
              <a:off x="843125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24F4C22B-049C-4026-B130-A725673D866E}"/>
                </a:ext>
              </a:extLst>
            </p:cNvPr>
            <p:cNvSpPr/>
            <p:nvPr/>
          </p:nvSpPr>
          <p:spPr>
            <a:xfrm>
              <a:off x="814322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16205735-7962-4C59-8642-B1E4CA73D3FA}"/>
                </a:ext>
              </a:extLst>
            </p:cNvPr>
            <p:cNvSpPr/>
            <p:nvPr/>
          </p:nvSpPr>
          <p:spPr>
            <a:xfrm>
              <a:off x="785519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11BCF6C8-6926-4374-86D9-F108D227E6AC}"/>
                </a:ext>
              </a:extLst>
            </p:cNvPr>
            <p:cNvSpPr/>
            <p:nvPr/>
          </p:nvSpPr>
          <p:spPr>
            <a:xfrm>
              <a:off x="756716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CB499076-BFAC-49B9-929A-AA7CB1EBC332}"/>
                </a:ext>
              </a:extLst>
            </p:cNvPr>
            <p:cNvSpPr/>
            <p:nvPr/>
          </p:nvSpPr>
          <p:spPr>
            <a:xfrm>
              <a:off x="727912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23">
              <a:extLst>
                <a:ext uri="{FF2B5EF4-FFF2-40B4-BE49-F238E27FC236}">
                  <a16:creationId xmlns:a16="http://schemas.microsoft.com/office/drawing/2014/main" id="{E11BEE4C-2FB7-491F-AF73-FABB0F1824B5}"/>
                </a:ext>
              </a:extLst>
            </p:cNvPr>
            <p:cNvSpPr/>
            <p:nvPr/>
          </p:nvSpPr>
          <p:spPr>
            <a:xfrm>
              <a:off x="699109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a:extLst>
                <a:ext uri="{FF2B5EF4-FFF2-40B4-BE49-F238E27FC236}">
                  <a16:creationId xmlns:a16="http://schemas.microsoft.com/office/drawing/2014/main" id="{86258318-1279-4CBC-9382-B74A871157C1}"/>
                </a:ext>
              </a:extLst>
            </p:cNvPr>
            <p:cNvSpPr/>
            <p:nvPr/>
          </p:nvSpPr>
          <p:spPr>
            <a:xfrm>
              <a:off x="670306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3BD2596A-2AD6-4CDE-8BCF-F9600F9A192F}"/>
                </a:ext>
              </a:extLst>
            </p:cNvPr>
            <p:cNvSpPr/>
            <p:nvPr/>
          </p:nvSpPr>
          <p:spPr>
            <a:xfrm>
              <a:off x="641503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16A253F0-0629-4F17-B07F-47684F363EE7}"/>
                </a:ext>
              </a:extLst>
            </p:cNvPr>
            <p:cNvSpPr/>
            <p:nvPr/>
          </p:nvSpPr>
          <p:spPr>
            <a:xfrm>
              <a:off x="612700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277864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BBE50-A1B7-4F6B-80B9-170652C29243}"/>
              </a:ext>
            </a:extLst>
          </p:cNvPr>
          <p:cNvSpPr>
            <a:spLocks noGrp="1"/>
          </p:cNvSpPr>
          <p:nvPr>
            <p:ph type="title"/>
          </p:nvPr>
        </p:nvSpPr>
        <p:spPr/>
        <p:txBody>
          <a:bodyPr/>
          <a:lstStyle/>
          <a:p>
            <a:r>
              <a:rPr lang="en-AU"/>
              <a:t>Acknowledgement</a:t>
            </a:r>
            <a:br>
              <a:rPr lang="en-AU"/>
            </a:br>
            <a:r>
              <a:rPr lang="en-AU"/>
              <a:t>of Country</a:t>
            </a:r>
            <a:endParaRPr lang="en-US"/>
          </a:p>
        </p:txBody>
      </p:sp>
    </p:spTree>
    <p:extLst>
      <p:ext uri="{BB962C8B-B14F-4D97-AF65-F5344CB8AC3E}">
        <p14:creationId xmlns:p14="http://schemas.microsoft.com/office/powerpoint/2010/main" val="206724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694F-52A0-4640-BEA6-1AF5F26FF628}"/>
              </a:ext>
            </a:extLst>
          </p:cNvPr>
          <p:cNvSpPr>
            <a:spLocks noGrp="1"/>
          </p:cNvSpPr>
          <p:nvPr>
            <p:ph type="title"/>
          </p:nvPr>
        </p:nvSpPr>
        <p:spPr/>
        <p:txBody>
          <a:bodyPr/>
          <a:lstStyle/>
          <a:p>
            <a:r>
              <a:rPr lang="en-AU"/>
              <a:t>Adding text</a:t>
            </a:r>
            <a:endParaRPr lang="en-US"/>
          </a:p>
        </p:txBody>
      </p:sp>
      <p:sp>
        <p:nvSpPr>
          <p:cNvPr id="3" name="Content Placeholder 2">
            <a:extLst>
              <a:ext uri="{FF2B5EF4-FFF2-40B4-BE49-F238E27FC236}">
                <a16:creationId xmlns:a16="http://schemas.microsoft.com/office/drawing/2014/main" id="{A9770867-255D-4333-A958-738FD8BA0046}"/>
              </a:ext>
            </a:extLst>
          </p:cNvPr>
          <p:cNvSpPr>
            <a:spLocks noGrp="1"/>
          </p:cNvSpPr>
          <p:nvPr>
            <p:ph idx="1"/>
          </p:nvPr>
        </p:nvSpPr>
        <p:spPr/>
        <p:txBody>
          <a:bodyPr/>
          <a:lstStyle/>
          <a:p>
            <a:r>
              <a:rPr lang="en-AU"/>
              <a:t>Text tool</a:t>
            </a:r>
          </a:p>
          <a:p>
            <a:r>
              <a:rPr lang="en-AU"/>
              <a:t>Resizing: </a:t>
            </a:r>
          </a:p>
          <a:p>
            <a:pPr lvl="1"/>
            <a:r>
              <a:rPr lang="en-AU"/>
              <a:t>Overall </a:t>
            </a:r>
          </a:p>
          <a:p>
            <a:pPr lvl="1"/>
            <a:r>
              <a:rPr lang="en-AU"/>
              <a:t>Text box</a:t>
            </a:r>
            <a:endParaRPr lang="en-US"/>
          </a:p>
        </p:txBody>
      </p:sp>
    </p:spTree>
    <p:extLst>
      <p:ext uri="{BB962C8B-B14F-4D97-AF65-F5344CB8AC3E}">
        <p14:creationId xmlns:p14="http://schemas.microsoft.com/office/powerpoint/2010/main" val="2972982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23E10-2721-4125-A174-97EB27A6FF0D}"/>
              </a:ext>
            </a:extLst>
          </p:cNvPr>
          <p:cNvSpPr>
            <a:spLocks noGrp="1"/>
          </p:cNvSpPr>
          <p:nvPr>
            <p:ph type="title"/>
          </p:nvPr>
        </p:nvSpPr>
        <p:spPr/>
        <p:txBody>
          <a:bodyPr/>
          <a:lstStyle/>
          <a:p>
            <a:r>
              <a:rPr lang="en-AU"/>
              <a:t>Custom Shapes: Pen Tool</a:t>
            </a:r>
            <a:endParaRPr lang="en-US"/>
          </a:p>
        </p:txBody>
      </p:sp>
      <p:sp>
        <p:nvSpPr>
          <p:cNvPr id="3" name="Content Placeholder 2">
            <a:extLst>
              <a:ext uri="{FF2B5EF4-FFF2-40B4-BE49-F238E27FC236}">
                <a16:creationId xmlns:a16="http://schemas.microsoft.com/office/drawing/2014/main" id="{776A18D6-AA9F-4BBE-870C-822E601931C6}"/>
              </a:ext>
            </a:extLst>
          </p:cNvPr>
          <p:cNvSpPr>
            <a:spLocks noGrp="1"/>
          </p:cNvSpPr>
          <p:nvPr>
            <p:ph idx="1"/>
          </p:nvPr>
        </p:nvSpPr>
        <p:spPr/>
        <p:txBody>
          <a:bodyPr/>
          <a:lstStyle/>
          <a:p>
            <a:r>
              <a:rPr lang="en-AU"/>
              <a:t>Adding points</a:t>
            </a:r>
          </a:p>
          <a:p>
            <a:r>
              <a:rPr lang="en-AU"/>
              <a:t>Dragging points</a:t>
            </a:r>
          </a:p>
          <a:p>
            <a:r>
              <a:rPr lang="en-AU"/>
              <a:t>Dragging lines</a:t>
            </a:r>
          </a:p>
          <a:p>
            <a:r>
              <a:rPr lang="en-AU"/>
              <a:t>Corners vs smooth</a:t>
            </a:r>
          </a:p>
          <a:p>
            <a:r>
              <a:rPr lang="en-AU"/>
              <a:t>Adding points</a:t>
            </a:r>
            <a:endParaRPr lang="en-US"/>
          </a:p>
          <a:p>
            <a:r>
              <a:rPr lang="en-AU"/>
              <a:t>Deleting points</a:t>
            </a:r>
            <a:endParaRPr lang="en-US"/>
          </a:p>
          <a:p>
            <a:pPr marL="0" indent="0">
              <a:buNone/>
            </a:pPr>
            <a:r>
              <a:rPr lang="en-US"/>
              <a:t>         </a:t>
            </a:r>
          </a:p>
        </p:txBody>
      </p:sp>
      <p:sp>
        <p:nvSpPr>
          <p:cNvPr id="5" name="TextBox 4">
            <a:extLst>
              <a:ext uri="{FF2B5EF4-FFF2-40B4-BE49-F238E27FC236}">
                <a16:creationId xmlns:a16="http://schemas.microsoft.com/office/drawing/2014/main" id="{9BE3922D-AB58-4646-B106-BF58DF89E619}"/>
              </a:ext>
            </a:extLst>
          </p:cNvPr>
          <p:cNvSpPr txBox="1"/>
          <p:nvPr/>
        </p:nvSpPr>
        <p:spPr>
          <a:xfrm>
            <a:off x="5580112" y="2095490"/>
            <a:ext cx="2664296" cy="954107"/>
          </a:xfrm>
          <a:prstGeom prst="rect">
            <a:avLst/>
          </a:prstGeom>
          <a:noFill/>
        </p:spPr>
        <p:txBody>
          <a:bodyPr wrap="square">
            <a:spAutoFit/>
          </a:bodyPr>
          <a:lstStyle/>
          <a:p>
            <a:pPr algn="ctr"/>
            <a:r>
              <a:rPr lang="en-US" sz="2800">
                <a:solidFill>
                  <a:schemeClr val="accent1"/>
                </a:solidFill>
              </a:rPr>
              <a:t>Practice makes perfect!</a:t>
            </a:r>
          </a:p>
        </p:txBody>
      </p:sp>
      <p:grpSp>
        <p:nvGrpSpPr>
          <p:cNvPr id="29" name="Group 28">
            <a:extLst>
              <a:ext uri="{FF2B5EF4-FFF2-40B4-BE49-F238E27FC236}">
                <a16:creationId xmlns:a16="http://schemas.microsoft.com/office/drawing/2014/main" id="{998C2212-78D5-48F8-BA3E-AA06C47F6B36}"/>
              </a:ext>
            </a:extLst>
          </p:cNvPr>
          <p:cNvGrpSpPr/>
          <p:nvPr/>
        </p:nvGrpSpPr>
        <p:grpSpPr>
          <a:xfrm>
            <a:off x="7020272" y="274638"/>
            <a:ext cx="1901382" cy="857250"/>
            <a:chOff x="5550937" y="635000"/>
            <a:chExt cx="3082686" cy="1505496"/>
          </a:xfrm>
        </p:grpSpPr>
        <p:sp>
          <p:nvSpPr>
            <p:cNvPr id="30" name="Rectangle 29">
              <a:extLst>
                <a:ext uri="{FF2B5EF4-FFF2-40B4-BE49-F238E27FC236}">
                  <a16:creationId xmlns:a16="http://schemas.microsoft.com/office/drawing/2014/main" id="{632E9873-89A0-406F-8074-479002659E76}"/>
                </a:ext>
              </a:extLst>
            </p:cNvPr>
            <p:cNvSpPr/>
            <p:nvPr/>
          </p:nvSpPr>
          <p:spPr>
            <a:xfrm>
              <a:off x="5652120" y="635000"/>
              <a:ext cx="2880320" cy="150549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050" b="1" spc="50"/>
                <a:t>THERE’S A VIDEO OF THIS ON THE WIKI!</a:t>
              </a:r>
              <a:endParaRPr lang="en-US" sz="1050" b="1" spc="50"/>
            </a:p>
          </p:txBody>
        </p:sp>
        <p:sp>
          <p:nvSpPr>
            <p:cNvPr id="31" name="Rectangle 30">
              <a:extLst>
                <a:ext uri="{FF2B5EF4-FFF2-40B4-BE49-F238E27FC236}">
                  <a16:creationId xmlns:a16="http://schemas.microsoft.com/office/drawing/2014/main" id="{1B777D0C-1FD8-4926-B54A-F3A7D28C2ED6}"/>
                </a:ext>
              </a:extLst>
            </p:cNvPr>
            <p:cNvSpPr/>
            <p:nvPr/>
          </p:nvSpPr>
          <p:spPr>
            <a:xfrm>
              <a:off x="5550937" y="772344"/>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Rectangle 31">
              <a:extLst>
                <a:ext uri="{FF2B5EF4-FFF2-40B4-BE49-F238E27FC236}">
                  <a16:creationId xmlns:a16="http://schemas.microsoft.com/office/drawing/2014/main" id="{00DBE96B-AFF4-4B45-9EC6-B77F04CB8387}"/>
                </a:ext>
              </a:extLst>
            </p:cNvPr>
            <p:cNvSpPr/>
            <p:nvPr/>
          </p:nvSpPr>
          <p:spPr>
            <a:xfrm>
              <a:off x="583896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32">
              <a:extLst>
                <a:ext uri="{FF2B5EF4-FFF2-40B4-BE49-F238E27FC236}">
                  <a16:creationId xmlns:a16="http://schemas.microsoft.com/office/drawing/2014/main" id="{DB111272-4E5B-47B7-A946-AE77D83BF013}"/>
                </a:ext>
              </a:extLst>
            </p:cNvPr>
            <p:cNvSpPr/>
            <p:nvPr/>
          </p:nvSpPr>
          <p:spPr>
            <a:xfrm>
              <a:off x="843125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Rectangle 33">
              <a:extLst>
                <a:ext uri="{FF2B5EF4-FFF2-40B4-BE49-F238E27FC236}">
                  <a16:creationId xmlns:a16="http://schemas.microsoft.com/office/drawing/2014/main" id="{414911D8-7369-4233-9627-FB6252A8B780}"/>
                </a:ext>
              </a:extLst>
            </p:cNvPr>
            <p:cNvSpPr/>
            <p:nvPr/>
          </p:nvSpPr>
          <p:spPr>
            <a:xfrm>
              <a:off x="814322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Rectangle 34">
              <a:extLst>
                <a:ext uri="{FF2B5EF4-FFF2-40B4-BE49-F238E27FC236}">
                  <a16:creationId xmlns:a16="http://schemas.microsoft.com/office/drawing/2014/main" id="{DB94B6D0-80B2-447B-AA1E-0A43680A3A3A}"/>
                </a:ext>
              </a:extLst>
            </p:cNvPr>
            <p:cNvSpPr/>
            <p:nvPr/>
          </p:nvSpPr>
          <p:spPr>
            <a:xfrm>
              <a:off x="785519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ectangle 35">
              <a:extLst>
                <a:ext uri="{FF2B5EF4-FFF2-40B4-BE49-F238E27FC236}">
                  <a16:creationId xmlns:a16="http://schemas.microsoft.com/office/drawing/2014/main" id="{B4861B0F-6563-4B88-9641-6C2CB5418189}"/>
                </a:ext>
              </a:extLst>
            </p:cNvPr>
            <p:cNvSpPr/>
            <p:nvPr/>
          </p:nvSpPr>
          <p:spPr>
            <a:xfrm>
              <a:off x="756716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ectangle 36">
              <a:extLst>
                <a:ext uri="{FF2B5EF4-FFF2-40B4-BE49-F238E27FC236}">
                  <a16:creationId xmlns:a16="http://schemas.microsoft.com/office/drawing/2014/main" id="{D3A99CF9-6A55-4D41-9E63-3BE621630F46}"/>
                </a:ext>
              </a:extLst>
            </p:cNvPr>
            <p:cNvSpPr/>
            <p:nvPr/>
          </p:nvSpPr>
          <p:spPr>
            <a:xfrm>
              <a:off x="727912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ectangle 37">
              <a:extLst>
                <a:ext uri="{FF2B5EF4-FFF2-40B4-BE49-F238E27FC236}">
                  <a16:creationId xmlns:a16="http://schemas.microsoft.com/office/drawing/2014/main" id="{7BB213C1-02C1-4E45-8FA8-17D9322780C2}"/>
                </a:ext>
              </a:extLst>
            </p:cNvPr>
            <p:cNvSpPr/>
            <p:nvPr/>
          </p:nvSpPr>
          <p:spPr>
            <a:xfrm>
              <a:off x="699109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Rectangle 38">
              <a:extLst>
                <a:ext uri="{FF2B5EF4-FFF2-40B4-BE49-F238E27FC236}">
                  <a16:creationId xmlns:a16="http://schemas.microsoft.com/office/drawing/2014/main" id="{0BB964AD-158E-4EDC-B0F9-532CC0C7CA36}"/>
                </a:ext>
              </a:extLst>
            </p:cNvPr>
            <p:cNvSpPr/>
            <p:nvPr/>
          </p:nvSpPr>
          <p:spPr>
            <a:xfrm>
              <a:off x="670306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ectangle 39">
              <a:extLst>
                <a:ext uri="{FF2B5EF4-FFF2-40B4-BE49-F238E27FC236}">
                  <a16:creationId xmlns:a16="http://schemas.microsoft.com/office/drawing/2014/main" id="{06E4C805-598B-4E4A-BAF6-B8ED684177F1}"/>
                </a:ext>
              </a:extLst>
            </p:cNvPr>
            <p:cNvSpPr/>
            <p:nvPr/>
          </p:nvSpPr>
          <p:spPr>
            <a:xfrm>
              <a:off x="641503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ectangle 40">
              <a:extLst>
                <a:ext uri="{FF2B5EF4-FFF2-40B4-BE49-F238E27FC236}">
                  <a16:creationId xmlns:a16="http://schemas.microsoft.com/office/drawing/2014/main" id="{B00ED4C1-EEF7-43CD-B5D2-8CE55B8B1283}"/>
                </a:ext>
              </a:extLst>
            </p:cNvPr>
            <p:cNvSpPr/>
            <p:nvPr/>
          </p:nvSpPr>
          <p:spPr>
            <a:xfrm>
              <a:off x="612700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Rectangle 41">
              <a:extLst>
                <a:ext uri="{FF2B5EF4-FFF2-40B4-BE49-F238E27FC236}">
                  <a16:creationId xmlns:a16="http://schemas.microsoft.com/office/drawing/2014/main" id="{89152EDE-9F93-41CF-B69E-01374EA7E9EF}"/>
                </a:ext>
              </a:extLst>
            </p:cNvPr>
            <p:cNvSpPr/>
            <p:nvPr/>
          </p:nvSpPr>
          <p:spPr>
            <a:xfrm>
              <a:off x="5550937" y="1818560"/>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ectangle 42">
              <a:extLst>
                <a:ext uri="{FF2B5EF4-FFF2-40B4-BE49-F238E27FC236}">
                  <a16:creationId xmlns:a16="http://schemas.microsoft.com/office/drawing/2014/main" id="{D528D2C6-2DC3-4494-ADBB-DFC12CF84F36}"/>
                </a:ext>
              </a:extLst>
            </p:cNvPr>
            <p:cNvSpPr/>
            <p:nvPr/>
          </p:nvSpPr>
          <p:spPr>
            <a:xfrm>
              <a:off x="583896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Rectangle 43">
              <a:extLst>
                <a:ext uri="{FF2B5EF4-FFF2-40B4-BE49-F238E27FC236}">
                  <a16:creationId xmlns:a16="http://schemas.microsoft.com/office/drawing/2014/main" id="{54E186F7-6429-4798-80F6-83CB96C7E58C}"/>
                </a:ext>
              </a:extLst>
            </p:cNvPr>
            <p:cNvSpPr/>
            <p:nvPr/>
          </p:nvSpPr>
          <p:spPr>
            <a:xfrm>
              <a:off x="843125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 name="Rectangle 44">
              <a:extLst>
                <a:ext uri="{FF2B5EF4-FFF2-40B4-BE49-F238E27FC236}">
                  <a16:creationId xmlns:a16="http://schemas.microsoft.com/office/drawing/2014/main" id="{E1F4F332-CAEB-427D-A954-AF155047D534}"/>
                </a:ext>
              </a:extLst>
            </p:cNvPr>
            <p:cNvSpPr/>
            <p:nvPr/>
          </p:nvSpPr>
          <p:spPr>
            <a:xfrm>
              <a:off x="814322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Rectangle 45">
              <a:extLst>
                <a:ext uri="{FF2B5EF4-FFF2-40B4-BE49-F238E27FC236}">
                  <a16:creationId xmlns:a16="http://schemas.microsoft.com/office/drawing/2014/main" id="{26D9E1B4-D9A1-41FB-BB64-A63AC0BC960A}"/>
                </a:ext>
              </a:extLst>
            </p:cNvPr>
            <p:cNvSpPr/>
            <p:nvPr/>
          </p:nvSpPr>
          <p:spPr>
            <a:xfrm>
              <a:off x="785519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Rectangle 46">
              <a:extLst>
                <a:ext uri="{FF2B5EF4-FFF2-40B4-BE49-F238E27FC236}">
                  <a16:creationId xmlns:a16="http://schemas.microsoft.com/office/drawing/2014/main" id="{FCB1B7A8-CAC0-4D42-B792-0723E1EA808A}"/>
                </a:ext>
              </a:extLst>
            </p:cNvPr>
            <p:cNvSpPr/>
            <p:nvPr/>
          </p:nvSpPr>
          <p:spPr>
            <a:xfrm>
              <a:off x="756716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Rectangle 47">
              <a:extLst>
                <a:ext uri="{FF2B5EF4-FFF2-40B4-BE49-F238E27FC236}">
                  <a16:creationId xmlns:a16="http://schemas.microsoft.com/office/drawing/2014/main" id="{02B98CF4-BFFC-4B71-B82B-652B6EB6507B}"/>
                </a:ext>
              </a:extLst>
            </p:cNvPr>
            <p:cNvSpPr/>
            <p:nvPr/>
          </p:nvSpPr>
          <p:spPr>
            <a:xfrm>
              <a:off x="727912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48">
              <a:extLst>
                <a:ext uri="{FF2B5EF4-FFF2-40B4-BE49-F238E27FC236}">
                  <a16:creationId xmlns:a16="http://schemas.microsoft.com/office/drawing/2014/main" id="{77F08041-CB13-477D-B73E-F183A20EC67D}"/>
                </a:ext>
              </a:extLst>
            </p:cNvPr>
            <p:cNvSpPr/>
            <p:nvPr/>
          </p:nvSpPr>
          <p:spPr>
            <a:xfrm>
              <a:off x="699109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Rectangle 49">
              <a:extLst>
                <a:ext uri="{FF2B5EF4-FFF2-40B4-BE49-F238E27FC236}">
                  <a16:creationId xmlns:a16="http://schemas.microsoft.com/office/drawing/2014/main" id="{0942D060-8AA5-4F0B-85BD-37A5EC4F5E28}"/>
                </a:ext>
              </a:extLst>
            </p:cNvPr>
            <p:cNvSpPr/>
            <p:nvPr/>
          </p:nvSpPr>
          <p:spPr>
            <a:xfrm>
              <a:off x="670306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Rectangle 50">
              <a:extLst>
                <a:ext uri="{FF2B5EF4-FFF2-40B4-BE49-F238E27FC236}">
                  <a16:creationId xmlns:a16="http://schemas.microsoft.com/office/drawing/2014/main" id="{2C374D29-174E-43CA-A392-80C50D31CC55}"/>
                </a:ext>
              </a:extLst>
            </p:cNvPr>
            <p:cNvSpPr/>
            <p:nvPr/>
          </p:nvSpPr>
          <p:spPr>
            <a:xfrm>
              <a:off x="641503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Rectangle 51">
              <a:extLst>
                <a:ext uri="{FF2B5EF4-FFF2-40B4-BE49-F238E27FC236}">
                  <a16:creationId xmlns:a16="http://schemas.microsoft.com/office/drawing/2014/main" id="{3C747BE2-D03F-4662-8F5D-A865651F8D5C}"/>
                </a:ext>
              </a:extLst>
            </p:cNvPr>
            <p:cNvSpPr/>
            <p:nvPr/>
          </p:nvSpPr>
          <p:spPr>
            <a:xfrm>
              <a:off x="612700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184362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79D5-09EF-4B88-80A4-2BABCAF32A33}"/>
              </a:ext>
            </a:extLst>
          </p:cNvPr>
          <p:cNvSpPr>
            <a:spLocks noGrp="1"/>
          </p:cNvSpPr>
          <p:nvPr>
            <p:ph type="title"/>
          </p:nvPr>
        </p:nvSpPr>
        <p:spPr/>
        <p:txBody>
          <a:bodyPr/>
          <a:lstStyle/>
          <a:p>
            <a:r>
              <a:rPr lang="en-AU"/>
              <a:t>Live Trace</a:t>
            </a:r>
            <a:endParaRPr lang="en-US"/>
          </a:p>
        </p:txBody>
      </p:sp>
      <p:sp>
        <p:nvSpPr>
          <p:cNvPr id="3" name="Content Placeholder 2">
            <a:extLst>
              <a:ext uri="{FF2B5EF4-FFF2-40B4-BE49-F238E27FC236}">
                <a16:creationId xmlns:a16="http://schemas.microsoft.com/office/drawing/2014/main" id="{513B56F1-5309-4DD8-9869-F091046954CD}"/>
              </a:ext>
            </a:extLst>
          </p:cNvPr>
          <p:cNvSpPr>
            <a:spLocks noGrp="1"/>
          </p:cNvSpPr>
          <p:nvPr>
            <p:ph idx="1"/>
          </p:nvPr>
        </p:nvSpPr>
        <p:spPr/>
        <p:txBody>
          <a:bodyPr/>
          <a:lstStyle/>
          <a:p>
            <a:r>
              <a:rPr lang="en-AU"/>
              <a:t>Choosing (or making!) a good image:</a:t>
            </a:r>
          </a:p>
          <a:p>
            <a:pPr lvl="1"/>
            <a:r>
              <a:rPr lang="en-AU"/>
              <a:t>“Stencil-like” </a:t>
            </a:r>
          </a:p>
          <a:p>
            <a:pPr lvl="1"/>
            <a:r>
              <a:rPr lang="en-AU"/>
              <a:t>No thin lines</a:t>
            </a:r>
          </a:p>
          <a:p>
            <a:pPr lvl="1"/>
            <a:r>
              <a:rPr lang="en-AU"/>
              <a:t>High contrast</a:t>
            </a:r>
            <a:endParaRPr lang="en-US"/>
          </a:p>
        </p:txBody>
      </p:sp>
    </p:spTree>
    <p:extLst>
      <p:ext uri="{BB962C8B-B14F-4D97-AF65-F5344CB8AC3E}">
        <p14:creationId xmlns:p14="http://schemas.microsoft.com/office/powerpoint/2010/main" val="633201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CCD94-2CDD-46C3-89B3-F0C7EF43251F}"/>
              </a:ext>
            </a:extLst>
          </p:cNvPr>
          <p:cNvSpPr>
            <a:spLocks noGrp="1"/>
          </p:cNvSpPr>
          <p:nvPr>
            <p:ph type="title"/>
          </p:nvPr>
        </p:nvSpPr>
        <p:spPr/>
        <p:txBody>
          <a:bodyPr/>
          <a:lstStyle/>
          <a:p>
            <a:r>
              <a:rPr lang="en-AU"/>
              <a:t>Live Trace</a:t>
            </a:r>
            <a:endParaRPr lang="en-US"/>
          </a:p>
        </p:txBody>
      </p:sp>
      <p:sp>
        <p:nvSpPr>
          <p:cNvPr id="3" name="Content Placeholder 2">
            <a:extLst>
              <a:ext uri="{FF2B5EF4-FFF2-40B4-BE49-F238E27FC236}">
                <a16:creationId xmlns:a16="http://schemas.microsoft.com/office/drawing/2014/main" id="{D0D87821-44EE-4C7D-B2FC-AE8FE63BFF24}"/>
              </a:ext>
            </a:extLst>
          </p:cNvPr>
          <p:cNvSpPr>
            <a:spLocks noGrp="1"/>
          </p:cNvSpPr>
          <p:nvPr>
            <p:ph idx="1"/>
          </p:nvPr>
        </p:nvSpPr>
        <p:spPr/>
        <p:txBody>
          <a:bodyPr/>
          <a:lstStyle/>
          <a:p>
            <a:r>
              <a:rPr lang="en-AU"/>
              <a:t>How to</a:t>
            </a:r>
            <a:endParaRPr lang="en-US"/>
          </a:p>
        </p:txBody>
      </p:sp>
      <p:grpSp>
        <p:nvGrpSpPr>
          <p:cNvPr id="31" name="Group 30">
            <a:extLst>
              <a:ext uri="{FF2B5EF4-FFF2-40B4-BE49-F238E27FC236}">
                <a16:creationId xmlns:a16="http://schemas.microsoft.com/office/drawing/2014/main" id="{D8EFE39E-34CD-4968-AA7C-42614AE13EDB}"/>
              </a:ext>
            </a:extLst>
          </p:cNvPr>
          <p:cNvGrpSpPr/>
          <p:nvPr/>
        </p:nvGrpSpPr>
        <p:grpSpPr>
          <a:xfrm>
            <a:off x="7020272" y="274638"/>
            <a:ext cx="1901382" cy="857250"/>
            <a:chOff x="5550937" y="635000"/>
            <a:chExt cx="3082686" cy="1505496"/>
          </a:xfrm>
        </p:grpSpPr>
        <p:sp>
          <p:nvSpPr>
            <p:cNvPr id="6" name="Rectangle 5">
              <a:extLst>
                <a:ext uri="{FF2B5EF4-FFF2-40B4-BE49-F238E27FC236}">
                  <a16:creationId xmlns:a16="http://schemas.microsoft.com/office/drawing/2014/main" id="{C756BA6C-B357-4790-BA05-509CB08AEA57}"/>
                </a:ext>
              </a:extLst>
            </p:cNvPr>
            <p:cNvSpPr/>
            <p:nvPr/>
          </p:nvSpPr>
          <p:spPr>
            <a:xfrm>
              <a:off x="5652120" y="635000"/>
              <a:ext cx="2880320" cy="150549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050" b="1" spc="50"/>
                <a:t>THERE’S A VIDEO OF THIS ON THE WIKI!</a:t>
              </a:r>
              <a:endParaRPr lang="en-US" sz="1050" b="1" spc="50"/>
            </a:p>
          </p:txBody>
        </p:sp>
        <p:sp>
          <p:nvSpPr>
            <p:cNvPr id="7" name="Rectangle 6">
              <a:extLst>
                <a:ext uri="{FF2B5EF4-FFF2-40B4-BE49-F238E27FC236}">
                  <a16:creationId xmlns:a16="http://schemas.microsoft.com/office/drawing/2014/main" id="{94996B41-146C-44E5-8E7E-EEE20907AE8B}"/>
                </a:ext>
              </a:extLst>
            </p:cNvPr>
            <p:cNvSpPr/>
            <p:nvPr/>
          </p:nvSpPr>
          <p:spPr>
            <a:xfrm>
              <a:off x="5550937" y="772344"/>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35C99A69-F234-4E57-84ED-2D83725156F9}"/>
                </a:ext>
              </a:extLst>
            </p:cNvPr>
            <p:cNvSpPr/>
            <p:nvPr/>
          </p:nvSpPr>
          <p:spPr>
            <a:xfrm>
              <a:off x="583896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4D392083-182F-495B-8577-DA508439A200}"/>
                </a:ext>
              </a:extLst>
            </p:cNvPr>
            <p:cNvSpPr/>
            <p:nvPr/>
          </p:nvSpPr>
          <p:spPr>
            <a:xfrm>
              <a:off x="843125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55697B14-56ED-43DC-9798-839829933554}"/>
                </a:ext>
              </a:extLst>
            </p:cNvPr>
            <p:cNvSpPr/>
            <p:nvPr/>
          </p:nvSpPr>
          <p:spPr>
            <a:xfrm>
              <a:off x="814322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85A2202C-EEBF-4A9E-8ECA-C9D743495E26}"/>
                </a:ext>
              </a:extLst>
            </p:cNvPr>
            <p:cNvSpPr/>
            <p:nvPr/>
          </p:nvSpPr>
          <p:spPr>
            <a:xfrm>
              <a:off x="785519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D1B04C6E-A788-4FD4-9537-30DD1B3AF947}"/>
                </a:ext>
              </a:extLst>
            </p:cNvPr>
            <p:cNvSpPr/>
            <p:nvPr/>
          </p:nvSpPr>
          <p:spPr>
            <a:xfrm>
              <a:off x="756716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A3463662-804F-4535-953E-A162048DB715}"/>
                </a:ext>
              </a:extLst>
            </p:cNvPr>
            <p:cNvSpPr/>
            <p:nvPr/>
          </p:nvSpPr>
          <p:spPr>
            <a:xfrm>
              <a:off x="727912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81C5E11C-D027-4099-9B09-BCF65018B7B8}"/>
                </a:ext>
              </a:extLst>
            </p:cNvPr>
            <p:cNvSpPr/>
            <p:nvPr/>
          </p:nvSpPr>
          <p:spPr>
            <a:xfrm>
              <a:off x="699109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78E5F507-F73A-40E6-A0D5-40C563CF2BF5}"/>
                </a:ext>
              </a:extLst>
            </p:cNvPr>
            <p:cNvSpPr/>
            <p:nvPr/>
          </p:nvSpPr>
          <p:spPr>
            <a:xfrm>
              <a:off x="670306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0B13FA49-66E6-49D5-BF45-8142BE152681}"/>
                </a:ext>
              </a:extLst>
            </p:cNvPr>
            <p:cNvSpPr/>
            <p:nvPr/>
          </p:nvSpPr>
          <p:spPr>
            <a:xfrm>
              <a:off x="641503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a:extLst>
                <a:ext uri="{FF2B5EF4-FFF2-40B4-BE49-F238E27FC236}">
                  <a16:creationId xmlns:a16="http://schemas.microsoft.com/office/drawing/2014/main" id="{C1DD53EA-BC33-4504-BB85-03C1A3746850}"/>
                </a:ext>
              </a:extLst>
            </p:cNvPr>
            <p:cNvSpPr/>
            <p:nvPr/>
          </p:nvSpPr>
          <p:spPr>
            <a:xfrm>
              <a:off x="612700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F64D1F7A-0FB8-4C86-921D-4476B9349976}"/>
                </a:ext>
              </a:extLst>
            </p:cNvPr>
            <p:cNvSpPr/>
            <p:nvPr/>
          </p:nvSpPr>
          <p:spPr>
            <a:xfrm>
              <a:off x="5550937" y="1818560"/>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2C344BC0-BD55-4413-975D-79AF1B561C82}"/>
                </a:ext>
              </a:extLst>
            </p:cNvPr>
            <p:cNvSpPr/>
            <p:nvPr/>
          </p:nvSpPr>
          <p:spPr>
            <a:xfrm>
              <a:off x="583896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4781ACE0-D939-410F-AFDB-E67BA5262BD8}"/>
                </a:ext>
              </a:extLst>
            </p:cNvPr>
            <p:cNvSpPr/>
            <p:nvPr/>
          </p:nvSpPr>
          <p:spPr>
            <a:xfrm>
              <a:off x="843125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5B284C83-BAD1-4679-978C-DC0D98041E1B}"/>
                </a:ext>
              </a:extLst>
            </p:cNvPr>
            <p:cNvSpPr/>
            <p:nvPr/>
          </p:nvSpPr>
          <p:spPr>
            <a:xfrm>
              <a:off x="814322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23">
              <a:extLst>
                <a:ext uri="{FF2B5EF4-FFF2-40B4-BE49-F238E27FC236}">
                  <a16:creationId xmlns:a16="http://schemas.microsoft.com/office/drawing/2014/main" id="{931C6EC8-67C2-49BF-A74A-75FA9FEC6F9A}"/>
                </a:ext>
              </a:extLst>
            </p:cNvPr>
            <p:cNvSpPr/>
            <p:nvPr/>
          </p:nvSpPr>
          <p:spPr>
            <a:xfrm>
              <a:off x="785519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a:extLst>
                <a:ext uri="{FF2B5EF4-FFF2-40B4-BE49-F238E27FC236}">
                  <a16:creationId xmlns:a16="http://schemas.microsoft.com/office/drawing/2014/main" id="{688CBF55-FBFD-4E5A-920F-8F3975592E34}"/>
                </a:ext>
              </a:extLst>
            </p:cNvPr>
            <p:cNvSpPr/>
            <p:nvPr/>
          </p:nvSpPr>
          <p:spPr>
            <a:xfrm>
              <a:off x="756716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F40FC8D7-4914-4E73-AD65-C1AC1AE9FD24}"/>
                </a:ext>
              </a:extLst>
            </p:cNvPr>
            <p:cNvSpPr/>
            <p:nvPr/>
          </p:nvSpPr>
          <p:spPr>
            <a:xfrm>
              <a:off x="727912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8C608DDA-D92A-448E-9E18-BB294993C000}"/>
                </a:ext>
              </a:extLst>
            </p:cNvPr>
            <p:cNvSpPr/>
            <p:nvPr/>
          </p:nvSpPr>
          <p:spPr>
            <a:xfrm>
              <a:off x="699109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ectangle 27">
              <a:extLst>
                <a:ext uri="{FF2B5EF4-FFF2-40B4-BE49-F238E27FC236}">
                  <a16:creationId xmlns:a16="http://schemas.microsoft.com/office/drawing/2014/main" id="{64395921-B956-436E-8594-0C892A75F318}"/>
                </a:ext>
              </a:extLst>
            </p:cNvPr>
            <p:cNvSpPr/>
            <p:nvPr/>
          </p:nvSpPr>
          <p:spPr>
            <a:xfrm>
              <a:off x="670306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Rectangle 28">
              <a:extLst>
                <a:ext uri="{FF2B5EF4-FFF2-40B4-BE49-F238E27FC236}">
                  <a16:creationId xmlns:a16="http://schemas.microsoft.com/office/drawing/2014/main" id="{7EB8D685-47DA-47A6-B714-A679854CE1A1}"/>
                </a:ext>
              </a:extLst>
            </p:cNvPr>
            <p:cNvSpPr/>
            <p:nvPr/>
          </p:nvSpPr>
          <p:spPr>
            <a:xfrm>
              <a:off x="641503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FAAF3E05-02F6-46C9-B611-81CF1E214525}"/>
                </a:ext>
              </a:extLst>
            </p:cNvPr>
            <p:cNvSpPr/>
            <p:nvPr/>
          </p:nvSpPr>
          <p:spPr>
            <a:xfrm>
              <a:off x="612700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80881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F0A9-1166-42CE-9B4C-1A3BDFD919A3}"/>
              </a:ext>
            </a:extLst>
          </p:cNvPr>
          <p:cNvSpPr>
            <a:spLocks noGrp="1"/>
          </p:cNvSpPr>
          <p:nvPr>
            <p:ph type="title"/>
          </p:nvPr>
        </p:nvSpPr>
        <p:spPr/>
        <p:txBody>
          <a:bodyPr/>
          <a:lstStyle/>
          <a:p>
            <a:r>
              <a:rPr lang="en-AU"/>
              <a:t>Saving</a:t>
            </a:r>
            <a:endParaRPr lang="en-US"/>
          </a:p>
        </p:txBody>
      </p:sp>
      <p:sp>
        <p:nvSpPr>
          <p:cNvPr id="3" name="Content Placeholder 2">
            <a:extLst>
              <a:ext uri="{FF2B5EF4-FFF2-40B4-BE49-F238E27FC236}">
                <a16:creationId xmlns:a16="http://schemas.microsoft.com/office/drawing/2014/main" id="{986413A3-CEB7-416C-BC16-5A5538FE822E}"/>
              </a:ext>
            </a:extLst>
          </p:cNvPr>
          <p:cNvSpPr>
            <a:spLocks noGrp="1"/>
          </p:cNvSpPr>
          <p:nvPr>
            <p:ph idx="1"/>
          </p:nvPr>
        </p:nvSpPr>
        <p:spPr/>
        <p:txBody>
          <a:bodyPr/>
          <a:lstStyle/>
          <a:p>
            <a:r>
              <a:rPr lang="en-AU"/>
              <a:t>Inkscape SVG –for editing</a:t>
            </a:r>
          </a:p>
          <a:p>
            <a:r>
              <a:rPr lang="en-AU"/>
              <a:t>PDF – for cutting on laser</a:t>
            </a:r>
          </a:p>
          <a:p>
            <a:endParaRPr lang="en-AU"/>
          </a:p>
          <a:p>
            <a:endParaRPr lang="en-AU"/>
          </a:p>
          <a:p>
            <a:pPr marL="0" indent="0" algn="ctr">
              <a:buNone/>
            </a:pPr>
            <a:r>
              <a:rPr lang="en-AU" b="1">
                <a:solidFill>
                  <a:schemeClr val="accent1"/>
                </a:solidFill>
              </a:rPr>
              <a:t>!!! SAVE TO YOUR USB !!!</a:t>
            </a:r>
            <a:endParaRPr lang="en-US" b="1">
              <a:solidFill>
                <a:schemeClr val="accent1"/>
              </a:solidFill>
            </a:endParaRPr>
          </a:p>
          <a:p>
            <a:pPr marL="0" indent="0">
              <a:buNone/>
            </a:pPr>
            <a:endParaRPr lang="en-AU"/>
          </a:p>
        </p:txBody>
      </p:sp>
    </p:spTree>
    <p:extLst>
      <p:ext uri="{BB962C8B-B14F-4D97-AF65-F5344CB8AC3E}">
        <p14:creationId xmlns:p14="http://schemas.microsoft.com/office/powerpoint/2010/main" val="4272192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494C2-73B2-4420-B53F-89A71F3A2D95}"/>
              </a:ext>
            </a:extLst>
          </p:cNvPr>
          <p:cNvSpPr>
            <a:spLocks noGrp="1"/>
          </p:cNvSpPr>
          <p:nvPr>
            <p:ph type="title"/>
          </p:nvPr>
        </p:nvSpPr>
        <p:spPr/>
        <p:txBody>
          <a:bodyPr/>
          <a:lstStyle/>
          <a:p>
            <a:r>
              <a:rPr lang="en-AU"/>
              <a:t>Laser colours and meanings</a:t>
            </a:r>
            <a:endParaRPr lang="en-US"/>
          </a:p>
        </p:txBody>
      </p:sp>
      <p:sp>
        <p:nvSpPr>
          <p:cNvPr id="3" name="Content Placeholder 2">
            <a:extLst>
              <a:ext uri="{FF2B5EF4-FFF2-40B4-BE49-F238E27FC236}">
                <a16:creationId xmlns:a16="http://schemas.microsoft.com/office/drawing/2014/main" id="{0B8E4795-7F8A-48B8-8424-2D49D4C36DF9}"/>
              </a:ext>
            </a:extLst>
          </p:cNvPr>
          <p:cNvSpPr>
            <a:spLocks noGrp="1"/>
          </p:cNvSpPr>
          <p:nvPr>
            <p:ph idx="1"/>
          </p:nvPr>
        </p:nvSpPr>
        <p:spPr>
          <a:xfrm>
            <a:off x="2638527" y="1276400"/>
            <a:ext cx="3866947" cy="1012354"/>
          </a:xfrm>
        </p:spPr>
        <p:txBody>
          <a:bodyPr/>
          <a:lstStyle/>
          <a:p>
            <a:pPr marL="0" indent="0" algn="ctr">
              <a:buNone/>
            </a:pPr>
            <a:r>
              <a:rPr lang="en-AU"/>
              <a:t>Black Fill = Etch</a:t>
            </a:r>
          </a:p>
          <a:p>
            <a:pPr marL="0" indent="0" algn="ctr">
              <a:buNone/>
            </a:pPr>
            <a:r>
              <a:rPr lang="en-AU" sz="1800"/>
              <a:t> </a:t>
            </a:r>
          </a:p>
          <a:p>
            <a:pPr marL="0" indent="0" algn="ctr">
              <a:buNone/>
            </a:pPr>
            <a:endParaRPr lang="en-AU"/>
          </a:p>
          <a:p>
            <a:pPr marL="0" indent="0">
              <a:buNone/>
            </a:pPr>
            <a:r>
              <a:rPr lang="en-AU">
                <a:ln w="19050">
                  <a:solidFill>
                    <a:schemeClr val="tx1"/>
                  </a:solidFill>
                </a:ln>
                <a:latin typeface="Arial" panose="020B0604020202020204" pitchFamily="34" charset="0"/>
                <a:cs typeface="Arial" panose="020B0604020202020204" pitchFamily="34" charset="0"/>
              </a:rPr>
              <a:t>← </a:t>
            </a:r>
            <a:r>
              <a:rPr lang="en-AU">
                <a:latin typeface="Arial" panose="020B0604020202020204" pitchFamily="34" charset="0"/>
                <a:cs typeface="Arial" panose="020B0604020202020204" pitchFamily="34" charset="0"/>
              </a:rPr>
              <a:t>In Inkscape  </a:t>
            </a:r>
          </a:p>
          <a:p>
            <a:pPr marL="0" indent="0" algn="ctr">
              <a:buNone/>
            </a:pPr>
            <a:r>
              <a:rPr lang="en-AU">
                <a:latin typeface="Arial" panose="020B0604020202020204" pitchFamily="34" charset="0"/>
                <a:cs typeface="Arial" panose="020B0604020202020204" pitchFamily="34" charset="0"/>
              </a:rPr>
              <a:t> </a:t>
            </a:r>
          </a:p>
          <a:p>
            <a:pPr marL="0" indent="0" algn="r">
              <a:buNone/>
            </a:pPr>
            <a:r>
              <a:rPr lang="en-AU">
                <a:latin typeface="Arial" panose="020B0604020202020204" pitchFamily="34" charset="0"/>
                <a:cs typeface="Arial" panose="020B0604020202020204" pitchFamily="34" charset="0"/>
              </a:rPr>
              <a:t>Laser cut </a:t>
            </a:r>
            <a:r>
              <a:rPr lang="en-AU">
                <a:ln w="19050">
                  <a:solidFill>
                    <a:schemeClr val="tx1"/>
                  </a:solidFill>
                </a:ln>
                <a:latin typeface="Arial" panose="020B0604020202020204" pitchFamily="34" charset="0"/>
                <a:cs typeface="Arial" panose="020B0604020202020204" pitchFamily="34" charset="0"/>
              </a:rPr>
              <a:t>→</a:t>
            </a:r>
            <a:endParaRPr lang="en-AU">
              <a:ln w="19050">
                <a:solidFill>
                  <a:schemeClr val="tx1"/>
                </a:solidFill>
              </a:ln>
            </a:endParaRPr>
          </a:p>
        </p:txBody>
      </p:sp>
      <p:pic>
        <p:nvPicPr>
          <p:cNvPr id="5" name="Picture 4" descr="A picture containing text, blackboard&#10;&#10;Description automatically generated">
            <a:extLst>
              <a:ext uri="{FF2B5EF4-FFF2-40B4-BE49-F238E27FC236}">
                <a16:creationId xmlns:a16="http://schemas.microsoft.com/office/drawing/2014/main" id="{BD79940E-AB0B-493E-B311-0AEBBC892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840940" y="1842028"/>
            <a:ext cx="4033576" cy="2572544"/>
          </a:xfrm>
          <a:prstGeom prst="rect">
            <a:avLst/>
          </a:prstGeom>
        </p:spPr>
      </p:pic>
      <p:pic>
        <p:nvPicPr>
          <p:cNvPr id="7" name="Graphic 6">
            <a:extLst>
              <a:ext uri="{FF2B5EF4-FFF2-40B4-BE49-F238E27FC236}">
                <a16:creationId xmlns:a16="http://schemas.microsoft.com/office/drawing/2014/main" id="{3F44503E-9321-460C-A801-FDA16A3DB0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11512"/>
            <a:ext cx="2579942" cy="4033576"/>
          </a:xfrm>
          <a:prstGeom prst="rect">
            <a:avLst/>
          </a:prstGeom>
        </p:spPr>
      </p:pic>
    </p:spTree>
    <p:extLst>
      <p:ext uri="{BB962C8B-B14F-4D97-AF65-F5344CB8AC3E}">
        <p14:creationId xmlns:p14="http://schemas.microsoft.com/office/powerpoint/2010/main" val="2599957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F6E84-0043-4756-A7B6-03E9BCCB77B2}"/>
              </a:ext>
            </a:extLst>
          </p:cNvPr>
          <p:cNvSpPr>
            <a:spLocks noGrp="1"/>
          </p:cNvSpPr>
          <p:nvPr>
            <p:ph type="title"/>
          </p:nvPr>
        </p:nvSpPr>
        <p:spPr/>
        <p:txBody>
          <a:bodyPr/>
          <a:lstStyle/>
          <a:p>
            <a:r>
              <a:rPr lang="en-AU"/>
              <a:t>Changing Colours</a:t>
            </a:r>
            <a:endParaRPr lang="en-US"/>
          </a:p>
        </p:txBody>
      </p:sp>
      <p:sp>
        <p:nvSpPr>
          <p:cNvPr id="3" name="Content Placeholder 2">
            <a:extLst>
              <a:ext uri="{FF2B5EF4-FFF2-40B4-BE49-F238E27FC236}">
                <a16:creationId xmlns:a16="http://schemas.microsoft.com/office/drawing/2014/main" id="{379F6F74-A4B8-4C0A-9E2E-9A71A727E6F5}"/>
              </a:ext>
            </a:extLst>
          </p:cNvPr>
          <p:cNvSpPr>
            <a:spLocks noGrp="1"/>
          </p:cNvSpPr>
          <p:nvPr>
            <p:ph idx="1"/>
          </p:nvPr>
        </p:nvSpPr>
        <p:spPr/>
        <p:txBody>
          <a:bodyPr/>
          <a:lstStyle/>
          <a:p>
            <a:r>
              <a:rPr lang="en-AU"/>
              <a:t>Fill using palette</a:t>
            </a:r>
            <a:endParaRPr lang="en-US"/>
          </a:p>
        </p:txBody>
      </p:sp>
      <p:grpSp>
        <p:nvGrpSpPr>
          <p:cNvPr id="4" name="Group 3">
            <a:extLst>
              <a:ext uri="{FF2B5EF4-FFF2-40B4-BE49-F238E27FC236}">
                <a16:creationId xmlns:a16="http://schemas.microsoft.com/office/drawing/2014/main" id="{06900129-A74A-44BB-9076-015D7FC871F7}"/>
              </a:ext>
            </a:extLst>
          </p:cNvPr>
          <p:cNvGrpSpPr/>
          <p:nvPr/>
        </p:nvGrpSpPr>
        <p:grpSpPr>
          <a:xfrm>
            <a:off x="7020272" y="274638"/>
            <a:ext cx="1901382" cy="857250"/>
            <a:chOff x="5550937" y="635000"/>
            <a:chExt cx="3082686" cy="1505496"/>
          </a:xfrm>
        </p:grpSpPr>
        <p:sp>
          <p:nvSpPr>
            <p:cNvPr id="5" name="Rectangle 4">
              <a:extLst>
                <a:ext uri="{FF2B5EF4-FFF2-40B4-BE49-F238E27FC236}">
                  <a16:creationId xmlns:a16="http://schemas.microsoft.com/office/drawing/2014/main" id="{1EFA1503-65CE-4984-A16E-6A932AC50937}"/>
                </a:ext>
              </a:extLst>
            </p:cNvPr>
            <p:cNvSpPr/>
            <p:nvPr/>
          </p:nvSpPr>
          <p:spPr>
            <a:xfrm>
              <a:off x="5652120" y="635000"/>
              <a:ext cx="2880320" cy="150549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050" b="1" spc="50"/>
                <a:t>THERE’S A VIDEO OF THIS ON THE WIKI!</a:t>
              </a:r>
              <a:endParaRPr lang="en-US" sz="1050" b="1" spc="50"/>
            </a:p>
          </p:txBody>
        </p:sp>
        <p:sp>
          <p:nvSpPr>
            <p:cNvPr id="6" name="Rectangle 5">
              <a:extLst>
                <a:ext uri="{FF2B5EF4-FFF2-40B4-BE49-F238E27FC236}">
                  <a16:creationId xmlns:a16="http://schemas.microsoft.com/office/drawing/2014/main" id="{C0C56559-493D-48CA-8886-77B4D57FD368}"/>
                </a:ext>
              </a:extLst>
            </p:cNvPr>
            <p:cNvSpPr/>
            <p:nvPr/>
          </p:nvSpPr>
          <p:spPr>
            <a:xfrm>
              <a:off x="5550937" y="772344"/>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A1292939-2E11-49ED-8E4A-6A3E41D66E1F}"/>
                </a:ext>
              </a:extLst>
            </p:cNvPr>
            <p:cNvSpPr/>
            <p:nvPr/>
          </p:nvSpPr>
          <p:spPr>
            <a:xfrm>
              <a:off x="583896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C7DA20A-EFA1-432C-9409-D8B21902F36B}"/>
                </a:ext>
              </a:extLst>
            </p:cNvPr>
            <p:cNvSpPr/>
            <p:nvPr/>
          </p:nvSpPr>
          <p:spPr>
            <a:xfrm>
              <a:off x="843125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10D59D6F-C0F6-4DE4-A4E5-F83FD7DB6B8E}"/>
                </a:ext>
              </a:extLst>
            </p:cNvPr>
            <p:cNvSpPr/>
            <p:nvPr/>
          </p:nvSpPr>
          <p:spPr>
            <a:xfrm>
              <a:off x="814322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6EF34CF2-7C78-489A-9152-0CF03576A06D}"/>
                </a:ext>
              </a:extLst>
            </p:cNvPr>
            <p:cNvSpPr/>
            <p:nvPr/>
          </p:nvSpPr>
          <p:spPr>
            <a:xfrm>
              <a:off x="785519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8E1A7C69-0822-4675-A44E-35DBFF0FAC82}"/>
                </a:ext>
              </a:extLst>
            </p:cNvPr>
            <p:cNvSpPr/>
            <p:nvPr/>
          </p:nvSpPr>
          <p:spPr>
            <a:xfrm>
              <a:off x="756716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08A0544-DDA9-4647-909B-99D22B012703}"/>
                </a:ext>
              </a:extLst>
            </p:cNvPr>
            <p:cNvSpPr/>
            <p:nvPr/>
          </p:nvSpPr>
          <p:spPr>
            <a:xfrm>
              <a:off x="7279129"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0DDCEDD7-A177-459E-9FBE-31D9E9495AE1}"/>
                </a:ext>
              </a:extLst>
            </p:cNvPr>
            <p:cNvSpPr/>
            <p:nvPr/>
          </p:nvSpPr>
          <p:spPr>
            <a:xfrm>
              <a:off x="6991097"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C255CBF8-B18E-4376-9F40-71218957CB11}"/>
                </a:ext>
              </a:extLst>
            </p:cNvPr>
            <p:cNvSpPr/>
            <p:nvPr/>
          </p:nvSpPr>
          <p:spPr>
            <a:xfrm>
              <a:off x="6703065"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493571F2-4620-4B53-890D-842FA26128E0}"/>
                </a:ext>
              </a:extLst>
            </p:cNvPr>
            <p:cNvSpPr/>
            <p:nvPr/>
          </p:nvSpPr>
          <p:spPr>
            <a:xfrm>
              <a:off x="6415033"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4D863507-1078-4564-8454-0AFF9B0BBA07}"/>
                </a:ext>
              </a:extLst>
            </p:cNvPr>
            <p:cNvSpPr/>
            <p:nvPr/>
          </p:nvSpPr>
          <p:spPr>
            <a:xfrm>
              <a:off x="6127001" y="774217"/>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3874D73E-4C3E-4F6E-89CF-E6739D055FF2}"/>
                </a:ext>
              </a:extLst>
            </p:cNvPr>
            <p:cNvSpPr/>
            <p:nvPr/>
          </p:nvSpPr>
          <p:spPr>
            <a:xfrm>
              <a:off x="5550937" y="1818560"/>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9379DA81-B163-4B87-97AA-AD6D0FDF0DE5}"/>
                </a:ext>
              </a:extLst>
            </p:cNvPr>
            <p:cNvSpPr/>
            <p:nvPr/>
          </p:nvSpPr>
          <p:spPr>
            <a:xfrm>
              <a:off x="583896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a:extLst>
                <a:ext uri="{FF2B5EF4-FFF2-40B4-BE49-F238E27FC236}">
                  <a16:creationId xmlns:a16="http://schemas.microsoft.com/office/drawing/2014/main" id="{16488D00-99DA-493C-AD6A-8B4474A4D842}"/>
                </a:ext>
              </a:extLst>
            </p:cNvPr>
            <p:cNvSpPr/>
            <p:nvPr/>
          </p:nvSpPr>
          <p:spPr>
            <a:xfrm>
              <a:off x="843125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7372F21E-47DA-4D43-92B8-DB4837842E68}"/>
                </a:ext>
              </a:extLst>
            </p:cNvPr>
            <p:cNvSpPr/>
            <p:nvPr/>
          </p:nvSpPr>
          <p:spPr>
            <a:xfrm>
              <a:off x="814322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64A80972-B26D-4DF8-8D0B-13B75C5B9C03}"/>
                </a:ext>
              </a:extLst>
            </p:cNvPr>
            <p:cNvSpPr/>
            <p:nvPr/>
          </p:nvSpPr>
          <p:spPr>
            <a:xfrm>
              <a:off x="785519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BA7E7CDE-EC5C-4A8B-B170-729F2F5ECA16}"/>
                </a:ext>
              </a:extLst>
            </p:cNvPr>
            <p:cNvSpPr/>
            <p:nvPr/>
          </p:nvSpPr>
          <p:spPr>
            <a:xfrm>
              <a:off x="756716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0D88CCBC-06E3-4614-8746-BCDCA0D77C9A}"/>
                </a:ext>
              </a:extLst>
            </p:cNvPr>
            <p:cNvSpPr/>
            <p:nvPr/>
          </p:nvSpPr>
          <p:spPr>
            <a:xfrm>
              <a:off x="7279129"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23">
              <a:extLst>
                <a:ext uri="{FF2B5EF4-FFF2-40B4-BE49-F238E27FC236}">
                  <a16:creationId xmlns:a16="http://schemas.microsoft.com/office/drawing/2014/main" id="{10C0D457-F39C-476D-BD28-9F6A7581DF9A}"/>
                </a:ext>
              </a:extLst>
            </p:cNvPr>
            <p:cNvSpPr/>
            <p:nvPr/>
          </p:nvSpPr>
          <p:spPr>
            <a:xfrm>
              <a:off x="6991097"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a:extLst>
                <a:ext uri="{FF2B5EF4-FFF2-40B4-BE49-F238E27FC236}">
                  <a16:creationId xmlns:a16="http://schemas.microsoft.com/office/drawing/2014/main" id="{B65AF163-60F1-4EFA-9A15-D767B8D8B6AA}"/>
                </a:ext>
              </a:extLst>
            </p:cNvPr>
            <p:cNvSpPr/>
            <p:nvPr/>
          </p:nvSpPr>
          <p:spPr>
            <a:xfrm>
              <a:off x="6703065"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310BEE74-2032-4F5E-AC0B-6A4496921A81}"/>
                </a:ext>
              </a:extLst>
            </p:cNvPr>
            <p:cNvSpPr/>
            <p:nvPr/>
          </p:nvSpPr>
          <p:spPr>
            <a:xfrm>
              <a:off x="6415033"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13EDEFB9-E9A5-4B19-966C-DA11E07946DE}"/>
                </a:ext>
              </a:extLst>
            </p:cNvPr>
            <p:cNvSpPr/>
            <p:nvPr/>
          </p:nvSpPr>
          <p:spPr>
            <a:xfrm>
              <a:off x="6127001" y="1820433"/>
              <a:ext cx="202366" cy="1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1023623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EC48-9934-42F5-BCB0-A59DA73A0E8D}"/>
              </a:ext>
            </a:extLst>
          </p:cNvPr>
          <p:cNvSpPr>
            <a:spLocks noGrp="1"/>
          </p:cNvSpPr>
          <p:nvPr>
            <p:ph type="title"/>
          </p:nvPr>
        </p:nvSpPr>
        <p:spPr/>
        <p:txBody>
          <a:bodyPr/>
          <a:lstStyle/>
          <a:p>
            <a:r>
              <a:rPr lang="en-AU"/>
              <a:t>Colours after cutting</a:t>
            </a:r>
            <a:endParaRPr lang="en-US"/>
          </a:p>
        </p:txBody>
      </p:sp>
      <p:sp>
        <p:nvSpPr>
          <p:cNvPr id="3" name="Content Placeholder 2">
            <a:extLst>
              <a:ext uri="{FF2B5EF4-FFF2-40B4-BE49-F238E27FC236}">
                <a16:creationId xmlns:a16="http://schemas.microsoft.com/office/drawing/2014/main" id="{B7E51DF4-BE8E-43F1-B3E4-D0940C08E178}"/>
              </a:ext>
            </a:extLst>
          </p:cNvPr>
          <p:cNvSpPr>
            <a:spLocks noGrp="1"/>
          </p:cNvSpPr>
          <p:nvPr>
            <p:ph idx="1"/>
          </p:nvPr>
        </p:nvSpPr>
        <p:spPr/>
        <p:txBody>
          <a:bodyPr/>
          <a:lstStyle/>
          <a:p>
            <a:r>
              <a:rPr lang="en-AU"/>
              <a:t>Painting (bonus </a:t>
            </a:r>
            <a:r>
              <a:rPr lang="en-AU" err="1"/>
              <a:t>sesh</a:t>
            </a:r>
            <a:r>
              <a:rPr lang="en-AU"/>
              <a:t>)</a:t>
            </a:r>
          </a:p>
          <a:p>
            <a:r>
              <a:rPr lang="en-AU"/>
              <a:t>Gold/Silver/Copper leaf</a:t>
            </a:r>
          </a:p>
          <a:p>
            <a:r>
              <a:rPr lang="en-AU"/>
              <a:t>Headband</a:t>
            </a:r>
          </a:p>
          <a:p>
            <a:r>
              <a:rPr lang="en-AU"/>
              <a:t>Ribbon</a:t>
            </a:r>
          </a:p>
          <a:p>
            <a:r>
              <a:rPr lang="en-AU" err="1"/>
              <a:t>Bookcloth</a:t>
            </a:r>
            <a:endParaRPr lang="en-AU"/>
          </a:p>
          <a:p>
            <a:endParaRPr lang="en-AU"/>
          </a:p>
          <a:p>
            <a:endParaRPr lang="en-US"/>
          </a:p>
        </p:txBody>
      </p:sp>
      <p:pic>
        <p:nvPicPr>
          <p:cNvPr id="4" name="4c923437-21b0-4c7c-9fc9-215e09303b98" descr="Image">
            <a:extLst>
              <a:ext uri="{FF2B5EF4-FFF2-40B4-BE49-F238E27FC236}">
                <a16:creationId xmlns:a16="http://schemas.microsoft.com/office/drawing/2014/main" id="{D59C9293-C74D-4659-8BB3-FD5C96B897C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888" y="0"/>
            <a:ext cx="2894112" cy="5145089"/>
          </a:xfrm>
          <a:prstGeom prst="rect">
            <a:avLst/>
          </a:prstGeom>
          <a:noFill/>
          <a:ln>
            <a:noFill/>
          </a:ln>
        </p:spPr>
      </p:pic>
    </p:spTree>
    <p:extLst>
      <p:ext uri="{BB962C8B-B14F-4D97-AF65-F5344CB8AC3E}">
        <p14:creationId xmlns:p14="http://schemas.microsoft.com/office/powerpoint/2010/main" val="4134412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CA91-4014-41DB-B3AE-1EC9D8F4A464}"/>
              </a:ext>
            </a:extLst>
          </p:cNvPr>
          <p:cNvSpPr>
            <a:spLocks noGrp="1"/>
          </p:cNvSpPr>
          <p:nvPr>
            <p:ph type="title"/>
          </p:nvPr>
        </p:nvSpPr>
        <p:spPr/>
        <p:txBody>
          <a:bodyPr/>
          <a:lstStyle/>
          <a:p>
            <a:r>
              <a:rPr lang="en-AU"/>
              <a:t>Creativity</a:t>
            </a:r>
            <a:endParaRPr lang="en-US"/>
          </a:p>
        </p:txBody>
      </p:sp>
      <p:sp>
        <p:nvSpPr>
          <p:cNvPr id="3" name="Content Placeholder 2">
            <a:extLst>
              <a:ext uri="{FF2B5EF4-FFF2-40B4-BE49-F238E27FC236}">
                <a16:creationId xmlns:a16="http://schemas.microsoft.com/office/drawing/2014/main" id="{A6ED2B28-AE11-46DD-8B9F-E32BFE823164}"/>
              </a:ext>
            </a:extLst>
          </p:cNvPr>
          <p:cNvSpPr>
            <a:spLocks noGrp="1"/>
          </p:cNvSpPr>
          <p:nvPr>
            <p:ph idx="1"/>
          </p:nvPr>
        </p:nvSpPr>
        <p:spPr/>
        <p:txBody>
          <a:bodyPr/>
          <a:lstStyle/>
          <a:p>
            <a:pPr marL="0" indent="0" algn="ctr">
              <a:buNone/>
            </a:pPr>
            <a:r>
              <a:rPr lang="en-AU"/>
              <a:t>Creativity is not about coming up with totally new ideas from nothing. It’s about mashing knowledge together to form something new</a:t>
            </a:r>
          </a:p>
          <a:p>
            <a:pPr marL="0" indent="0" algn="ctr">
              <a:buNone/>
            </a:pPr>
            <a:endParaRPr lang="en-AU"/>
          </a:p>
          <a:p>
            <a:pPr marL="0" indent="0" algn="ctr">
              <a:buNone/>
            </a:pPr>
            <a:r>
              <a:rPr lang="en-AU"/>
              <a:t>More knowledge= more creativity, gather! </a:t>
            </a:r>
            <a:endParaRPr lang="en-US"/>
          </a:p>
        </p:txBody>
      </p:sp>
    </p:spTree>
    <p:extLst>
      <p:ext uri="{BB962C8B-B14F-4D97-AF65-F5344CB8AC3E}">
        <p14:creationId xmlns:p14="http://schemas.microsoft.com/office/powerpoint/2010/main" val="2309602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5172-B988-4DB9-A51B-7126235479B6}"/>
              </a:ext>
            </a:extLst>
          </p:cNvPr>
          <p:cNvSpPr>
            <a:spLocks noGrp="1"/>
          </p:cNvSpPr>
          <p:nvPr>
            <p:ph type="title"/>
          </p:nvPr>
        </p:nvSpPr>
        <p:spPr/>
        <p:txBody>
          <a:bodyPr/>
          <a:lstStyle/>
          <a:p>
            <a:r>
              <a:rPr lang="en-AU"/>
              <a:t>Inspiration </a:t>
            </a:r>
            <a:endParaRPr lang="en-US"/>
          </a:p>
        </p:txBody>
      </p:sp>
      <p:sp>
        <p:nvSpPr>
          <p:cNvPr id="3" name="Content Placeholder 2">
            <a:extLst>
              <a:ext uri="{FF2B5EF4-FFF2-40B4-BE49-F238E27FC236}">
                <a16:creationId xmlns:a16="http://schemas.microsoft.com/office/drawing/2014/main" id="{A8B4D952-3116-460B-80B4-9F1D39B1DCCD}"/>
              </a:ext>
            </a:extLst>
          </p:cNvPr>
          <p:cNvSpPr>
            <a:spLocks noGrp="1"/>
          </p:cNvSpPr>
          <p:nvPr>
            <p:ph idx="1"/>
          </p:nvPr>
        </p:nvSpPr>
        <p:spPr/>
        <p:txBody>
          <a:bodyPr/>
          <a:lstStyle/>
          <a:p>
            <a:r>
              <a:rPr lang="en-US"/>
              <a:t>Primarily: The Well</a:t>
            </a:r>
          </a:p>
          <a:p>
            <a:r>
              <a:rPr lang="en-US"/>
              <a:t>Also: Old book covers/ illustrations</a:t>
            </a:r>
            <a:br>
              <a:rPr lang="en-US"/>
            </a:br>
            <a:r>
              <a:rPr lang="en-US"/>
              <a:t>	via </a:t>
            </a:r>
            <a:r>
              <a:rPr lang="en-US" err="1"/>
              <a:t>pinterest</a:t>
            </a:r>
            <a:r>
              <a:rPr lang="en-US"/>
              <a:t>, Archive.org,  </a:t>
            </a:r>
            <a:br>
              <a:rPr lang="en-US"/>
            </a:br>
            <a:r>
              <a:rPr lang="en-US"/>
              <a:t>     PublicDomainReview.org, googling, </a:t>
            </a:r>
            <a:r>
              <a:rPr lang="en-US" err="1"/>
              <a:t>etc</a:t>
            </a:r>
            <a:endParaRPr lang="en-US"/>
          </a:p>
          <a:p>
            <a:pPr marL="0" indent="0" algn="ctr">
              <a:buNone/>
            </a:pPr>
            <a:r>
              <a:rPr lang="en-US" sz="2000"/>
              <a:t> </a:t>
            </a:r>
          </a:p>
          <a:p>
            <a:pPr marL="0" indent="0" algn="ctr">
              <a:buNone/>
            </a:pPr>
            <a:r>
              <a:rPr lang="en-US"/>
              <a:t>It’s about the concept, </a:t>
            </a:r>
            <a:br>
              <a:rPr lang="en-US"/>
            </a:br>
            <a:r>
              <a:rPr lang="en-US"/>
              <a:t>not a literal interpretation</a:t>
            </a:r>
          </a:p>
        </p:txBody>
      </p:sp>
    </p:spTree>
    <p:extLst>
      <p:ext uri="{BB962C8B-B14F-4D97-AF65-F5344CB8AC3E}">
        <p14:creationId xmlns:p14="http://schemas.microsoft.com/office/powerpoint/2010/main" val="796694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2587-1A37-4572-B5F7-4B0C1DD5ACBF}"/>
              </a:ext>
            </a:extLst>
          </p:cNvPr>
          <p:cNvSpPr>
            <a:spLocks noGrp="1"/>
          </p:cNvSpPr>
          <p:nvPr>
            <p:ph type="title"/>
          </p:nvPr>
        </p:nvSpPr>
        <p:spPr/>
        <p:txBody>
          <a:bodyPr/>
          <a:lstStyle/>
          <a:p>
            <a:r>
              <a:rPr lang="en-AU"/>
              <a:t>Intros! </a:t>
            </a:r>
            <a:endParaRPr lang="en-US"/>
          </a:p>
        </p:txBody>
      </p:sp>
    </p:spTree>
    <p:extLst>
      <p:ext uri="{BB962C8B-B14F-4D97-AF65-F5344CB8AC3E}">
        <p14:creationId xmlns:p14="http://schemas.microsoft.com/office/powerpoint/2010/main" val="681163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28A0-E3C8-42D9-892A-AAC99CBB578C}"/>
              </a:ext>
            </a:extLst>
          </p:cNvPr>
          <p:cNvSpPr>
            <a:spLocks noGrp="1"/>
          </p:cNvSpPr>
          <p:nvPr>
            <p:ph type="title"/>
          </p:nvPr>
        </p:nvSpPr>
        <p:spPr/>
        <p:txBody>
          <a:bodyPr/>
          <a:lstStyle/>
          <a:p>
            <a:r>
              <a:rPr lang="en-AU"/>
              <a:t>Copyright</a:t>
            </a:r>
            <a:endParaRPr lang="en-US"/>
          </a:p>
        </p:txBody>
      </p:sp>
      <p:sp>
        <p:nvSpPr>
          <p:cNvPr id="3" name="Content Placeholder 2">
            <a:extLst>
              <a:ext uri="{FF2B5EF4-FFF2-40B4-BE49-F238E27FC236}">
                <a16:creationId xmlns:a16="http://schemas.microsoft.com/office/drawing/2014/main" id="{E5009E57-5E11-47F0-84F1-12622C60E8E2}"/>
              </a:ext>
            </a:extLst>
          </p:cNvPr>
          <p:cNvSpPr>
            <a:spLocks noGrp="1"/>
          </p:cNvSpPr>
          <p:nvPr>
            <p:ph idx="1"/>
          </p:nvPr>
        </p:nvSpPr>
        <p:spPr>
          <a:xfrm>
            <a:off x="457200" y="1200150"/>
            <a:ext cx="9227368" cy="3395663"/>
          </a:xfrm>
        </p:spPr>
        <p:txBody>
          <a:bodyPr/>
          <a:lstStyle/>
          <a:p>
            <a:r>
              <a:rPr lang="en-AU"/>
              <a:t>Art from well all ok, </a:t>
            </a:r>
          </a:p>
          <a:p>
            <a:r>
              <a:rPr lang="en-AU"/>
              <a:t>Your own drawings all ok</a:t>
            </a:r>
            <a:br>
              <a:rPr lang="en-AU"/>
            </a:br>
            <a:r>
              <a:rPr lang="en-AU"/>
              <a:t>   (inspired by The Well) </a:t>
            </a:r>
          </a:p>
          <a:p>
            <a:r>
              <a:rPr lang="en-AU"/>
              <a:t>Good sources of free images on wiki</a:t>
            </a:r>
            <a:br>
              <a:rPr lang="en-AU"/>
            </a:br>
            <a:r>
              <a:rPr lang="en-AU"/>
              <a:t>	like archive.org (just check licences)</a:t>
            </a:r>
          </a:p>
          <a:p>
            <a:r>
              <a:rPr lang="en-AU"/>
              <a:t>Fonts: check the licenses</a:t>
            </a:r>
          </a:p>
          <a:p>
            <a:endParaRPr lang="en-US"/>
          </a:p>
        </p:txBody>
      </p:sp>
    </p:spTree>
    <p:extLst>
      <p:ext uri="{BB962C8B-B14F-4D97-AF65-F5344CB8AC3E}">
        <p14:creationId xmlns:p14="http://schemas.microsoft.com/office/powerpoint/2010/main" val="383089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3020-1708-425B-9EDA-68C941CC4609}"/>
              </a:ext>
            </a:extLst>
          </p:cNvPr>
          <p:cNvSpPr>
            <a:spLocks noGrp="1"/>
          </p:cNvSpPr>
          <p:nvPr>
            <p:ph type="title"/>
          </p:nvPr>
        </p:nvSpPr>
        <p:spPr/>
        <p:txBody>
          <a:bodyPr/>
          <a:lstStyle/>
          <a:p>
            <a:r>
              <a:rPr lang="en-AU"/>
              <a:t>Coming up</a:t>
            </a:r>
            <a:endParaRPr lang="en-US"/>
          </a:p>
        </p:txBody>
      </p:sp>
      <p:sp>
        <p:nvSpPr>
          <p:cNvPr id="3" name="Content Placeholder 2">
            <a:extLst>
              <a:ext uri="{FF2B5EF4-FFF2-40B4-BE49-F238E27FC236}">
                <a16:creationId xmlns:a16="http://schemas.microsoft.com/office/drawing/2014/main" id="{4A47DC7E-039C-4952-A62E-8FC3C4298BB9}"/>
              </a:ext>
            </a:extLst>
          </p:cNvPr>
          <p:cNvSpPr>
            <a:spLocks noGrp="1"/>
          </p:cNvSpPr>
          <p:nvPr>
            <p:ph idx="1"/>
          </p:nvPr>
        </p:nvSpPr>
        <p:spPr>
          <a:xfrm>
            <a:off x="457200" y="1001835"/>
            <a:ext cx="9083352" cy="3395663"/>
          </a:xfrm>
        </p:spPr>
        <p:txBody>
          <a:bodyPr/>
          <a:lstStyle/>
          <a:p>
            <a:pPr marL="514350" indent="-514350">
              <a:buFont typeface="+mj-lt"/>
              <a:buAutoNum type="arabicPeriod"/>
            </a:pPr>
            <a:r>
              <a:rPr lang="en-AU" sz="2800" strike="sngStrike"/>
              <a:t>Cover Design: Inkscape</a:t>
            </a:r>
          </a:p>
          <a:p>
            <a:pPr marL="514350" indent="-514350">
              <a:buFont typeface="+mj-lt"/>
              <a:buAutoNum type="arabicPeriod"/>
            </a:pPr>
            <a:r>
              <a:rPr lang="en-AU" sz="2800"/>
              <a:t>Making the text block: fold, sew, glue </a:t>
            </a:r>
            <a:r>
              <a:rPr lang="en-AU" sz="2000"/>
              <a:t>(21</a:t>
            </a:r>
            <a:r>
              <a:rPr lang="en-AU" sz="2000" baseline="30000"/>
              <a:t>st</a:t>
            </a:r>
            <a:r>
              <a:rPr lang="en-AU" sz="2000"/>
              <a:t> Sept)</a:t>
            </a:r>
          </a:p>
          <a:p>
            <a:pPr marL="914400" lvl="1" indent="-514350"/>
            <a:r>
              <a:rPr lang="en-AU" sz="2000">
                <a:solidFill>
                  <a:schemeClr val="bg1">
                    <a:lumMod val="50000"/>
                  </a:schemeClr>
                </a:solidFill>
              </a:rPr>
              <a:t>Bonus: Water marbling end papers (23</a:t>
            </a:r>
            <a:r>
              <a:rPr lang="en-AU" sz="2000" baseline="30000">
                <a:solidFill>
                  <a:schemeClr val="bg1">
                    <a:lumMod val="50000"/>
                  </a:schemeClr>
                </a:solidFill>
              </a:rPr>
              <a:t>rd</a:t>
            </a:r>
            <a:r>
              <a:rPr lang="en-AU" sz="2000">
                <a:solidFill>
                  <a:schemeClr val="bg1">
                    <a:lumMod val="50000"/>
                  </a:schemeClr>
                </a:solidFill>
              </a:rPr>
              <a:t> Sept drop in 2-8pm)</a:t>
            </a:r>
          </a:p>
          <a:p>
            <a:pPr marL="514350" indent="-514350">
              <a:buFont typeface="+mj-lt"/>
              <a:buAutoNum type="arabicPeriod"/>
            </a:pPr>
            <a:r>
              <a:rPr lang="en-AU" sz="2800"/>
              <a:t>Laser cutting induction</a:t>
            </a:r>
          </a:p>
          <a:p>
            <a:pPr marL="914400" lvl="1" indent="-514350"/>
            <a:r>
              <a:rPr lang="en-AU" sz="2000">
                <a:solidFill>
                  <a:schemeClr val="bg1">
                    <a:lumMod val="50000"/>
                  </a:schemeClr>
                </a:solidFill>
              </a:rPr>
              <a:t>Bonus: Conservation Tour + Guillotine (TBC)</a:t>
            </a:r>
          </a:p>
          <a:p>
            <a:pPr marL="914400" lvl="1" indent="-514350"/>
            <a:r>
              <a:rPr lang="en-AU" sz="2000">
                <a:solidFill>
                  <a:schemeClr val="bg1">
                    <a:lumMod val="50000"/>
                  </a:schemeClr>
                </a:solidFill>
              </a:rPr>
              <a:t>Bonus: Cutting, painting, metal leafing covers </a:t>
            </a:r>
            <a:br>
              <a:rPr lang="en-AU" sz="2000">
                <a:solidFill>
                  <a:schemeClr val="bg1">
                    <a:lumMod val="50000"/>
                  </a:schemeClr>
                </a:solidFill>
              </a:rPr>
            </a:br>
            <a:r>
              <a:rPr lang="en-AU" sz="2000">
                <a:solidFill>
                  <a:schemeClr val="bg1">
                    <a:lumMod val="50000"/>
                  </a:schemeClr>
                </a:solidFill>
              </a:rPr>
              <a:t>  (book in open lab 12-6pm wed, 6-8pm </a:t>
            </a:r>
            <a:r>
              <a:rPr lang="en-AU" sz="2000" err="1">
                <a:solidFill>
                  <a:schemeClr val="bg1">
                    <a:lumMod val="50000"/>
                  </a:schemeClr>
                </a:solidFill>
              </a:rPr>
              <a:t>thurs</a:t>
            </a:r>
            <a:r>
              <a:rPr lang="en-AU" sz="2000">
                <a:solidFill>
                  <a:schemeClr val="bg1">
                    <a:lumMod val="50000"/>
                  </a:schemeClr>
                </a:solidFill>
              </a:rPr>
              <a:t>, 12-6 sat)</a:t>
            </a:r>
          </a:p>
          <a:p>
            <a:pPr marL="514350" indent="-514350">
              <a:buFont typeface="+mj-lt"/>
              <a:buAutoNum type="arabicPeriod"/>
            </a:pPr>
            <a:r>
              <a:rPr lang="en-AU" sz="2800"/>
              <a:t>Putting it all together!</a:t>
            </a:r>
            <a:endParaRPr lang="en-US" sz="2800"/>
          </a:p>
        </p:txBody>
      </p:sp>
    </p:spTree>
    <p:extLst>
      <p:ext uri="{BB962C8B-B14F-4D97-AF65-F5344CB8AC3E}">
        <p14:creationId xmlns:p14="http://schemas.microsoft.com/office/powerpoint/2010/main" val="1863621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6473-F0F4-4A48-B204-A3532B39A938}"/>
              </a:ext>
            </a:extLst>
          </p:cNvPr>
          <p:cNvSpPr>
            <a:spLocks noGrp="1"/>
          </p:cNvSpPr>
          <p:nvPr>
            <p:ph type="title"/>
          </p:nvPr>
        </p:nvSpPr>
        <p:spPr/>
        <p:txBody>
          <a:bodyPr/>
          <a:lstStyle/>
          <a:p>
            <a:r>
              <a:rPr lang="en-AU"/>
              <a:t>Homework</a:t>
            </a:r>
            <a:endParaRPr lang="en-US"/>
          </a:p>
        </p:txBody>
      </p:sp>
      <p:sp>
        <p:nvSpPr>
          <p:cNvPr id="3" name="Content Placeholder 2">
            <a:extLst>
              <a:ext uri="{FF2B5EF4-FFF2-40B4-BE49-F238E27FC236}">
                <a16:creationId xmlns:a16="http://schemas.microsoft.com/office/drawing/2014/main" id="{2E37821A-CD26-4193-8FFF-6B4338BBDB33}"/>
              </a:ext>
            </a:extLst>
          </p:cNvPr>
          <p:cNvSpPr>
            <a:spLocks noGrp="1"/>
          </p:cNvSpPr>
          <p:nvPr>
            <p:ph idx="1"/>
          </p:nvPr>
        </p:nvSpPr>
        <p:spPr/>
        <p:txBody>
          <a:bodyPr/>
          <a:lstStyle/>
          <a:p>
            <a:pPr marL="576000" indent="-576000">
              <a:buFont typeface="Wingdings" panose="05000000000000000000" pitchFamily="2" charset="2"/>
              <a:buChar char="q"/>
            </a:pPr>
            <a:r>
              <a:rPr lang="en-AU"/>
              <a:t>Read a bit about the </a:t>
            </a:r>
            <a:r>
              <a:rPr lang="en-AU">
                <a:hlinkClick r:id="rId3"/>
              </a:rPr>
              <a:t>GRUMPUS</a:t>
            </a:r>
            <a:endParaRPr lang="en-AU"/>
          </a:p>
          <a:p>
            <a:pPr marL="576000" indent="-576000">
              <a:buFont typeface="Wingdings" panose="05000000000000000000" pitchFamily="2" charset="2"/>
              <a:buChar char="q"/>
            </a:pPr>
            <a:r>
              <a:rPr lang="en-AU"/>
              <a:t>Gather inspiration from </a:t>
            </a:r>
            <a:r>
              <a:rPr lang="en-AU">
                <a:hlinkClick r:id="rId4"/>
              </a:rPr>
              <a:t>The Well</a:t>
            </a:r>
            <a:endParaRPr lang="en-AU"/>
          </a:p>
          <a:p>
            <a:pPr marL="576000" indent="-576000">
              <a:buFont typeface="Wingdings" panose="05000000000000000000" pitchFamily="2" charset="2"/>
              <a:buChar char="q"/>
            </a:pPr>
            <a:r>
              <a:rPr lang="en-AU"/>
              <a:t>Draft cover for next session in a fortnight on template! Email Inkscape (SVG) files to me to me by Monday 20</a:t>
            </a:r>
            <a:r>
              <a:rPr lang="en-AU" baseline="30000"/>
              <a:t>th</a:t>
            </a:r>
            <a:r>
              <a:rPr lang="en-AU"/>
              <a:t> Sep </a:t>
            </a:r>
            <a:r>
              <a:rPr lang="en-AU">
                <a:hlinkClick r:id="rId5"/>
              </a:rPr>
              <a:t>billie.ruben@slq.qld.gov.au</a:t>
            </a:r>
            <a:endParaRPr lang="en-US"/>
          </a:p>
        </p:txBody>
      </p:sp>
    </p:spTree>
    <p:extLst>
      <p:ext uri="{BB962C8B-B14F-4D97-AF65-F5344CB8AC3E}">
        <p14:creationId xmlns:p14="http://schemas.microsoft.com/office/powerpoint/2010/main" val="3225641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D77F-7DE0-46B0-8C67-D3B7D195F3B6}"/>
              </a:ext>
            </a:extLst>
          </p:cNvPr>
          <p:cNvSpPr>
            <a:spLocks noGrp="1"/>
          </p:cNvSpPr>
          <p:nvPr>
            <p:ph type="title"/>
          </p:nvPr>
        </p:nvSpPr>
        <p:spPr/>
        <p:txBody>
          <a:bodyPr/>
          <a:lstStyle/>
          <a:p>
            <a:r>
              <a:rPr lang="en-AU"/>
              <a:t>Help</a:t>
            </a:r>
            <a:endParaRPr lang="en-US"/>
          </a:p>
        </p:txBody>
      </p:sp>
      <p:sp>
        <p:nvSpPr>
          <p:cNvPr id="3" name="Content Placeholder 2">
            <a:extLst>
              <a:ext uri="{FF2B5EF4-FFF2-40B4-BE49-F238E27FC236}">
                <a16:creationId xmlns:a16="http://schemas.microsoft.com/office/drawing/2014/main" id="{74C98978-C864-4948-B0BB-FCE6FE8C2FA9}"/>
              </a:ext>
            </a:extLst>
          </p:cNvPr>
          <p:cNvSpPr>
            <a:spLocks noGrp="1"/>
          </p:cNvSpPr>
          <p:nvPr>
            <p:ph idx="1"/>
          </p:nvPr>
        </p:nvSpPr>
        <p:spPr/>
        <p:txBody>
          <a:bodyPr/>
          <a:lstStyle/>
          <a:p>
            <a:r>
              <a:rPr lang="en-AU"/>
              <a:t>Wiki page for </a:t>
            </a:r>
            <a:r>
              <a:rPr lang="en-AU">
                <a:hlinkClick r:id="rId3"/>
              </a:rPr>
              <a:t>this course</a:t>
            </a:r>
            <a:r>
              <a:rPr lang="en-AU"/>
              <a:t> loads of notes, links and </a:t>
            </a:r>
            <a:r>
              <a:rPr lang="en-US"/>
              <a:t>Inkscape videos!! </a:t>
            </a:r>
            <a:endParaRPr lang="en-AU"/>
          </a:p>
          <a:p>
            <a:r>
              <a:rPr lang="en-AU"/>
              <a:t>Wiki page for </a:t>
            </a:r>
            <a:r>
              <a:rPr lang="en-AU">
                <a:hlinkClick r:id="rId4"/>
              </a:rPr>
              <a:t>Inkscape</a:t>
            </a:r>
            <a:endParaRPr lang="en-AU"/>
          </a:p>
          <a:p>
            <a:r>
              <a:rPr lang="en-AU"/>
              <a:t>Open Lab Help: Wed 12-6pm, Thurs 12-8pm, Sat 12-6pm</a:t>
            </a:r>
            <a:endParaRPr lang="en-US"/>
          </a:p>
          <a:p>
            <a:r>
              <a:rPr lang="en-AU"/>
              <a:t>Google</a:t>
            </a:r>
          </a:p>
        </p:txBody>
      </p:sp>
    </p:spTree>
    <p:extLst>
      <p:ext uri="{BB962C8B-B14F-4D97-AF65-F5344CB8AC3E}">
        <p14:creationId xmlns:p14="http://schemas.microsoft.com/office/powerpoint/2010/main" val="2340817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9D00-20FB-4910-A4CC-5C4321197030}"/>
              </a:ext>
            </a:extLst>
          </p:cNvPr>
          <p:cNvSpPr>
            <a:spLocks noGrp="1"/>
          </p:cNvSpPr>
          <p:nvPr>
            <p:ph type="title"/>
          </p:nvPr>
        </p:nvSpPr>
        <p:spPr/>
        <p:txBody>
          <a:bodyPr/>
          <a:lstStyle/>
          <a:p>
            <a:r>
              <a:rPr lang="en-AU"/>
              <a:t>Keeping Tidy: Layers, Orders, Groups</a:t>
            </a:r>
            <a:endParaRPr lang="en-US"/>
          </a:p>
        </p:txBody>
      </p:sp>
      <p:sp>
        <p:nvSpPr>
          <p:cNvPr id="3" name="Content Placeholder 2">
            <a:extLst>
              <a:ext uri="{FF2B5EF4-FFF2-40B4-BE49-F238E27FC236}">
                <a16:creationId xmlns:a16="http://schemas.microsoft.com/office/drawing/2014/main" id="{964D92E3-CD43-4405-A543-DB0A682FF534}"/>
              </a:ext>
            </a:extLst>
          </p:cNvPr>
          <p:cNvSpPr>
            <a:spLocks noGrp="1"/>
          </p:cNvSpPr>
          <p:nvPr>
            <p:ph idx="1"/>
          </p:nvPr>
        </p:nvSpPr>
        <p:spPr/>
        <p:txBody>
          <a:bodyPr/>
          <a:lstStyle/>
          <a:p>
            <a:r>
              <a:rPr lang="en-AU"/>
              <a:t>Like overhead transparencies</a:t>
            </a:r>
          </a:p>
          <a:p>
            <a:r>
              <a:rPr lang="en-AU"/>
              <a:t>Separate bits of work, make things not-editable. </a:t>
            </a:r>
          </a:p>
          <a:p>
            <a:r>
              <a:rPr lang="en-AU"/>
              <a:t>Can also change order of objects on a layer (demo)</a:t>
            </a:r>
          </a:p>
          <a:p>
            <a:r>
              <a:rPr lang="en-AU"/>
              <a:t>Grouping </a:t>
            </a:r>
            <a:endParaRPr lang="en-US"/>
          </a:p>
        </p:txBody>
      </p:sp>
    </p:spTree>
    <p:extLst>
      <p:ext uri="{BB962C8B-B14F-4D97-AF65-F5344CB8AC3E}">
        <p14:creationId xmlns:p14="http://schemas.microsoft.com/office/powerpoint/2010/main" val="3227086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24E7-E0F4-4184-8DBA-38322AB1E622}"/>
              </a:ext>
            </a:extLst>
          </p:cNvPr>
          <p:cNvSpPr>
            <a:spLocks noGrp="1"/>
          </p:cNvSpPr>
          <p:nvPr>
            <p:ph type="title"/>
          </p:nvPr>
        </p:nvSpPr>
        <p:spPr/>
        <p:txBody>
          <a:bodyPr/>
          <a:lstStyle/>
          <a:p>
            <a:r>
              <a:rPr lang="en-AU"/>
              <a:t>Combining Shapes</a:t>
            </a:r>
            <a:endParaRPr lang="en-US"/>
          </a:p>
        </p:txBody>
      </p:sp>
      <p:sp>
        <p:nvSpPr>
          <p:cNvPr id="3" name="Content Placeholder 2">
            <a:extLst>
              <a:ext uri="{FF2B5EF4-FFF2-40B4-BE49-F238E27FC236}">
                <a16:creationId xmlns:a16="http://schemas.microsoft.com/office/drawing/2014/main" id="{758D70A7-6B86-44EA-A32D-53187D2C5516}"/>
              </a:ext>
            </a:extLst>
          </p:cNvPr>
          <p:cNvSpPr>
            <a:spLocks noGrp="1"/>
          </p:cNvSpPr>
          <p:nvPr>
            <p:ph idx="1"/>
          </p:nvPr>
        </p:nvSpPr>
        <p:spPr/>
        <p:txBody>
          <a:bodyPr/>
          <a:lstStyle/>
          <a:p>
            <a:r>
              <a:rPr lang="en-AU"/>
              <a:t>Union </a:t>
            </a:r>
          </a:p>
          <a:p>
            <a:r>
              <a:rPr lang="en-AU"/>
              <a:t>Difference </a:t>
            </a:r>
            <a:endParaRPr lang="en-US"/>
          </a:p>
        </p:txBody>
      </p:sp>
    </p:spTree>
    <p:extLst>
      <p:ext uri="{BB962C8B-B14F-4D97-AF65-F5344CB8AC3E}">
        <p14:creationId xmlns:p14="http://schemas.microsoft.com/office/powerpoint/2010/main" val="2275977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97626-8C50-489D-8AE6-0F1628D1F5F4}"/>
              </a:ext>
            </a:extLst>
          </p:cNvPr>
          <p:cNvSpPr>
            <a:spLocks noGrp="1"/>
          </p:cNvSpPr>
          <p:nvPr>
            <p:ph type="ctrTitle"/>
          </p:nvPr>
        </p:nvSpPr>
        <p:spPr/>
        <p:txBody>
          <a:bodyPr/>
          <a:lstStyle/>
          <a:p>
            <a:r>
              <a:rPr lang="en-US"/>
              <a:t>CRAFTING THE GRUMPUS’ TREASURED TOMES </a:t>
            </a:r>
            <a:br>
              <a:rPr lang="en-US"/>
            </a:br>
            <a:br>
              <a:rPr lang="en-US"/>
            </a:br>
            <a:r>
              <a:rPr lang="en-US" b="0"/>
              <a:t>Session 2</a:t>
            </a:r>
            <a:endParaRPr lang="en-US"/>
          </a:p>
        </p:txBody>
      </p:sp>
      <p:graphicFrame>
        <p:nvGraphicFramePr>
          <p:cNvPr id="2" name="Object 1">
            <a:extLst>
              <a:ext uri="{FF2B5EF4-FFF2-40B4-BE49-F238E27FC236}">
                <a16:creationId xmlns:a16="http://schemas.microsoft.com/office/drawing/2014/main" id="{1BA08ECE-6E8D-44E9-989E-3E04D4BF21E1}"/>
              </a:ext>
            </a:extLst>
          </p:cNvPr>
          <p:cNvGraphicFramePr>
            <a:graphicFrameLocks noChangeAspect="1"/>
          </p:cNvGraphicFramePr>
          <p:nvPr>
            <p:extLst>
              <p:ext uri="{D42A27DB-BD31-4B8C-83A1-F6EECF244321}">
                <p14:modId xmlns:p14="http://schemas.microsoft.com/office/powerpoint/2010/main" val="2429810855"/>
              </p:ext>
            </p:extLst>
          </p:nvPr>
        </p:nvGraphicFramePr>
        <p:xfrm>
          <a:off x="9612560" y="35512"/>
          <a:ext cx="3278486" cy="2317847"/>
        </p:xfrm>
        <a:graphic>
          <a:graphicData uri="http://schemas.openxmlformats.org/presentationml/2006/ole">
            <mc:AlternateContent xmlns:mc="http://schemas.openxmlformats.org/markup-compatibility/2006">
              <mc:Choice xmlns:v="urn:schemas-microsoft-com:vml" Requires="v">
                <p:oleObj spid="_x0000_s80898" name="Acrobat Document" r:id="rId4" imgW="11343939" imgH="8020022" progId="AcroExch.Document.DC">
                  <p:embed/>
                </p:oleObj>
              </mc:Choice>
              <mc:Fallback>
                <p:oleObj name="Acrobat Document" r:id="rId4" imgW="11343939" imgH="8020022" progId="AcroExch.Document.DC">
                  <p:embed/>
                  <p:pic>
                    <p:nvPicPr>
                      <p:cNvPr id="2" name="Object 1">
                        <a:extLst>
                          <a:ext uri="{FF2B5EF4-FFF2-40B4-BE49-F238E27FC236}">
                            <a16:creationId xmlns:a16="http://schemas.microsoft.com/office/drawing/2014/main" id="{1BA08ECE-6E8D-44E9-989E-3E04D4BF21E1}"/>
                          </a:ext>
                        </a:extLst>
                      </p:cNvPr>
                      <p:cNvPicPr/>
                      <p:nvPr/>
                    </p:nvPicPr>
                    <p:blipFill>
                      <a:blip r:embed="rId5"/>
                      <a:stretch>
                        <a:fillRect/>
                      </a:stretch>
                    </p:blipFill>
                    <p:spPr>
                      <a:xfrm>
                        <a:off x="9612560" y="35512"/>
                        <a:ext cx="3278486" cy="2317847"/>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49F89122-93AA-490B-8CB6-5852CA6F53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84568" y="2567996"/>
            <a:ext cx="2518402" cy="1782083"/>
          </a:xfrm>
          <a:prstGeom prst="rect">
            <a:avLst/>
          </a:prstGeom>
        </p:spPr>
      </p:pic>
    </p:spTree>
    <p:extLst>
      <p:ext uri="{BB962C8B-B14F-4D97-AF65-F5344CB8AC3E}">
        <p14:creationId xmlns:p14="http://schemas.microsoft.com/office/powerpoint/2010/main" val="2387271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5D20-3BD5-46CF-9C4D-FE040E27B82D}"/>
              </a:ext>
            </a:extLst>
          </p:cNvPr>
          <p:cNvSpPr>
            <a:spLocks noGrp="1"/>
          </p:cNvSpPr>
          <p:nvPr>
            <p:ph type="title"/>
          </p:nvPr>
        </p:nvSpPr>
        <p:spPr/>
        <p:txBody>
          <a:bodyPr/>
          <a:lstStyle/>
          <a:p>
            <a:r>
              <a:rPr lang="en-AU" err="1"/>
              <a:t>Grumpus</a:t>
            </a:r>
            <a:r>
              <a:rPr lang="en-AU"/>
              <a:t>: What has come before</a:t>
            </a:r>
            <a:endParaRPr lang="en-US"/>
          </a:p>
        </p:txBody>
      </p:sp>
      <p:sp>
        <p:nvSpPr>
          <p:cNvPr id="3" name="Content Placeholder 2">
            <a:extLst>
              <a:ext uri="{FF2B5EF4-FFF2-40B4-BE49-F238E27FC236}">
                <a16:creationId xmlns:a16="http://schemas.microsoft.com/office/drawing/2014/main" id="{547204A2-FBEB-4497-888E-BDD4C912DBE5}"/>
              </a:ext>
            </a:extLst>
          </p:cNvPr>
          <p:cNvSpPr>
            <a:spLocks noGrp="1"/>
          </p:cNvSpPr>
          <p:nvPr>
            <p:ph idx="1"/>
          </p:nvPr>
        </p:nvSpPr>
        <p:spPr/>
        <p:txBody>
          <a:bodyPr/>
          <a:lstStyle/>
          <a:p>
            <a:r>
              <a:rPr lang="en-AU"/>
              <a:t>The story thus far</a:t>
            </a:r>
            <a:endParaRPr lang="en-US"/>
          </a:p>
        </p:txBody>
      </p:sp>
    </p:spTree>
    <p:extLst>
      <p:ext uri="{BB962C8B-B14F-4D97-AF65-F5344CB8AC3E}">
        <p14:creationId xmlns:p14="http://schemas.microsoft.com/office/powerpoint/2010/main" val="252336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376E-63F1-4074-A14C-578278B552A4}"/>
              </a:ext>
            </a:extLst>
          </p:cNvPr>
          <p:cNvSpPr>
            <a:spLocks noGrp="1"/>
          </p:cNvSpPr>
          <p:nvPr>
            <p:ph type="title"/>
          </p:nvPr>
        </p:nvSpPr>
        <p:spPr/>
        <p:txBody>
          <a:bodyPr/>
          <a:lstStyle/>
          <a:p>
            <a:r>
              <a:rPr lang="en-AU"/>
              <a:t>Drafts Review</a:t>
            </a:r>
            <a:endParaRPr lang="en-US"/>
          </a:p>
        </p:txBody>
      </p:sp>
      <p:sp>
        <p:nvSpPr>
          <p:cNvPr id="3" name="Content Placeholder 2">
            <a:extLst>
              <a:ext uri="{FF2B5EF4-FFF2-40B4-BE49-F238E27FC236}">
                <a16:creationId xmlns:a16="http://schemas.microsoft.com/office/drawing/2014/main" id="{D56FFDB3-0ED7-4593-A841-67263CCBB21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6065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66F3-D346-43E4-9715-05D510CC8612}"/>
              </a:ext>
            </a:extLst>
          </p:cNvPr>
          <p:cNvSpPr>
            <a:spLocks noGrp="1"/>
          </p:cNvSpPr>
          <p:nvPr>
            <p:ph type="title"/>
          </p:nvPr>
        </p:nvSpPr>
        <p:spPr/>
        <p:txBody>
          <a:bodyPr/>
          <a:lstStyle/>
          <a:p>
            <a:r>
              <a:rPr lang="en-AU"/>
              <a:t>Overview book construction</a:t>
            </a:r>
            <a:endParaRPr lang="en-US"/>
          </a:p>
        </p:txBody>
      </p:sp>
      <p:pic>
        <p:nvPicPr>
          <p:cNvPr id="6" name="Graphic 5">
            <a:extLst>
              <a:ext uri="{FF2B5EF4-FFF2-40B4-BE49-F238E27FC236}">
                <a16:creationId xmlns:a16="http://schemas.microsoft.com/office/drawing/2014/main" id="{853B78D3-18E2-48B3-8E40-05AABA3254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584" y="1780456"/>
            <a:ext cx="3083427" cy="2467557"/>
          </a:xfrm>
          <a:prstGeom prst="rect">
            <a:avLst/>
          </a:prstGeom>
        </p:spPr>
      </p:pic>
      <p:pic>
        <p:nvPicPr>
          <p:cNvPr id="4" name="Graphic 3">
            <a:extLst>
              <a:ext uri="{FF2B5EF4-FFF2-40B4-BE49-F238E27FC236}">
                <a16:creationId xmlns:a16="http://schemas.microsoft.com/office/drawing/2014/main" id="{2EDD8B46-6284-4438-B7E9-41E88941FB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1960" y="1292455"/>
            <a:ext cx="3674342" cy="3443557"/>
          </a:xfrm>
          <a:prstGeom prst="rect">
            <a:avLst/>
          </a:prstGeom>
        </p:spPr>
      </p:pic>
    </p:spTree>
    <p:extLst>
      <p:ext uri="{BB962C8B-B14F-4D97-AF65-F5344CB8AC3E}">
        <p14:creationId xmlns:p14="http://schemas.microsoft.com/office/powerpoint/2010/main" val="3672791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1D57-9AE4-4F28-97DF-D61F7AEB897A}"/>
              </a:ext>
            </a:extLst>
          </p:cNvPr>
          <p:cNvSpPr>
            <a:spLocks noGrp="1"/>
          </p:cNvSpPr>
          <p:nvPr>
            <p:ph type="title"/>
          </p:nvPr>
        </p:nvSpPr>
        <p:spPr/>
        <p:txBody>
          <a:bodyPr/>
          <a:lstStyle/>
          <a:p>
            <a:r>
              <a:rPr lang="en-AU"/>
              <a:t>Why did you </a:t>
            </a:r>
            <a:br>
              <a:rPr lang="en-AU"/>
            </a:br>
            <a:r>
              <a:rPr lang="en-AU"/>
              <a:t>sign up? </a:t>
            </a:r>
            <a:endParaRPr lang="en-US"/>
          </a:p>
        </p:txBody>
      </p:sp>
      <p:sp>
        <p:nvSpPr>
          <p:cNvPr id="4" name="Text Placeholder 3">
            <a:extLst>
              <a:ext uri="{FF2B5EF4-FFF2-40B4-BE49-F238E27FC236}">
                <a16:creationId xmlns:a16="http://schemas.microsoft.com/office/drawing/2014/main" id="{835E7005-8B4C-4DB4-B675-00DEAFECAD79}"/>
              </a:ext>
            </a:extLst>
          </p:cNvPr>
          <p:cNvSpPr>
            <a:spLocks noGrp="1"/>
          </p:cNvSpPr>
          <p:nvPr>
            <p:ph type="body" sz="quarter" idx="10"/>
          </p:nvPr>
        </p:nvSpPr>
        <p:spPr/>
        <p:txBody>
          <a:bodyPr/>
          <a:lstStyle/>
          <a:p>
            <a:r>
              <a:rPr lang="en-AU"/>
              <a:t>Why do you want to </a:t>
            </a:r>
            <a:br>
              <a:rPr lang="en-AU"/>
            </a:br>
            <a:r>
              <a:rPr lang="en-AU"/>
              <a:t>make a book? </a:t>
            </a:r>
          </a:p>
          <a:p>
            <a:endParaRPr lang="en-AU"/>
          </a:p>
          <a:p>
            <a:r>
              <a:rPr lang="en-AU"/>
              <a:t>What do you hope to get out of these sessions?</a:t>
            </a:r>
            <a:endParaRPr lang="en-US"/>
          </a:p>
        </p:txBody>
      </p:sp>
    </p:spTree>
    <p:extLst>
      <p:ext uri="{BB962C8B-B14F-4D97-AF65-F5344CB8AC3E}">
        <p14:creationId xmlns:p14="http://schemas.microsoft.com/office/powerpoint/2010/main" val="1574350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D760-3111-4BB4-9E37-8EBFBAF0DFCD}"/>
              </a:ext>
            </a:extLst>
          </p:cNvPr>
          <p:cNvSpPr>
            <a:spLocks noGrp="1"/>
          </p:cNvSpPr>
          <p:nvPr>
            <p:ph type="title"/>
          </p:nvPr>
        </p:nvSpPr>
        <p:spPr/>
        <p:txBody>
          <a:bodyPr/>
          <a:lstStyle/>
          <a:p>
            <a:r>
              <a:rPr lang="en-AU"/>
              <a:t>Sewing our text block</a:t>
            </a: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F8CFC0E-AAC1-4C03-B541-73DDDBEC48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993" r="43796"/>
          <a:stretch/>
        </p:blipFill>
        <p:spPr>
          <a:xfrm>
            <a:off x="314611" y="1348408"/>
            <a:ext cx="8372189" cy="2736304"/>
          </a:xfrm>
          <a:prstGeom prst="rect">
            <a:avLst/>
          </a:prstGeom>
        </p:spPr>
      </p:pic>
    </p:spTree>
    <p:extLst>
      <p:ext uri="{BB962C8B-B14F-4D97-AF65-F5344CB8AC3E}">
        <p14:creationId xmlns:p14="http://schemas.microsoft.com/office/powerpoint/2010/main" val="1883069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6FDC-F249-4FC5-B555-4BDD0138E4E4}"/>
              </a:ext>
            </a:extLst>
          </p:cNvPr>
          <p:cNvSpPr>
            <a:spLocks noGrp="1"/>
          </p:cNvSpPr>
          <p:nvPr>
            <p:ph type="title"/>
          </p:nvPr>
        </p:nvSpPr>
        <p:spPr/>
        <p:txBody>
          <a:bodyPr/>
          <a:lstStyle/>
          <a:p>
            <a:r>
              <a:rPr lang="en-AU"/>
              <a:t>Fold signatures</a:t>
            </a:r>
            <a:endParaRPr lang="en-US"/>
          </a:p>
        </p:txBody>
      </p:sp>
      <p:sp>
        <p:nvSpPr>
          <p:cNvPr id="3" name="Content Placeholder 2">
            <a:extLst>
              <a:ext uri="{FF2B5EF4-FFF2-40B4-BE49-F238E27FC236}">
                <a16:creationId xmlns:a16="http://schemas.microsoft.com/office/drawing/2014/main" id="{6AA820FC-FBE8-4940-91CB-75017DDF5D92}"/>
              </a:ext>
            </a:extLst>
          </p:cNvPr>
          <p:cNvSpPr>
            <a:spLocks noGrp="1"/>
          </p:cNvSpPr>
          <p:nvPr>
            <p:ph idx="1"/>
          </p:nvPr>
        </p:nvSpPr>
        <p:spPr/>
        <p:txBody>
          <a:bodyPr/>
          <a:lstStyle/>
          <a:p>
            <a:r>
              <a:rPr lang="en-AU"/>
              <a:t>The amount of sheets per signature is VERY IMPORTANT: 5 else the pages will be out of order. </a:t>
            </a:r>
          </a:p>
        </p:txBody>
      </p:sp>
    </p:spTree>
    <p:extLst>
      <p:ext uri="{BB962C8B-B14F-4D97-AF65-F5344CB8AC3E}">
        <p14:creationId xmlns:p14="http://schemas.microsoft.com/office/powerpoint/2010/main" val="3670203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8199-E294-4F47-88D6-64927F961E65}"/>
              </a:ext>
            </a:extLst>
          </p:cNvPr>
          <p:cNvSpPr>
            <a:spLocks noGrp="1"/>
          </p:cNvSpPr>
          <p:nvPr>
            <p:ph type="title"/>
          </p:nvPr>
        </p:nvSpPr>
        <p:spPr/>
        <p:txBody>
          <a:bodyPr/>
          <a:lstStyle/>
          <a:p>
            <a:r>
              <a:rPr lang="en-AU"/>
              <a:t>Folding process</a:t>
            </a:r>
            <a:endParaRPr lang="en-US"/>
          </a:p>
        </p:txBody>
      </p:sp>
      <p:sp>
        <p:nvSpPr>
          <p:cNvPr id="3" name="Content Placeholder 2">
            <a:extLst>
              <a:ext uri="{FF2B5EF4-FFF2-40B4-BE49-F238E27FC236}">
                <a16:creationId xmlns:a16="http://schemas.microsoft.com/office/drawing/2014/main" id="{C69854B7-09E4-49BD-96FA-80DAC9891ED0}"/>
              </a:ext>
            </a:extLst>
          </p:cNvPr>
          <p:cNvSpPr>
            <a:spLocks noGrp="1"/>
          </p:cNvSpPr>
          <p:nvPr>
            <p:ph idx="1"/>
          </p:nvPr>
        </p:nvSpPr>
        <p:spPr>
          <a:xfrm>
            <a:off x="457200" y="1200150"/>
            <a:ext cx="8291264" cy="3395663"/>
          </a:xfrm>
        </p:spPr>
        <p:txBody>
          <a:bodyPr/>
          <a:lstStyle/>
          <a:p>
            <a:r>
              <a:rPr lang="en-AU"/>
              <a:t>Fold in half, match edges, press down with hand at centre of edge to secure. </a:t>
            </a:r>
          </a:p>
          <a:p>
            <a:r>
              <a:rPr lang="en-AU"/>
              <a:t>Sweep bone folder from your hand to the fold then up and down the fold to crease it. </a:t>
            </a:r>
            <a:endParaRPr lang="en-US"/>
          </a:p>
        </p:txBody>
      </p:sp>
    </p:spTree>
    <p:extLst>
      <p:ext uri="{BB962C8B-B14F-4D97-AF65-F5344CB8AC3E}">
        <p14:creationId xmlns:p14="http://schemas.microsoft.com/office/powerpoint/2010/main" val="2332572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FBCDD-6691-4096-B4BA-FB108758FC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D64693-1D33-429E-84CA-C89842841F6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22292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BEA-6B9F-4B7F-AA85-3119B447588D}"/>
              </a:ext>
            </a:extLst>
          </p:cNvPr>
          <p:cNvSpPr>
            <a:spLocks noGrp="1"/>
          </p:cNvSpPr>
          <p:nvPr>
            <p:ph type="title"/>
          </p:nvPr>
        </p:nvSpPr>
        <p:spPr/>
        <p:txBody>
          <a:bodyPr/>
          <a:lstStyle/>
          <a:p>
            <a:r>
              <a:rPr lang="en-AU"/>
              <a:t>Keep signatures </a:t>
            </a:r>
            <a:br>
              <a:rPr lang="en-AU"/>
            </a:br>
            <a:r>
              <a:rPr lang="en-AU"/>
              <a:t>in page order! </a:t>
            </a:r>
            <a:endParaRPr lang="en-US"/>
          </a:p>
        </p:txBody>
      </p:sp>
    </p:spTree>
    <p:extLst>
      <p:ext uri="{BB962C8B-B14F-4D97-AF65-F5344CB8AC3E}">
        <p14:creationId xmlns:p14="http://schemas.microsoft.com/office/powerpoint/2010/main" val="3545736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E266-3934-4A6E-8EF1-E852219F2AAD}"/>
              </a:ext>
            </a:extLst>
          </p:cNvPr>
          <p:cNvSpPr>
            <a:spLocks noGrp="1"/>
          </p:cNvSpPr>
          <p:nvPr>
            <p:ph type="title"/>
          </p:nvPr>
        </p:nvSpPr>
        <p:spPr/>
        <p:txBody>
          <a:bodyPr/>
          <a:lstStyle/>
          <a:p>
            <a:r>
              <a:rPr lang="en-AU"/>
              <a:t>Punching Holes</a:t>
            </a:r>
            <a:endParaRPr lang="en-US"/>
          </a:p>
        </p:txBody>
      </p:sp>
      <p:sp>
        <p:nvSpPr>
          <p:cNvPr id="3" name="Content Placeholder 2">
            <a:extLst>
              <a:ext uri="{FF2B5EF4-FFF2-40B4-BE49-F238E27FC236}">
                <a16:creationId xmlns:a16="http://schemas.microsoft.com/office/drawing/2014/main" id="{DD5FBE37-010D-40ED-8735-1E9263D6BF18}"/>
              </a:ext>
            </a:extLst>
          </p:cNvPr>
          <p:cNvSpPr>
            <a:spLocks noGrp="1"/>
          </p:cNvSpPr>
          <p:nvPr>
            <p:ph idx="1"/>
          </p:nvPr>
        </p:nvSpPr>
        <p:spPr/>
        <p:txBody>
          <a:bodyPr/>
          <a:lstStyle/>
          <a:p>
            <a:r>
              <a:rPr lang="en-AU"/>
              <a:t>Awl made from 3D printer and tapestry needle </a:t>
            </a:r>
          </a:p>
          <a:p>
            <a:r>
              <a:rPr lang="en-AU"/>
              <a:t>Punching template from laser cutter </a:t>
            </a:r>
            <a:endParaRPr lang="en-US"/>
          </a:p>
        </p:txBody>
      </p:sp>
    </p:spTree>
    <p:extLst>
      <p:ext uri="{BB962C8B-B14F-4D97-AF65-F5344CB8AC3E}">
        <p14:creationId xmlns:p14="http://schemas.microsoft.com/office/powerpoint/2010/main" val="818824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6B340-8C55-4688-810D-07B1F2FB2573}"/>
              </a:ext>
            </a:extLst>
          </p:cNvPr>
          <p:cNvSpPr>
            <a:spLocks noGrp="1"/>
          </p:cNvSpPr>
          <p:nvPr>
            <p:ph type="title"/>
          </p:nvPr>
        </p:nvSpPr>
        <p:spPr/>
        <p:txBody>
          <a:bodyPr/>
          <a:lstStyle/>
          <a:p>
            <a:r>
              <a:rPr lang="en-AU"/>
              <a:t>Punching Holes</a:t>
            </a:r>
            <a:endParaRPr lang="en-US"/>
          </a:p>
        </p:txBody>
      </p:sp>
      <p:sp>
        <p:nvSpPr>
          <p:cNvPr id="3" name="Content Placeholder 2">
            <a:extLst>
              <a:ext uri="{FF2B5EF4-FFF2-40B4-BE49-F238E27FC236}">
                <a16:creationId xmlns:a16="http://schemas.microsoft.com/office/drawing/2014/main" id="{861DDF4E-12B2-448F-9AD2-4C64F80A3AE8}"/>
              </a:ext>
            </a:extLst>
          </p:cNvPr>
          <p:cNvSpPr>
            <a:spLocks noGrp="1"/>
          </p:cNvSpPr>
          <p:nvPr>
            <p:ph idx="1"/>
          </p:nvPr>
        </p:nvSpPr>
        <p:spPr/>
        <p:txBody>
          <a:bodyPr/>
          <a:lstStyle/>
          <a:p>
            <a:r>
              <a:rPr lang="en-AU"/>
              <a:t>Work over something with some give, thin cardboard good </a:t>
            </a:r>
          </a:p>
          <a:p>
            <a:r>
              <a:rPr lang="en-AU"/>
              <a:t>Hook template at top of signature</a:t>
            </a:r>
          </a:p>
          <a:p>
            <a:r>
              <a:rPr lang="en-AU"/>
              <a:t>Aim for centre of crease </a:t>
            </a:r>
          </a:p>
          <a:p>
            <a:endParaRPr lang="en-US"/>
          </a:p>
        </p:txBody>
      </p:sp>
    </p:spTree>
    <p:extLst>
      <p:ext uri="{BB962C8B-B14F-4D97-AF65-F5344CB8AC3E}">
        <p14:creationId xmlns:p14="http://schemas.microsoft.com/office/powerpoint/2010/main" val="3527436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BEA-6B9F-4B7F-AA85-3119B447588D}"/>
              </a:ext>
            </a:extLst>
          </p:cNvPr>
          <p:cNvSpPr>
            <a:spLocks noGrp="1"/>
          </p:cNvSpPr>
          <p:nvPr>
            <p:ph type="title"/>
          </p:nvPr>
        </p:nvSpPr>
        <p:spPr/>
        <p:txBody>
          <a:bodyPr/>
          <a:lstStyle/>
          <a:p>
            <a:r>
              <a:rPr lang="en-AU"/>
              <a:t>Keep signatures </a:t>
            </a:r>
            <a:br>
              <a:rPr lang="en-AU"/>
            </a:br>
            <a:r>
              <a:rPr lang="en-AU"/>
              <a:t>in page order! </a:t>
            </a:r>
            <a:endParaRPr lang="en-US"/>
          </a:p>
        </p:txBody>
      </p:sp>
    </p:spTree>
    <p:extLst>
      <p:ext uri="{BB962C8B-B14F-4D97-AF65-F5344CB8AC3E}">
        <p14:creationId xmlns:p14="http://schemas.microsoft.com/office/powerpoint/2010/main" val="1471596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C7FF-BDCA-4553-BD6C-A7CB1FEE954E}"/>
              </a:ext>
            </a:extLst>
          </p:cNvPr>
          <p:cNvSpPr>
            <a:spLocks noGrp="1"/>
          </p:cNvSpPr>
          <p:nvPr>
            <p:ph type="title"/>
          </p:nvPr>
        </p:nvSpPr>
        <p:spPr/>
        <p:txBody>
          <a:bodyPr/>
          <a:lstStyle/>
          <a:p>
            <a:r>
              <a:rPr lang="en-AU"/>
              <a:t>Sewing</a:t>
            </a:r>
            <a:endParaRPr lang="en-US"/>
          </a:p>
        </p:txBody>
      </p:sp>
      <p:sp>
        <p:nvSpPr>
          <p:cNvPr id="3" name="Content Placeholder 2">
            <a:extLst>
              <a:ext uri="{FF2B5EF4-FFF2-40B4-BE49-F238E27FC236}">
                <a16:creationId xmlns:a16="http://schemas.microsoft.com/office/drawing/2014/main" id="{D8B92E05-AAF0-47FC-A389-FB8ED5B206FE}"/>
              </a:ext>
            </a:extLst>
          </p:cNvPr>
          <p:cNvSpPr>
            <a:spLocks noGrp="1"/>
          </p:cNvSpPr>
          <p:nvPr>
            <p:ph idx="1"/>
          </p:nvPr>
        </p:nvSpPr>
        <p:spPr/>
        <p:txBody>
          <a:bodyPr/>
          <a:lstStyle/>
          <a:p>
            <a:r>
              <a:rPr lang="en-AU"/>
              <a:t>Video of this on wiki to refer to at home! </a:t>
            </a:r>
            <a:endParaRPr lang="en-US"/>
          </a:p>
        </p:txBody>
      </p:sp>
    </p:spTree>
    <p:extLst>
      <p:ext uri="{BB962C8B-B14F-4D97-AF65-F5344CB8AC3E}">
        <p14:creationId xmlns:p14="http://schemas.microsoft.com/office/powerpoint/2010/main" val="785735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010A-F3D1-4FB8-AA9B-B148AFA8F7E1}"/>
              </a:ext>
            </a:extLst>
          </p:cNvPr>
          <p:cNvSpPr>
            <a:spLocks noGrp="1"/>
          </p:cNvSpPr>
          <p:nvPr>
            <p:ph type="title"/>
          </p:nvPr>
        </p:nvSpPr>
        <p:spPr/>
        <p:txBody>
          <a:bodyPr/>
          <a:lstStyle/>
          <a:p>
            <a:r>
              <a:rPr lang="en-AU"/>
              <a:t>1</a:t>
            </a:r>
            <a:r>
              <a:rPr lang="en-AU" baseline="30000"/>
              <a:t>st</a:t>
            </a:r>
            <a:r>
              <a:rPr lang="en-AU"/>
              <a:t> signature</a:t>
            </a:r>
            <a:endParaRPr lang="en-US"/>
          </a:p>
        </p:txBody>
      </p:sp>
      <p:sp>
        <p:nvSpPr>
          <p:cNvPr id="3" name="Content Placeholder 2">
            <a:extLst>
              <a:ext uri="{FF2B5EF4-FFF2-40B4-BE49-F238E27FC236}">
                <a16:creationId xmlns:a16="http://schemas.microsoft.com/office/drawing/2014/main" id="{B06CEB83-DC89-49BE-B8BE-B02A07389031}"/>
              </a:ext>
            </a:extLst>
          </p:cNvPr>
          <p:cNvSpPr>
            <a:spLocks noGrp="1"/>
          </p:cNvSpPr>
          <p:nvPr>
            <p:ph idx="1"/>
          </p:nvPr>
        </p:nvSpPr>
        <p:spPr/>
        <p:txBody>
          <a:bodyPr/>
          <a:lstStyle/>
          <a:p>
            <a:r>
              <a:rPr lang="en-AU" sz="2800"/>
              <a:t>Always pull in the direction you’re sewing (parallel to spine) to prevent tearing</a:t>
            </a:r>
          </a:p>
          <a:p>
            <a:r>
              <a:rPr lang="en-AU" sz="2800"/>
              <a:t>Ensure you are catching all pages in the signature</a:t>
            </a:r>
            <a:endParaRPr lang="en-US" sz="2800"/>
          </a:p>
        </p:txBody>
      </p:sp>
    </p:spTree>
    <p:extLst>
      <p:ext uri="{BB962C8B-B14F-4D97-AF65-F5344CB8AC3E}">
        <p14:creationId xmlns:p14="http://schemas.microsoft.com/office/powerpoint/2010/main" val="172267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571AF7-413C-4A91-9382-AC4984A78FDF}"/>
              </a:ext>
            </a:extLst>
          </p:cNvPr>
          <p:cNvSpPr>
            <a:spLocks noGrp="1"/>
          </p:cNvSpPr>
          <p:nvPr>
            <p:ph type="title"/>
          </p:nvPr>
        </p:nvSpPr>
        <p:spPr/>
        <p:txBody>
          <a:bodyPr/>
          <a:lstStyle/>
          <a:p>
            <a:r>
              <a:rPr lang="en-AU"/>
              <a:t>GRUMPUS</a:t>
            </a:r>
            <a:endParaRPr lang="en-US"/>
          </a:p>
        </p:txBody>
      </p:sp>
      <p:sp>
        <p:nvSpPr>
          <p:cNvPr id="5" name="Text Placeholder 4">
            <a:extLst>
              <a:ext uri="{FF2B5EF4-FFF2-40B4-BE49-F238E27FC236}">
                <a16:creationId xmlns:a16="http://schemas.microsoft.com/office/drawing/2014/main" id="{A51E9D39-DFBE-46CB-AAAE-FF3BFB557AD9}"/>
              </a:ext>
            </a:extLst>
          </p:cNvPr>
          <p:cNvSpPr>
            <a:spLocks noGrp="1"/>
          </p:cNvSpPr>
          <p:nvPr>
            <p:ph type="body" sz="quarter" idx="10"/>
          </p:nvPr>
        </p:nvSpPr>
        <p:spPr/>
        <p:txBody>
          <a:bodyPr/>
          <a:lstStyle/>
          <a:p>
            <a:r>
              <a:rPr lang="en-AU"/>
              <a:t>What do you know already?</a:t>
            </a:r>
            <a:endParaRPr lang="en-US"/>
          </a:p>
        </p:txBody>
      </p:sp>
    </p:spTree>
    <p:extLst>
      <p:ext uri="{BB962C8B-B14F-4D97-AF65-F5344CB8AC3E}">
        <p14:creationId xmlns:p14="http://schemas.microsoft.com/office/powerpoint/2010/main" val="34765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AE4-0693-46DA-9315-77C0DE669083}"/>
              </a:ext>
            </a:extLst>
          </p:cNvPr>
          <p:cNvSpPr>
            <a:spLocks noGrp="1"/>
          </p:cNvSpPr>
          <p:nvPr>
            <p:ph type="title"/>
          </p:nvPr>
        </p:nvSpPr>
        <p:spPr/>
        <p:txBody>
          <a:bodyPr/>
          <a:lstStyle/>
          <a:p>
            <a:r>
              <a:rPr lang="en-AU"/>
              <a:t>1</a:t>
            </a:r>
            <a:r>
              <a:rPr lang="en-AU" baseline="30000"/>
              <a:t>st</a:t>
            </a:r>
            <a:r>
              <a:rPr lang="en-AU"/>
              <a:t> Signature</a:t>
            </a:r>
            <a:endParaRPr lang="en-US"/>
          </a:p>
        </p:txBody>
      </p:sp>
      <p:sp>
        <p:nvSpPr>
          <p:cNvPr id="3" name="Content Placeholder 2">
            <a:extLst>
              <a:ext uri="{FF2B5EF4-FFF2-40B4-BE49-F238E27FC236}">
                <a16:creationId xmlns:a16="http://schemas.microsoft.com/office/drawing/2014/main" id="{1DB7E18F-BFB0-4C77-AB6F-E99209E989A1}"/>
              </a:ext>
            </a:extLst>
          </p:cNvPr>
          <p:cNvSpPr>
            <a:spLocks noGrp="1"/>
          </p:cNvSpPr>
          <p:nvPr>
            <p:ph idx="1"/>
          </p:nvPr>
        </p:nvSpPr>
        <p:spPr/>
        <p:txBody>
          <a:bodyPr/>
          <a:lstStyle/>
          <a:p>
            <a:r>
              <a:rPr lang="en-AU" sz="3200"/>
              <a:t>Place first page down on edge of desk </a:t>
            </a:r>
          </a:p>
          <a:p>
            <a:r>
              <a:rPr lang="en-AU" sz="3200"/>
              <a:t>Enter first hole from outside of signature, and weave needle </a:t>
            </a:r>
            <a:br>
              <a:rPr lang="en-AU" sz="3200"/>
            </a:br>
            <a:r>
              <a:rPr lang="en-AU" sz="3200"/>
              <a:t>back and forth </a:t>
            </a:r>
            <a:br>
              <a:rPr lang="en-AU" sz="3200"/>
            </a:br>
            <a:r>
              <a:rPr lang="en-AU" sz="3200"/>
              <a:t>through the holes </a:t>
            </a:r>
            <a:br>
              <a:rPr lang="en-AU" sz="3200"/>
            </a:br>
            <a:r>
              <a:rPr lang="en-AU" sz="3200"/>
              <a:t>until you get to </a:t>
            </a:r>
            <a:br>
              <a:rPr lang="en-AU" sz="3200"/>
            </a:br>
            <a:r>
              <a:rPr lang="en-AU" sz="3200"/>
              <a:t>the far end.</a:t>
            </a:r>
            <a:endParaRPr lang="en-US"/>
          </a:p>
        </p:txBody>
      </p:sp>
      <p:pic>
        <p:nvPicPr>
          <p:cNvPr id="1026" name="Picture 2">
            <a:extLst>
              <a:ext uri="{FF2B5EF4-FFF2-40B4-BE49-F238E27FC236}">
                <a16:creationId xmlns:a16="http://schemas.microsoft.com/office/drawing/2014/main" id="{4F5D6B9C-DF88-4D1D-B5CE-C6B8481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72544"/>
            <a:ext cx="4572000" cy="257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21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AE4-0693-46DA-9315-77C0DE669083}"/>
              </a:ext>
            </a:extLst>
          </p:cNvPr>
          <p:cNvSpPr>
            <a:spLocks noGrp="1"/>
          </p:cNvSpPr>
          <p:nvPr>
            <p:ph type="title"/>
          </p:nvPr>
        </p:nvSpPr>
        <p:spPr/>
        <p:txBody>
          <a:bodyPr/>
          <a:lstStyle/>
          <a:p>
            <a:r>
              <a:rPr lang="en-AU"/>
              <a:t>1</a:t>
            </a:r>
            <a:r>
              <a:rPr lang="en-AU" baseline="30000"/>
              <a:t>st</a:t>
            </a:r>
            <a:r>
              <a:rPr lang="en-AU"/>
              <a:t> Signature</a:t>
            </a:r>
            <a:endParaRPr lang="en-US"/>
          </a:p>
        </p:txBody>
      </p:sp>
      <p:sp>
        <p:nvSpPr>
          <p:cNvPr id="3" name="Content Placeholder 2">
            <a:extLst>
              <a:ext uri="{FF2B5EF4-FFF2-40B4-BE49-F238E27FC236}">
                <a16:creationId xmlns:a16="http://schemas.microsoft.com/office/drawing/2014/main" id="{1DB7E18F-BFB0-4C77-AB6F-E99209E989A1}"/>
              </a:ext>
            </a:extLst>
          </p:cNvPr>
          <p:cNvSpPr>
            <a:spLocks noGrp="1"/>
          </p:cNvSpPr>
          <p:nvPr>
            <p:ph idx="1"/>
          </p:nvPr>
        </p:nvSpPr>
        <p:spPr/>
        <p:txBody>
          <a:bodyPr/>
          <a:lstStyle/>
          <a:p>
            <a:r>
              <a:rPr lang="en-AU" sz="3200"/>
              <a:t>Poke tapes under loops of thread on outside</a:t>
            </a:r>
          </a:p>
          <a:p>
            <a:r>
              <a:rPr lang="en-AU" sz="3200"/>
              <a:t>Firm up thread</a:t>
            </a:r>
          </a:p>
          <a:p>
            <a:endParaRPr lang="en-US"/>
          </a:p>
        </p:txBody>
      </p:sp>
      <p:pic>
        <p:nvPicPr>
          <p:cNvPr id="1026" name="Picture 2">
            <a:extLst>
              <a:ext uri="{FF2B5EF4-FFF2-40B4-BE49-F238E27FC236}">
                <a16:creationId xmlns:a16="http://schemas.microsoft.com/office/drawing/2014/main" id="{4F5D6B9C-DF88-4D1D-B5CE-C6B8481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72186" y="2572544"/>
            <a:ext cx="4571627" cy="257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925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AE4-0693-46DA-9315-77C0DE669083}"/>
              </a:ext>
            </a:extLst>
          </p:cNvPr>
          <p:cNvSpPr>
            <a:spLocks noGrp="1"/>
          </p:cNvSpPr>
          <p:nvPr>
            <p:ph type="title"/>
          </p:nvPr>
        </p:nvSpPr>
        <p:spPr/>
        <p:txBody>
          <a:bodyPr/>
          <a:lstStyle/>
          <a:p>
            <a:r>
              <a:rPr lang="en-AU"/>
              <a:t>2</a:t>
            </a:r>
            <a:r>
              <a:rPr lang="en-AU" baseline="30000"/>
              <a:t>nd</a:t>
            </a:r>
            <a:r>
              <a:rPr lang="en-AU"/>
              <a:t> Signature</a:t>
            </a:r>
            <a:endParaRPr lang="en-US"/>
          </a:p>
        </p:txBody>
      </p:sp>
      <p:sp>
        <p:nvSpPr>
          <p:cNvPr id="3" name="Content Placeholder 2">
            <a:extLst>
              <a:ext uri="{FF2B5EF4-FFF2-40B4-BE49-F238E27FC236}">
                <a16:creationId xmlns:a16="http://schemas.microsoft.com/office/drawing/2014/main" id="{1DB7E18F-BFB0-4C77-AB6F-E99209E989A1}"/>
              </a:ext>
            </a:extLst>
          </p:cNvPr>
          <p:cNvSpPr>
            <a:spLocks noGrp="1"/>
          </p:cNvSpPr>
          <p:nvPr>
            <p:ph idx="1"/>
          </p:nvPr>
        </p:nvSpPr>
        <p:spPr/>
        <p:txBody>
          <a:bodyPr/>
          <a:lstStyle/>
          <a:p>
            <a:r>
              <a:rPr lang="en-AU"/>
              <a:t>Place second signature on top of first, matching page numbers</a:t>
            </a:r>
            <a:endParaRPr lang="en-US"/>
          </a:p>
        </p:txBody>
      </p:sp>
      <p:pic>
        <p:nvPicPr>
          <p:cNvPr id="1026" name="Picture 2">
            <a:extLst>
              <a:ext uri="{FF2B5EF4-FFF2-40B4-BE49-F238E27FC236}">
                <a16:creationId xmlns:a16="http://schemas.microsoft.com/office/drawing/2014/main" id="{4F5D6B9C-DF88-4D1D-B5CE-C6B8481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72186" y="2572544"/>
            <a:ext cx="4571627" cy="2570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509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AE4-0693-46DA-9315-77C0DE669083}"/>
              </a:ext>
            </a:extLst>
          </p:cNvPr>
          <p:cNvSpPr>
            <a:spLocks noGrp="1"/>
          </p:cNvSpPr>
          <p:nvPr>
            <p:ph type="title"/>
          </p:nvPr>
        </p:nvSpPr>
        <p:spPr/>
        <p:txBody>
          <a:bodyPr/>
          <a:lstStyle/>
          <a:p>
            <a:r>
              <a:rPr lang="en-AU"/>
              <a:t>2</a:t>
            </a:r>
            <a:r>
              <a:rPr lang="en-AU" baseline="30000"/>
              <a:t>nd</a:t>
            </a:r>
            <a:r>
              <a:rPr lang="en-AU"/>
              <a:t> Signature</a:t>
            </a:r>
            <a:endParaRPr lang="en-US"/>
          </a:p>
        </p:txBody>
      </p:sp>
      <p:sp>
        <p:nvSpPr>
          <p:cNvPr id="3" name="Content Placeholder 2">
            <a:extLst>
              <a:ext uri="{FF2B5EF4-FFF2-40B4-BE49-F238E27FC236}">
                <a16:creationId xmlns:a16="http://schemas.microsoft.com/office/drawing/2014/main" id="{1DB7E18F-BFB0-4C77-AB6F-E99209E989A1}"/>
              </a:ext>
            </a:extLst>
          </p:cNvPr>
          <p:cNvSpPr>
            <a:spLocks noGrp="1"/>
          </p:cNvSpPr>
          <p:nvPr>
            <p:ph idx="1"/>
          </p:nvPr>
        </p:nvSpPr>
        <p:spPr/>
        <p:txBody>
          <a:bodyPr/>
          <a:lstStyle/>
          <a:p>
            <a:r>
              <a:rPr lang="en-AU"/>
              <a:t>Enter the first hole directly above where your needle came out of last.</a:t>
            </a:r>
          </a:p>
          <a:p>
            <a:r>
              <a:rPr lang="en-AU"/>
              <a:t>Bring your needle </a:t>
            </a:r>
            <a:br>
              <a:rPr lang="en-AU"/>
            </a:br>
            <a:r>
              <a:rPr lang="en-AU"/>
              <a:t>out through the </a:t>
            </a:r>
            <a:br>
              <a:rPr lang="en-AU"/>
            </a:br>
            <a:r>
              <a:rPr lang="en-AU"/>
              <a:t>2</a:t>
            </a:r>
            <a:r>
              <a:rPr lang="en-AU" baseline="30000"/>
              <a:t>nd</a:t>
            </a:r>
            <a:r>
              <a:rPr lang="en-AU"/>
              <a:t> hole (next to </a:t>
            </a:r>
            <a:br>
              <a:rPr lang="en-AU"/>
            </a:br>
            <a:r>
              <a:rPr lang="en-AU"/>
              <a:t>the first tape)</a:t>
            </a:r>
            <a:endParaRPr lang="en-US"/>
          </a:p>
        </p:txBody>
      </p:sp>
      <p:pic>
        <p:nvPicPr>
          <p:cNvPr id="1026" name="Picture 2">
            <a:extLst>
              <a:ext uri="{FF2B5EF4-FFF2-40B4-BE49-F238E27FC236}">
                <a16:creationId xmlns:a16="http://schemas.microsoft.com/office/drawing/2014/main" id="{4F5D6B9C-DF88-4D1D-B5CE-C6B8481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72187" y="2572544"/>
            <a:ext cx="4571625" cy="2570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224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AE4-0693-46DA-9315-77C0DE669083}"/>
              </a:ext>
            </a:extLst>
          </p:cNvPr>
          <p:cNvSpPr>
            <a:spLocks noGrp="1"/>
          </p:cNvSpPr>
          <p:nvPr>
            <p:ph type="title"/>
          </p:nvPr>
        </p:nvSpPr>
        <p:spPr/>
        <p:txBody>
          <a:bodyPr/>
          <a:lstStyle/>
          <a:p>
            <a:r>
              <a:rPr lang="en-AU"/>
              <a:t>2</a:t>
            </a:r>
            <a:r>
              <a:rPr lang="en-AU" baseline="30000"/>
              <a:t>nd</a:t>
            </a:r>
            <a:r>
              <a:rPr lang="en-AU"/>
              <a:t> Signature</a:t>
            </a:r>
            <a:endParaRPr lang="en-US"/>
          </a:p>
        </p:txBody>
      </p:sp>
      <p:sp>
        <p:nvSpPr>
          <p:cNvPr id="3" name="Content Placeholder 2">
            <a:extLst>
              <a:ext uri="{FF2B5EF4-FFF2-40B4-BE49-F238E27FC236}">
                <a16:creationId xmlns:a16="http://schemas.microsoft.com/office/drawing/2014/main" id="{1DB7E18F-BFB0-4C77-AB6F-E99209E989A1}"/>
              </a:ext>
            </a:extLst>
          </p:cNvPr>
          <p:cNvSpPr>
            <a:spLocks noGrp="1"/>
          </p:cNvSpPr>
          <p:nvPr>
            <p:ph idx="1"/>
          </p:nvPr>
        </p:nvSpPr>
        <p:spPr/>
        <p:txBody>
          <a:bodyPr/>
          <a:lstStyle/>
          <a:p>
            <a:r>
              <a:rPr lang="en-AU"/>
              <a:t>Loop your needle under that first loop over the tape </a:t>
            </a:r>
          </a:p>
          <a:p>
            <a:r>
              <a:rPr lang="en-AU"/>
              <a:t>This adds a twist </a:t>
            </a:r>
            <a:br>
              <a:rPr lang="en-AU"/>
            </a:br>
            <a:r>
              <a:rPr lang="en-AU"/>
              <a:t>between the </a:t>
            </a:r>
            <a:br>
              <a:rPr lang="en-AU"/>
            </a:br>
            <a:r>
              <a:rPr lang="en-AU"/>
              <a:t>signatures, helping</a:t>
            </a:r>
            <a:br>
              <a:rPr lang="en-AU"/>
            </a:br>
            <a:r>
              <a:rPr lang="en-AU"/>
              <a:t>to keep them </a:t>
            </a:r>
            <a:br>
              <a:rPr lang="en-AU"/>
            </a:br>
            <a:r>
              <a:rPr lang="en-AU"/>
              <a:t>together.</a:t>
            </a:r>
          </a:p>
          <a:p>
            <a:endParaRPr lang="en-US"/>
          </a:p>
        </p:txBody>
      </p:sp>
      <p:pic>
        <p:nvPicPr>
          <p:cNvPr id="1026" name="Picture 2">
            <a:extLst>
              <a:ext uri="{FF2B5EF4-FFF2-40B4-BE49-F238E27FC236}">
                <a16:creationId xmlns:a16="http://schemas.microsoft.com/office/drawing/2014/main" id="{4F5D6B9C-DF88-4D1D-B5CE-C6B8481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72187" y="2572544"/>
            <a:ext cx="4571625" cy="257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201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AE4-0693-46DA-9315-77C0DE669083}"/>
              </a:ext>
            </a:extLst>
          </p:cNvPr>
          <p:cNvSpPr>
            <a:spLocks noGrp="1"/>
          </p:cNvSpPr>
          <p:nvPr>
            <p:ph type="title"/>
          </p:nvPr>
        </p:nvSpPr>
        <p:spPr/>
        <p:txBody>
          <a:bodyPr/>
          <a:lstStyle/>
          <a:p>
            <a:r>
              <a:rPr lang="en-AU"/>
              <a:t>2</a:t>
            </a:r>
            <a:r>
              <a:rPr lang="en-AU" baseline="30000"/>
              <a:t>nd</a:t>
            </a:r>
            <a:r>
              <a:rPr lang="en-AU"/>
              <a:t> Signature</a:t>
            </a:r>
            <a:endParaRPr lang="en-US"/>
          </a:p>
        </p:txBody>
      </p:sp>
      <p:sp>
        <p:nvSpPr>
          <p:cNvPr id="3" name="Content Placeholder 2">
            <a:extLst>
              <a:ext uri="{FF2B5EF4-FFF2-40B4-BE49-F238E27FC236}">
                <a16:creationId xmlns:a16="http://schemas.microsoft.com/office/drawing/2014/main" id="{1DB7E18F-BFB0-4C77-AB6F-E99209E989A1}"/>
              </a:ext>
            </a:extLst>
          </p:cNvPr>
          <p:cNvSpPr>
            <a:spLocks noGrp="1"/>
          </p:cNvSpPr>
          <p:nvPr>
            <p:ph idx="1"/>
          </p:nvPr>
        </p:nvSpPr>
        <p:spPr/>
        <p:txBody>
          <a:bodyPr/>
          <a:lstStyle/>
          <a:p>
            <a:r>
              <a:rPr lang="en-AU"/>
              <a:t>Poke your needle back into the signature at the other side of the tape</a:t>
            </a:r>
          </a:p>
          <a:p>
            <a:r>
              <a:rPr lang="en-AU"/>
              <a:t>And back out at </a:t>
            </a:r>
            <a:br>
              <a:rPr lang="en-AU"/>
            </a:br>
            <a:r>
              <a:rPr lang="en-AU"/>
              <a:t>the next tape. </a:t>
            </a:r>
          </a:p>
          <a:p>
            <a:endParaRPr lang="en-US"/>
          </a:p>
        </p:txBody>
      </p:sp>
      <p:pic>
        <p:nvPicPr>
          <p:cNvPr id="1026" name="Picture 2">
            <a:extLst>
              <a:ext uri="{FF2B5EF4-FFF2-40B4-BE49-F238E27FC236}">
                <a16:creationId xmlns:a16="http://schemas.microsoft.com/office/drawing/2014/main" id="{4F5D6B9C-DF88-4D1D-B5CE-C6B8481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72188" y="2572544"/>
            <a:ext cx="4571623" cy="257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966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AE4-0693-46DA-9315-77C0DE669083}"/>
              </a:ext>
            </a:extLst>
          </p:cNvPr>
          <p:cNvSpPr>
            <a:spLocks noGrp="1"/>
          </p:cNvSpPr>
          <p:nvPr>
            <p:ph type="title"/>
          </p:nvPr>
        </p:nvSpPr>
        <p:spPr/>
        <p:txBody>
          <a:bodyPr/>
          <a:lstStyle/>
          <a:p>
            <a:r>
              <a:rPr lang="en-AU"/>
              <a:t>2</a:t>
            </a:r>
            <a:r>
              <a:rPr lang="en-AU" baseline="30000"/>
              <a:t>nd</a:t>
            </a:r>
            <a:r>
              <a:rPr lang="en-AU"/>
              <a:t> Signature</a:t>
            </a:r>
            <a:endParaRPr lang="en-US"/>
          </a:p>
        </p:txBody>
      </p:sp>
      <p:sp>
        <p:nvSpPr>
          <p:cNvPr id="3" name="Content Placeholder 2">
            <a:extLst>
              <a:ext uri="{FF2B5EF4-FFF2-40B4-BE49-F238E27FC236}">
                <a16:creationId xmlns:a16="http://schemas.microsoft.com/office/drawing/2014/main" id="{1DB7E18F-BFB0-4C77-AB6F-E99209E989A1}"/>
              </a:ext>
            </a:extLst>
          </p:cNvPr>
          <p:cNvSpPr>
            <a:spLocks noGrp="1"/>
          </p:cNvSpPr>
          <p:nvPr>
            <p:ph idx="1"/>
          </p:nvPr>
        </p:nvSpPr>
        <p:spPr/>
        <p:txBody>
          <a:bodyPr/>
          <a:lstStyle/>
          <a:p>
            <a:r>
              <a:rPr lang="en-AU"/>
              <a:t>Repeat the twisting as on the previous tape.</a:t>
            </a:r>
          </a:p>
          <a:p>
            <a:endParaRPr lang="en-US"/>
          </a:p>
        </p:txBody>
      </p:sp>
      <p:pic>
        <p:nvPicPr>
          <p:cNvPr id="1026" name="Picture 2">
            <a:extLst>
              <a:ext uri="{FF2B5EF4-FFF2-40B4-BE49-F238E27FC236}">
                <a16:creationId xmlns:a16="http://schemas.microsoft.com/office/drawing/2014/main" id="{4F5D6B9C-DF88-4D1D-B5CE-C6B8481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72188" y="2572544"/>
            <a:ext cx="4571623" cy="257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734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AE4-0693-46DA-9315-77C0DE669083}"/>
              </a:ext>
            </a:extLst>
          </p:cNvPr>
          <p:cNvSpPr>
            <a:spLocks noGrp="1"/>
          </p:cNvSpPr>
          <p:nvPr>
            <p:ph type="title"/>
          </p:nvPr>
        </p:nvSpPr>
        <p:spPr/>
        <p:txBody>
          <a:bodyPr/>
          <a:lstStyle/>
          <a:p>
            <a:r>
              <a:rPr lang="en-AU"/>
              <a:t>2</a:t>
            </a:r>
            <a:r>
              <a:rPr lang="en-AU" baseline="30000"/>
              <a:t>nd</a:t>
            </a:r>
            <a:r>
              <a:rPr lang="en-AU"/>
              <a:t> Signature</a:t>
            </a:r>
            <a:endParaRPr lang="en-US"/>
          </a:p>
        </p:txBody>
      </p:sp>
      <p:sp>
        <p:nvSpPr>
          <p:cNvPr id="3" name="Content Placeholder 2">
            <a:extLst>
              <a:ext uri="{FF2B5EF4-FFF2-40B4-BE49-F238E27FC236}">
                <a16:creationId xmlns:a16="http://schemas.microsoft.com/office/drawing/2014/main" id="{1DB7E18F-BFB0-4C77-AB6F-E99209E989A1}"/>
              </a:ext>
            </a:extLst>
          </p:cNvPr>
          <p:cNvSpPr>
            <a:spLocks noGrp="1"/>
          </p:cNvSpPr>
          <p:nvPr>
            <p:ph idx="1"/>
          </p:nvPr>
        </p:nvSpPr>
        <p:spPr/>
        <p:txBody>
          <a:bodyPr/>
          <a:lstStyle/>
          <a:p>
            <a:r>
              <a:rPr lang="en-AU"/>
              <a:t>Do this for all the tapes and bring your thread out at the other end of the signature</a:t>
            </a:r>
          </a:p>
          <a:p>
            <a:endParaRPr lang="en-US"/>
          </a:p>
        </p:txBody>
      </p:sp>
      <p:pic>
        <p:nvPicPr>
          <p:cNvPr id="1026" name="Picture 2">
            <a:extLst>
              <a:ext uri="{FF2B5EF4-FFF2-40B4-BE49-F238E27FC236}">
                <a16:creationId xmlns:a16="http://schemas.microsoft.com/office/drawing/2014/main" id="{4F5D6B9C-DF88-4D1D-B5CE-C6B8481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72189" y="2572544"/>
            <a:ext cx="4571621" cy="257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406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AE4-0693-46DA-9315-77C0DE669083}"/>
              </a:ext>
            </a:extLst>
          </p:cNvPr>
          <p:cNvSpPr>
            <a:spLocks noGrp="1"/>
          </p:cNvSpPr>
          <p:nvPr>
            <p:ph type="title"/>
          </p:nvPr>
        </p:nvSpPr>
        <p:spPr/>
        <p:txBody>
          <a:bodyPr/>
          <a:lstStyle/>
          <a:p>
            <a:r>
              <a:rPr lang="en-AU"/>
              <a:t>2</a:t>
            </a:r>
            <a:r>
              <a:rPr lang="en-AU" baseline="30000"/>
              <a:t>nd</a:t>
            </a:r>
            <a:r>
              <a:rPr lang="en-AU"/>
              <a:t> Signature</a:t>
            </a:r>
            <a:endParaRPr lang="en-US"/>
          </a:p>
        </p:txBody>
      </p:sp>
      <p:sp>
        <p:nvSpPr>
          <p:cNvPr id="3" name="Content Placeholder 2">
            <a:extLst>
              <a:ext uri="{FF2B5EF4-FFF2-40B4-BE49-F238E27FC236}">
                <a16:creationId xmlns:a16="http://schemas.microsoft.com/office/drawing/2014/main" id="{1DB7E18F-BFB0-4C77-AB6F-E99209E989A1}"/>
              </a:ext>
            </a:extLst>
          </p:cNvPr>
          <p:cNvSpPr>
            <a:spLocks noGrp="1"/>
          </p:cNvSpPr>
          <p:nvPr>
            <p:ph idx="1"/>
          </p:nvPr>
        </p:nvSpPr>
        <p:spPr/>
        <p:txBody>
          <a:bodyPr/>
          <a:lstStyle/>
          <a:p>
            <a:r>
              <a:rPr lang="en-AU"/>
              <a:t>Tie a square knot between the loose tail (from where you started sewing the first signature) </a:t>
            </a:r>
            <a:br>
              <a:rPr lang="en-AU"/>
            </a:br>
            <a:r>
              <a:rPr lang="en-AU"/>
              <a:t>and your working/</a:t>
            </a:r>
            <a:br>
              <a:rPr lang="en-AU"/>
            </a:br>
            <a:r>
              <a:rPr lang="en-AU"/>
              <a:t>needle thread</a:t>
            </a:r>
          </a:p>
        </p:txBody>
      </p:sp>
      <p:pic>
        <p:nvPicPr>
          <p:cNvPr id="1026" name="Picture 2">
            <a:extLst>
              <a:ext uri="{FF2B5EF4-FFF2-40B4-BE49-F238E27FC236}">
                <a16:creationId xmlns:a16="http://schemas.microsoft.com/office/drawing/2014/main" id="{4F5D6B9C-DF88-4D1D-B5CE-C6B8481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72379" y="2714778"/>
            <a:ext cx="4571621" cy="243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28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8947-856B-4B11-82B5-00C1EDDBF69F}"/>
              </a:ext>
            </a:extLst>
          </p:cNvPr>
          <p:cNvSpPr>
            <a:spLocks noGrp="1"/>
          </p:cNvSpPr>
          <p:nvPr>
            <p:ph type="title"/>
          </p:nvPr>
        </p:nvSpPr>
        <p:spPr/>
        <p:txBody>
          <a:bodyPr/>
          <a:lstStyle/>
          <a:p>
            <a:r>
              <a:rPr lang="en-AU"/>
              <a:t>3</a:t>
            </a:r>
            <a:r>
              <a:rPr lang="en-AU" baseline="30000"/>
              <a:t>rd</a:t>
            </a:r>
            <a:r>
              <a:rPr lang="en-AU"/>
              <a:t> Signature</a:t>
            </a:r>
            <a:endParaRPr lang="en-US"/>
          </a:p>
        </p:txBody>
      </p:sp>
      <p:sp>
        <p:nvSpPr>
          <p:cNvPr id="3" name="Content Placeholder 2">
            <a:extLst>
              <a:ext uri="{FF2B5EF4-FFF2-40B4-BE49-F238E27FC236}">
                <a16:creationId xmlns:a16="http://schemas.microsoft.com/office/drawing/2014/main" id="{A74ABA54-8E4E-4A68-B782-0BA971954314}"/>
              </a:ext>
            </a:extLst>
          </p:cNvPr>
          <p:cNvSpPr>
            <a:spLocks noGrp="1"/>
          </p:cNvSpPr>
          <p:nvPr>
            <p:ph idx="1"/>
          </p:nvPr>
        </p:nvSpPr>
        <p:spPr>
          <a:xfrm>
            <a:off x="457200" y="1200150"/>
            <a:ext cx="7355160" cy="3395663"/>
          </a:xfrm>
        </p:spPr>
        <p:txBody>
          <a:bodyPr/>
          <a:lstStyle/>
          <a:p>
            <a:r>
              <a:rPr lang="en-AU"/>
              <a:t>Place your third signature on top (match page numbers) </a:t>
            </a:r>
          </a:p>
          <a:p>
            <a:r>
              <a:rPr lang="en-AU"/>
              <a:t>Enter the first hole </a:t>
            </a:r>
            <a:br>
              <a:rPr lang="en-AU"/>
            </a:br>
            <a:r>
              <a:rPr lang="en-AU"/>
              <a:t>on the third </a:t>
            </a:r>
            <a:br>
              <a:rPr lang="en-AU"/>
            </a:br>
            <a:r>
              <a:rPr lang="en-AU"/>
              <a:t>signature and come </a:t>
            </a:r>
            <a:br>
              <a:rPr lang="en-AU"/>
            </a:br>
            <a:r>
              <a:rPr lang="en-AU"/>
              <a:t>out before the </a:t>
            </a:r>
            <a:br>
              <a:rPr lang="en-AU"/>
            </a:br>
            <a:r>
              <a:rPr lang="en-AU"/>
              <a:t>first tape </a:t>
            </a:r>
            <a:endParaRPr lang="en-US"/>
          </a:p>
        </p:txBody>
      </p:sp>
      <p:pic>
        <p:nvPicPr>
          <p:cNvPr id="4" name="Picture 2">
            <a:extLst>
              <a:ext uri="{FF2B5EF4-FFF2-40B4-BE49-F238E27FC236}">
                <a16:creationId xmlns:a16="http://schemas.microsoft.com/office/drawing/2014/main" id="{5C7D0650-8E44-4E56-9723-DF3C2FE8EB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4009" y="2572544"/>
            <a:ext cx="4567980" cy="257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614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C2460-2AB9-4D42-8A1F-1F25B6202220}"/>
              </a:ext>
            </a:extLst>
          </p:cNvPr>
          <p:cNvSpPr>
            <a:spLocks noGrp="1"/>
          </p:cNvSpPr>
          <p:nvPr>
            <p:ph type="title"/>
          </p:nvPr>
        </p:nvSpPr>
        <p:spPr/>
        <p:txBody>
          <a:bodyPr/>
          <a:lstStyle/>
          <a:p>
            <a:r>
              <a:rPr lang="en-AU"/>
              <a:t>The Great and Grand Rumpus</a:t>
            </a:r>
            <a:endParaRPr lang="en-US"/>
          </a:p>
        </p:txBody>
      </p:sp>
      <p:sp>
        <p:nvSpPr>
          <p:cNvPr id="4" name="Content Placeholder 3">
            <a:extLst>
              <a:ext uri="{FF2B5EF4-FFF2-40B4-BE49-F238E27FC236}">
                <a16:creationId xmlns:a16="http://schemas.microsoft.com/office/drawing/2014/main" id="{2ED712FB-0A30-4280-80F0-4ACFB02A8D70}"/>
              </a:ext>
            </a:extLst>
          </p:cNvPr>
          <p:cNvSpPr>
            <a:spLocks noGrp="1"/>
          </p:cNvSpPr>
          <p:nvPr>
            <p:ph idx="1"/>
          </p:nvPr>
        </p:nvSpPr>
        <p:spPr/>
        <p:txBody>
          <a:bodyPr/>
          <a:lstStyle/>
          <a:p>
            <a:r>
              <a:rPr lang="en-AU" sz="2400"/>
              <a:t>Ideas from children put into ‘The Well’</a:t>
            </a:r>
          </a:p>
          <a:p>
            <a:r>
              <a:rPr lang="en-AU" sz="2400"/>
              <a:t>Artists, designers, people like you bring to life in interactive exhibition in Library Gallery later in year</a:t>
            </a:r>
          </a:p>
          <a:p>
            <a:r>
              <a:rPr lang="en-AU" sz="2400"/>
              <a:t>These books will be exhibited there</a:t>
            </a:r>
          </a:p>
          <a:p>
            <a:r>
              <a:rPr lang="en-AU" sz="2400"/>
              <a:t>Books will contain printed copies of the art from </a:t>
            </a:r>
            <a:r>
              <a:rPr lang="en-AU" sz="2400">
                <a:hlinkClick r:id="rId3"/>
              </a:rPr>
              <a:t>The Well</a:t>
            </a:r>
            <a:endParaRPr lang="en-AU" sz="2400">
              <a:hlinkClick r:id="rId4"/>
            </a:endParaRPr>
          </a:p>
          <a:p>
            <a:r>
              <a:rPr lang="en-AU" sz="2400"/>
              <a:t>Our covers will be inspired by the art in The Well </a:t>
            </a:r>
          </a:p>
        </p:txBody>
      </p:sp>
    </p:spTree>
    <p:extLst>
      <p:ext uri="{BB962C8B-B14F-4D97-AF65-F5344CB8AC3E}">
        <p14:creationId xmlns:p14="http://schemas.microsoft.com/office/powerpoint/2010/main" val="2592982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8947-856B-4B11-82B5-00C1EDDBF69F}"/>
              </a:ext>
            </a:extLst>
          </p:cNvPr>
          <p:cNvSpPr>
            <a:spLocks noGrp="1"/>
          </p:cNvSpPr>
          <p:nvPr>
            <p:ph type="title"/>
          </p:nvPr>
        </p:nvSpPr>
        <p:spPr/>
        <p:txBody>
          <a:bodyPr/>
          <a:lstStyle/>
          <a:p>
            <a:r>
              <a:rPr lang="en-AU"/>
              <a:t>3</a:t>
            </a:r>
            <a:r>
              <a:rPr lang="en-AU" baseline="30000"/>
              <a:t>rd</a:t>
            </a:r>
            <a:r>
              <a:rPr lang="en-AU"/>
              <a:t> Signature</a:t>
            </a:r>
            <a:endParaRPr lang="en-US"/>
          </a:p>
        </p:txBody>
      </p:sp>
      <p:sp>
        <p:nvSpPr>
          <p:cNvPr id="3" name="Content Placeholder 2">
            <a:extLst>
              <a:ext uri="{FF2B5EF4-FFF2-40B4-BE49-F238E27FC236}">
                <a16:creationId xmlns:a16="http://schemas.microsoft.com/office/drawing/2014/main" id="{A74ABA54-8E4E-4A68-B782-0BA971954314}"/>
              </a:ext>
            </a:extLst>
          </p:cNvPr>
          <p:cNvSpPr>
            <a:spLocks noGrp="1"/>
          </p:cNvSpPr>
          <p:nvPr>
            <p:ph idx="1"/>
          </p:nvPr>
        </p:nvSpPr>
        <p:spPr>
          <a:xfrm>
            <a:off x="457200" y="1200150"/>
            <a:ext cx="7355160" cy="3395663"/>
          </a:xfrm>
        </p:spPr>
        <p:txBody>
          <a:bodyPr/>
          <a:lstStyle/>
          <a:p>
            <a:r>
              <a:rPr lang="en-AU"/>
              <a:t>Slip your needle under the second stitch on the tape (not the first too)</a:t>
            </a:r>
          </a:p>
          <a:p>
            <a:r>
              <a:rPr lang="en-AU"/>
              <a:t>Continue in this </a:t>
            </a:r>
            <a:br>
              <a:rPr lang="en-AU"/>
            </a:br>
            <a:r>
              <a:rPr lang="en-AU"/>
              <a:t>manner until you </a:t>
            </a:r>
            <a:br>
              <a:rPr lang="en-AU"/>
            </a:br>
            <a:r>
              <a:rPr lang="en-AU"/>
              <a:t>reach the end. </a:t>
            </a:r>
          </a:p>
          <a:p>
            <a:endParaRPr lang="en-US"/>
          </a:p>
        </p:txBody>
      </p:sp>
      <p:pic>
        <p:nvPicPr>
          <p:cNvPr id="4" name="Picture 2">
            <a:extLst>
              <a:ext uri="{FF2B5EF4-FFF2-40B4-BE49-F238E27FC236}">
                <a16:creationId xmlns:a16="http://schemas.microsoft.com/office/drawing/2014/main" id="{5C7D0650-8E44-4E56-9723-DF3C2FE8EB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4009" y="2572544"/>
            <a:ext cx="4567980" cy="257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352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8947-856B-4B11-82B5-00C1EDDBF69F}"/>
              </a:ext>
            </a:extLst>
          </p:cNvPr>
          <p:cNvSpPr>
            <a:spLocks noGrp="1"/>
          </p:cNvSpPr>
          <p:nvPr>
            <p:ph type="title"/>
          </p:nvPr>
        </p:nvSpPr>
        <p:spPr/>
        <p:txBody>
          <a:bodyPr/>
          <a:lstStyle/>
          <a:p>
            <a:r>
              <a:rPr lang="en-AU"/>
              <a:t>3</a:t>
            </a:r>
            <a:r>
              <a:rPr lang="en-AU" baseline="30000"/>
              <a:t>rd</a:t>
            </a:r>
            <a:r>
              <a:rPr lang="en-AU"/>
              <a:t> Signature</a:t>
            </a:r>
            <a:endParaRPr lang="en-US"/>
          </a:p>
        </p:txBody>
      </p:sp>
      <p:sp>
        <p:nvSpPr>
          <p:cNvPr id="3" name="Content Placeholder 2">
            <a:extLst>
              <a:ext uri="{FF2B5EF4-FFF2-40B4-BE49-F238E27FC236}">
                <a16:creationId xmlns:a16="http://schemas.microsoft.com/office/drawing/2014/main" id="{A74ABA54-8E4E-4A68-B782-0BA971954314}"/>
              </a:ext>
            </a:extLst>
          </p:cNvPr>
          <p:cNvSpPr>
            <a:spLocks noGrp="1"/>
          </p:cNvSpPr>
          <p:nvPr>
            <p:ph idx="1"/>
          </p:nvPr>
        </p:nvSpPr>
        <p:spPr>
          <a:xfrm>
            <a:off x="457200" y="1200150"/>
            <a:ext cx="7355160" cy="3395663"/>
          </a:xfrm>
        </p:spPr>
        <p:txBody>
          <a:bodyPr/>
          <a:lstStyle/>
          <a:p>
            <a:r>
              <a:rPr lang="en-AU"/>
              <a:t>To secure your third signature to the bundle, slip your needle between the 1</a:t>
            </a:r>
            <a:r>
              <a:rPr lang="en-AU" baseline="30000"/>
              <a:t>st</a:t>
            </a:r>
            <a:r>
              <a:rPr lang="en-AU"/>
              <a:t> &amp; 2</a:t>
            </a:r>
            <a:r>
              <a:rPr lang="en-AU" baseline="30000"/>
              <a:t>nd</a:t>
            </a:r>
            <a:r>
              <a:rPr lang="en-AU"/>
              <a:t> signatures</a:t>
            </a:r>
          </a:p>
          <a:p>
            <a:pPr marL="0" indent="0">
              <a:buNone/>
            </a:pPr>
            <a:endParaRPr lang="en-AU"/>
          </a:p>
          <a:p>
            <a:endParaRPr lang="en-US"/>
          </a:p>
        </p:txBody>
      </p:sp>
      <p:pic>
        <p:nvPicPr>
          <p:cNvPr id="4" name="Picture 2">
            <a:extLst>
              <a:ext uri="{FF2B5EF4-FFF2-40B4-BE49-F238E27FC236}">
                <a16:creationId xmlns:a16="http://schemas.microsoft.com/office/drawing/2014/main" id="{5C7D0650-8E44-4E56-9723-DF3C2FE8EB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4010" y="2572544"/>
            <a:ext cx="4567978" cy="257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87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8947-856B-4B11-82B5-00C1EDDBF69F}"/>
              </a:ext>
            </a:extLst>
          </p:cNvPr>
          <p:cNvSpPr>
            <a:spLocks noGrp="1"/>
          </p:cNvSpPr>
          <p:nvPr>
            <p:ph type="title"/>
          </p:nvPr>
        </p:nvSpPr>
        <p:spPr/>
        <p:txBody>
          <a:bodyPr/>
          <a:lstStyle/>
          <a:p>
            <a:r>
              <a:rPr lang="en-AU"/>
              <a:t>3</a:t>
            </a:r>
            <a:r>
              <a:rPr lang="en-AU" baseline="30000"/>
              <a:t>rd</a:t>
            </a:r>
            <a:r>
              <a:rPr lang="en-AU"/>
              <a:t> Signature</a:t>
            </a:r>
            <a:endParaRPr lang="en-US"/>
          </a:p>
        </p:txBody>
      </p:sp>
      <p:sp>
        <p:nvSpPr>
          <p:cNvPr id="3" name="Content Placeholder 2">
            <a:extLst>
              <a:ext uri="{FF2B5EF4-FFF2-40B4-BE49-F238E27FC236}">
                <a16:creationId xmlns:a16="http://schemas.microsoft.com/office/drawing/2014/main" id="{A74ABA54-8E4E-4A68-B782-0BA971954314}"/>
              </a:ext>
            </a:extLst>
          </p:cNvPr>
          <p:cNvSpPr>
            <a:spLocks noGrp="1"/>
          </p:cNvSpPr>
          <p:nvPr>
            <p:ph idx="1"/>
          </p:nvPr>
        </p:nvSpPr>
        <p:spPr>
          <a:xfrm>
            <a:off x="457200" y="1200150"/>
            <a:ext cx="7355160" cy="3395663"/>
          </a:xfrm>
        </p:spPr>
        <p:txBody>
          <a:bodyPr/>
          <a:lstStyle/>
          <a:p>
            <a:r>
              <a:rPr lang="en-AU"/>
              <a:t>Pull your thread most of the way through ,leaving a loop. </a:t>
            </a:r>
          </a:p>
          <a:p>
            <a:r>
              <a:rPr lang="en-AU"/>
              <a:t>Then pass your </a:t>
            </a:r>
            <a:br>
              <a:rPr lang="en-AU"/>
            </a:br>
            <a:r>
              <a:rPr lang="en-AU"/>
              <a:t>needle through the </a:t>
            </a:r>
            <a:br>
              <a:rPr lang="en-AU"/>
            </a:br>
            <a:r>
              <a:rPr lang="en-AU"/>
              <a:t>loop formed.</a:t>
            </a:r>
          </a:p>
          <a:p>
            <a:endParaRPr lang="en-AU"/>
          </a:p>
          <a:p>
            <a:endParaRPr lang="en-US"/>
          </a:p>
        </p:txBody>
      </p:sp>
      <p:pic>
        <p:nvPicPr>
          <p:cNvPr id="4" name="Picture 2">
            <a:extLst>
              <a:ext uri="{FF2B5EF4-FFF2-40B4-BE49-F238E27FC236}">
                <a16:creationId xmlns:a16="http://schemas.microsoft.com/office/drawing/2014/main" id="{5C7D0650-8E44-4E56-9723-DF3C2FE8EB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4010" y="2572544"/>
            <a:ext cx="4567978" cy="2570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058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8947-856B-4B11-82B5-00C1EDDBF69F}"/>
              </a:ext>
            </a:extLst>
          </p:cNvPr>
          <p:cNvSpPr>
            <a:spLocks noGrp="1"/>
          </p:cNvSpPr>
          <p:nvPr>
            <p:ph type="title"/>
          </p:nvPr>
        </p:nvSpPr>
        <p:spPr/>
        <p:txBody>
          <a:bodyPr/>
          <a:lstStyle/>
          <a:p>
            <a:r>
              <a:rPr lang="en-AU"/>
              <a:t>4</a:t>
            </a:r>
            <a:r>
              <a:rPr lang="en-AU" baseline="30000"/>
              <a:t>th</a:t>
            </a:r>
            <a:r>
              <a:rPr lang="en-AU"/>
              <a:t> (and rest of) signatures</a:t>
            </a:r>
            <a:endParaRPr lang="en-US"/>
          </a:p>
        </p:txBody>
      </p:sp>
      <p:sp>
        <p:nvSpPr>
          <p:cNvPr id="3" name="Content Placeholder 2">
            <a:extLst>
              <a:ext uri="{FF2B5EF4-FFF2-40B4-BE49-F238E27FC236}">
                <a16:creationId xmlns:a16="http://schemas.microsoft.com/office/drawing/2014/main" id="{A74ABA54-8E4E-4A68-B782-0BA971954314}"/>
              </a:ext>
            </a:extLst>
          </p:cNvPr>
          <p:cNvSpPr>
            <a:spLocks noGrp="1"/>
          </p:cNvSpPr>
          <p:nvPr>
            <p:ph idx="1"/>
          </p:nvPr>
        </p:nvSpPr>
        <p:spPr>
          <a:xfrm>
            <a:off x="457200" y="1200150"/>
            <a:ext cx="8795320" cy="3395663"/>
          </a:xfrm>
        </p:spPr>
        <p:txBody>
          <a:bodyPr/>
          <a:lstStyle/>
          <a:p>
            <a:r>
              <a:rPr lang="en-AU"/>
              <a:t>Place your signature on top</a:t>
            </a:r>
          </a:p>
          <a:p>
            <a:r>
              <a:rPr lang="en-AU"/>
              <a:t>Sew the signature as per the previous, picking up the twists from the previous signature as you pass the tapes. </a:t>
            </a:r>
          </a:p>
          <a:p>
            <a:r>
              <a:rPr lang="en-AU"/>
              <a:t>At the end repeat the looping </a:t>
            </a:r>
            <a:br>
              <a:rPr lang="en-AU"/>
            </a:br>
            <a:r>
              <a:rPr lang="en-AU"/>
              <a:t>but now between the 2</a:t>
            </a:r>
            <a:r>
              <a:rPr lang="en-AU" baseline="30000"/>
              <a:t>nd</a:t>
            </a:r>
            <a:r>
              <a:rPr lang="en-AU"/>
              <a:t> &amp; 3</a:t>
            </a:r>
            <a:r>
              <a:rPr lang="en-AU" baseline="30000"/>
              <a:t>rd</a:t>
            </a:r>
            <a:r>
              <a:rPr lang="en-AU"/>
              <a:t> signatures (always the two previous ones)</a:t>
            </a:r>
          </a:p>
          <a:p>
            <a:endParaRPr lang="en-AU"/>
          </a:p>
          <a:p>
            <a:endParaRPr lang="en-US"/>
          </a:p>
        </p:txBody>
      </p:sp>
    </p:spTree>
    <p:extLst>
      <p:ext uri="{BB962C8B-B14F-4D97-AF65-F5344CB8AC3E}">
        <p14:creationId xmlns:p14="http://schemas.microsoft.com/office/powerpoint/2010/main" val="4088971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BEA-6B9F-4B7F-AA85-3119B447588D}"/>
              </a:ext>
            </a:extLst>
          </p:cNvPr>
          <p:cNvSpPr>
            <a:spLocks noGrp="1"/>
          </p:cNvSpPr>
          <p:nvPr>
            <p:ph type="title"/>
          </p:nvPr>
        </p:nvSpPr>
        <p:spPr/>
        <p:txBody>
          <a:bodyPr/>
          <a:lstStyle/>
          <a:p>
            <a:r>
              <a:rPr lang="en-AU"/>
              <a:t>Keep signatures </a:t>
            </a:r>
            <a:br>
              <a:rPr lang="en-AU"/>
            </a:br>
            <a:r>
              <a:rPr lang="en-AU"/>
              <a:t>in page order! </a:t>
            </a:r>
            <a:endParaRPr lang="en-US"/>
          </a:p>
        </p:txBody>
      </p:sp>
    </p:spTree>
    <p:extLst>
      <p:ext uri="{BB962C8B-B14F-4D97-AF65-F5344CB8AC3E}">
        <p14:creationId xmlns:p14="http://schemas.microsoft.com/office/powerpoint/2010/main" val="3743518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8947-856B-4B11-82B5-00C1EDDBF69F}"/>
              </a:ext>
            </a:extLst>
          </p:cNvPr>
          <p:cNvSpPr>
            <a:spLocks noGrp="1"/>
          </p:cNvSpPr>
          <p:nvPr>
            <p:ph type="title"/>
          </p:nvPr>
        </p:nvSpPr>
        <p:spPr/>
        <p:txBody>
          <a:bodyPr/>
          <a:lstStyle/>
          <a:p>
            <a:r>
              <a:rPr lang="en-AU"/>
              <a:t>At the very end</a:t>
            </a:r>
            <a:endParaRPr lang="en-US"/>
          </a:p>
        </p:txBody>
      </p:sp>
      <p:sp>
        <p:nvSpPr>
          <p:cNvPr id="3" name="Content Placeholder 2">
            <a:extLst>
              <a:ext uri="{FF2B5EF4-FFF2-40B4-BE49-F238E27FC236}">
                <a16:creationId xmlns:a16="http://schemas.microsoft.com/office/drawing/2014/main" id="{A74ABA54-8E4E-4A68-B782-0BA971954314}"/>
              </a:ext>
            </a:extLst>
          </p:cNvPr>
          <p:cNvSpPr>
            <a:spLocks noGrp="1"/>
          </p:cNvSpPr>
          <p:nvPr>
            <p:ph idx="1"/>
          </p:nvPr>
        </p:nvSpPr>
        <p:spPr>
          <a:xfrm>
            <a:off x="457200" y="1200150"/>
            <a:ext cx="7571184" cy="3395663"/>
          </a:xfrm>
        </p:spPr>
        <p:txBody>
          <a:bodyPr/>
          <a:lstStyle/>
          <a:p>
            <a:r>
              <a:rPr lang="en-AU"/>
              <a:t>To knot the thread at the end, pass the needle between the two prior signatures, and then through the loop formed</a:t>
            </a:r>
          </a:p>
          <a:p>
            <a:r>
              <a:rPr lang="en-AU"/>
              <a:t>Repeat this process again </a:t>
            </a:r>
            <a:br>
              <a:rPr lang="en-AU"/>
            </a:br>
            <a:r>
              <a:rPr lang="en-AU"/>
              <a:t>(forming two knots) </a:t>
            </a:r>
          </a:p>
          <a:p>
            <a:r>
              <a:rPr lang="en-AU"/>
              <a:t>Leave a long tail, to glue down later</a:t>
            </a:r>
          </a:p>
          <a:p>
            <a:endParaRPr lang="en-AU"/>
          </a:p>
          <a:p>
            <a:endParaRPr lang="en-AU"/>
          </a:p>
          <a:p>
            <a:endParaRPr lang="en-US"/>
          </a:p>
        </p:txBody>
      </p:sp>
    </p:spTree>
    <p:extLst>
      <p:ext uri="{BB962C8B-B14F-4D97-AF65-F5344CB8AC3E}">
        <p14:creationId xmlns:p14="http://schemas.microsoft.com/office/powerpoint/2010/main" val="3226296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F86B-DBE6-40BC-9389-A951E899F4D8}"/>
              </a:ext>
            </a:extLst>
          </p:cNvPr>
          <p:cNvSpPr>
            <a:spLocks noGrp="1"/>
          </p:cNvSpPr>
          <p:nvPr>
            <p:ph type="title"/>
          </p:nvPr>
        </p:nvSpPr>
        <p:spPr/>
        <p:txBody>
          <a:bodyPr/>
          <a:lstStyle/>
          <a:p>
            <a:r>
              <a:rPr lang="en-AU"/>
              <a:t>Homework</a:t>
            </a:r>
            <a:endParaRPr lang="en-US"/>
          </a:p>
        </p:txBody>
      </p:sp>
      <p:sp>
        <p:nvSpPr>
          <p:cNvPr id="3" name="Content Placeholder 2">
            <a:extLst>
              <a:ext uri="{FF2B5EF4-FFF2-40B4-BE49-F238E27FC236}">
                <a16:creationId xmlns:a16="http://schemas.microsoft.com/office/drawing/2014/main" id="{0BD404A7-DB2D-4CD1-B30B-9CD4029EDA48}"/>
              </a:ext>
            </a:extLst>
          </p:cNvPr>
          <p:cNvSpPr>
            <a:spLocks noGrp="1"/>
          </p:cNvSpPr>
          <p:nvPr>
            <p:ph idx="1"/>
          </p:nvPr>
        </p:nvSpPr>
        <p:spPr/>
        <p:txBody>
          <a:bodyPr/>
          <a:lstStyle/>
          <a:p>
            <a:r>
              <a:rPr lang="en-AU"/>
              <a:t>Finish sewing, bring next session!</a:t>
            </a:r>
          </a:p>
          <a:p>
            <a:r>
              <a:rPr lang="en-AU"/>
              <a:t>Final cover art to me </a:t>
            </a:r>
            <a:r>
              <a:rPr lang="en-US"/>
              <a:t>by this weekend!!</a:t>
            </a:r>
          </a:p>
          <a:p>
            <a:r>
              <a:rPr lang="en-US"/>
              <a:t>Marbling session this Thursday from 2-7:30pm!</a:t>
            </a:r>
          </a:p>
        </p:txBody>
      </p:sp>
    </p:spTree>
    <p:extLst>
      <p:ext uri="{BB962C8B-B14F-4D97-AF65-F5344CB8AC3E}">
        <p14:creationId xmlns:p14="http://schemas.microsoft.com/office/powerpoint/2010/main" val="39120851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129F-9A10-4144-A937-2F37E8D16425}"/>
              </a:ext>
            </a:extLst>
          </p:cNvPr>
          <p:cNvSpPr>
            <a:spLocks noGrp="1"/>
          </p:cNvSpPr>
          <p:nvPr>
            <p:ph type="title"/>
          </p:nvPr>
        </p:nvSpPr>
        <p:spPr/>
        <p:txBody>
          <a:bodyPr/>
          <a:lstStyle/>
          <a:p>
            <a:r>
              <a:rPr lang="en-AU"/>
              <a:t>Help</a:t>
            </a:r>
            <a:endParaRPr lang="en-US"/>
          </a:p>
        </p:txBody>
      </p:sp>
      <p:sp>
        <p:nvSpPr>
          <p:cNvPr id="3" name="Content Placeholder 2">
            <a:extLst>
              <a:ext uri="{FF2B5EF4-FFF2-40B4-BE49-F238E27FC236}">
                <a16:creationId xmlns:a16="http://schemas.microsoft.com/office/drawing/2014/main" id="{34B8F977-A92F-4202-9596-496617DED251}"/>
              </a:ext>
            </a:extLst>
          </p:cNvPr>
          <p:cNvSpPr>
            <a:spLocks noGrp="1"/>
          </p:cNvSpPr>
          <p:nvPr>
            <p:ph idx="1"/>
          </p:nvPr>
        </p:nvSpPr>
        <p:spPr>
          <a:xfrm>
            <a:off x="457200" y="1200151"/>
            <a:ext cx="8229600" cy="1228378"/>
          </a:xfrm>
        </p:spPr>
        <p:txBody>
          <a:bodyPr/>
          <a:lstStyle/>
          <a:p>
            <a:r>
              <a:rPr lang="en-AU"/>
              <a:t>Sewing video and diagram on wiki</a:t>
            </a:r>
          </a:p>
          <a:p>
            <a:r>
              <a:rPr lang="en-AU"/>
              <a:t>Help times here at lab: </a:t>
            </a:r>
          </a:p>
        </p:txBody>
      </p:sp>
      <p:sp>
        <p:nvSpPr>
          <p:cNvPr id="5" name="TextBox 4">
            <a:extLst>
              <a:ext uri="{FF2B5EF4-FFF2-40B4-BE49-F238E27FC236}">
                <a16:creationId xmlns:a16="http://schemas.microsoft.com/office/drawing/2014/main" id="{56F09538-2205-46D8-9CCC-BD7CEBA13355}"/>
              </a:ext>
            </a:extLst>
          </p:cNvPr>
          <p:cNvSpPr txBox="1"/>
          <p:nvPr/>
        </p:nvSpPr>
        <p:spPr>
          <a:xfrm>
            <a:off x="457200" y="2425357"/>
            <a:ext cx="8363272" cy="1828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t" anchorCtr="0" compatLnSpc="1">
            <a:prstTxWarp prst="textNoShape">
              <a:avLst/>
            </a:prstTxWarp>
          </a:bodyPr>
          <a:lstStyle>
            <a:lvl1pPr marL="342900" indent="-342900" eaLnBrk="1" hangingPunct="1">
              <a:spcBef>
                <a:spcPct val="20000"/>
              </a:spcBef>
              <a:buClr>
                <a:schemeClr val="accent1"/>
              </a:buClr>
              <a:buFont typeface="Arial" panose="020B0604020202020204" pitchFamily="34" charset="0"/>
              <a:buChar char="•"/>
              <a:defRPr sz="3200">
                <a:latin typeface="+mn-lt"/>
                <a:cs typeface="+mn-cs"/>
              </a:defRPr>
            </a:lvl1pPr>
            <a:lvl2pPr marL="742950" lvl="1" indent="-285750" eaLnBrk="1" hangingPunct="1">
              <a:spcBef>
                <a:spcPct val="20000"/>
              </a:spcBef>
              <a:buClr>
                <a:schemeClr val="accent1"/>
              </a:buClr>
              <a:buFont typeface="Arial" panose="020B0604020202020204" pitchFamily="34" charset="0"/>
              <a:buChar char="•"/>
              <a:defRPr sz="3200">
                <a:latin typeface="+mn-lt"/>
                <a:cs typeface="+mn-cs"/>
              </a:defRPr>
            </a:lvl2pPr>
            <a:lvl3pPr marL="1143000" indent="-228600" eaLnBrk="1" hangingPunct="1">
              <a:spcBef>
                <a:spcPct val="20000"/>
              </a:spcBef>
              <a:buClr>
                <a:schemeClr val="accent1"/>
              </a:buClr>
              <a:buFont typeface="Arial" panose="020B0604020202020204" pitchFamily="34" charset="0"/>
              <a:buChar char="•"/>
              <a:defRPr sz="3200">
                <a:latin typeface="+mn-lt"/>
                <a:cs typeface="+mn-cs"/>
              </a:defRPr>
            </a:lvl3pPr>
            <a:lvl4pPr marL="1600200" indent="-228600" eaLnBrk="1" hangingPunct="1">
              <a:spcBef>
                <a:spcPct val="20000"/>
              </a:spcBef>
              <a:buClr>
                <a:schemeClr val="accent1"/>
              </a:buClr>
              <a:buFont typeface="Arial" panose="020B0604020202020204" pitchFamily="34" charset="0"/>
              <a:buChar char="•"/>
              <a:defRPr sz="3200">
                <a:latin typeface="+mn-lt"/>
                <a:cs typeface="+mn-cs"/>
              </a:defRPr>
            </a:lvl4pPr>
            <a:lvl5pPr marL="2057400" indent="-228600" eaLnBrk="1" hangingPunct="1">
              <a:spcBef>
                <a:spcPct val="20000"/>
              </a:spcBef>
              <a:buClr>
                <a:schemeClr val="accent1"/>
              </a:buClr>
              <a:buFont typeface="Arial" panose="020B0604020202020204" pitchFamily="34" charset="0"/>
              <a:buChar char="•"/>
              <a:defRPr sz="3200">
                <a:latin typeface="+mn-lt"/>
                <a:cs typeface="+mn-cs"/>
              </a:defRPr>
            </a:lvl5pPr>
            <a:lvl6pPr marL="2514600" indent="-228600" fontAlgn="base">
              <a:spcBef>
                <a:spcPct val="20000"/>
              </a:spcBef>
              <a:spcAft>
                <a:spcPct val="0"/>
              </a:spcAft>
              <a:buChar char="»"/>
              <a:defRPr sz="2000">
                <a:latin typeface="+mn-lt"/>
                <a:cs typeface="+mn-cs"/>
              </a:defRPr>
            </a:lvl6pPr>
            <a:lvl7pPr marL="2971800" indent="-228600" fontAlgn="base">
              <a:spcBef>
                <a:spcPct val="20000"/>
              </a:spcBef>
              <a:spcAft>
                <a:spcPct val="0"/>
              </a:spcAft>
              <a:buChar char="»"/>
              <a:defRPr sz="2000">
                <a:latin typeface="+mn-lt"/>
                <a:cs typeface="+mn-cs"/>
              </a:defRPr>
            </a:lvl7pPr>
            <a:lvl8pPr marL="3429000" indent="-228600" fontAlgn="base">
              <a:spcBef>
                <a:spcPct val="20000"/>
              </a:spcBef>
              <a:spcAft>
                <a:spcPct val="0"/>
              </a:spcAft>
              <a:buChar char="»"/>
              <a:defRPr sz="2000">
                <a:latin typeface="+mn-lt"/>
                <a:cs typeface="+mn-cs"/>
              </a:defRPr>
            </a:lvl8pPr>
            <a:lvl9pPr marL="3886200" indent="-228600" fontAlgn="base">
              <a:spcBef>
                <a:spcPct val="20000"/>
              </a:spcBef>
              <a:spcAft>
                <a:spcPct val="0"/>
              </a:spcAft>
              <a:buChar char="»"/>
              <a:defRPr sz="2000">
                <a:latin typeface="+mn-lt"/>
                <a:cs typeface="+mn-cs"/>
              </a:defRPr>
            </a:lvl9pPr>
          </a:lstStyle>
          <a:p>
            <a:pPr marL="57150" indent="0">
              <a:buNone/>
            </a:pPr>
            <a:r>
              <a:rPr lang="en-AU"/>
              <a:t>This week:</a:t>
            </a:r>
          </a:p>
          <a:p>
            <a:r>
              <a:rPr lang="en-AU"/>
              <a:t>Wed 22</a:t>
            </a:r>
            <a:r>
              <a:rPr lang="en-AU" baseline="30000"/>
              <a:t>nd</a:t>
            </a:r>
            <a:r>
              <a:rPr lang="en-AU"/>
              <a:t>  12-6p</a:t>
            </a:r>
          </a:p>
          <a:p>
            <a:r>
              <a:rPr lang="en-AU"/>
              <a:t>Thurs 23</a:t>
            </a:r>
            <a:r>
              <a:rPr lang="en-AU" baseline="30000"/>
              <a:t>rd</a:t>
            </a:r>
            <a:r>
              <a:rPr lang="en-AU"/>
              <a:t>  12-8p</a:t>
            </a:r>
          </a:p>
          <a:p>
            <a:r>
              <a:rPr lang="en-AU"/>
              <a:t>Sat 25</a:t>
            </a:r>
            <a:r>
              <a:rPr lang="en-AU" baseline="30000"/>
              <a:t>th</a:t>
            </a:r>
            <a:r>
              <a:rPr lang="en-AU"/>
              <a:t>  12-6p</a:t>
            </a:r>
          </a:p>
          <a:p>
            <a:pPr marL="57150" indent="0">
              <a:buNone/>
            </a:pPr>
            <a:r>
              <a:rPr lang="en-AU"/>
              <a:t>Next week:</a:t>
            </a:r>
          </a:p>
          <a:p>
            <a:r>
              <a:rPr lang="en-AU"/>
              <a:t>Thurs 30</a:t>
            </a:r>
            <a:r>
              <a:rPr lang="en-AU" baseline="30000"/>
              <a:t>th</a:t>
            </a:r>
            <a:r>
              <a:rPr lang="en-AU"/>
              <a:t>  6-8p</a:t>
            </a:r>
          </a:p>
          <a:p>
            <a:r>
              <a:rPr lang="en-AU"/>
              <a:t>Sat 2</a:t>
            </a:r>
            <a:r>
              <a:rPr lang="en-AU" baseline="30000"/>
              <a:t>nd</a:t>
            </a:r>
            <a:r>
              <a:rPr lang="en-AU"/>
              <a:t>  12-6p</a:t>
            </a:r>
            <a:endParaRPr lang="en-US"/>
          </a:p>
        </p:txBody>
      </p:sp>
    </p:spTree>
    <p:extLst>
      <p:ext uri="{BB962C8B-B14F-4D97-AF65-F5344CB8AC3E}">
        <p14:creationId xmlns:p14="http://schemas.microsoft.com/office/powerpoint/2010/main" val="3307076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3020-1708-425B-9EDA-68C941CC4609}"/>
              </a:ext>
            </a:extLst>
          </p:cNvPr>
          <p:cNvSpPr>
            <a:spLocks noGrp="1"/>
          </p:cNvSpPr>
          <p:nvPr>
            <p:ph type="title"/>
          </p:nvPr>
        </p:nvSpPr>
        <p:spPr/>
        <p:txBody>
          <a:bodyPr/>
          <a:lstStyle/>
          <a:p>
            <a:r>
              <a:rPr lang="en-AU"/>
              <a:t>Coming up</a:t>
            </a:r>
            <a:endParaRPr lang="en-US"/>
          </a:p>
        </p:txBody>
      </p:sp>
      <p:sp>
        <p:nvSpPr>
          <p:cNvPr id="3" name="Content Placeholder 2">
            <a:extLst>
              <a:ext uri="{FF2B5EF4-FFF2-40B4-BE49-F238E27FC236}">
                <a16:creationId xmlns:a16="http://schemas.microsoft.com/office/drawing/2014/main" id="{4A47DC7E-039C-4952-A62E-8FC3C4298BB9}"/>
              </a:ext>
            </a:extLst>
          </p:cNvPr>
          <p:cNvSpPr>
            <a:spLocks noGrp="1"/>
          </p:cNvSpPr>
          <p:nvPr>
            <p:ph idx="1"/>
          </p:nvPr>
        </p:nvSpPr>
        <p:spPr>
          <a:xfrm>
            <a:off x="457200" y="1001835"/>
            <a:ext cx="9083352" cy="3395663"/>
          </a:xfrm>
        </p:spPr>
        <p:txBody>
          <a:bodyPr/>
          <a:lstStyle/>
          <a:p>
            <a:pPr marL="514350" indent="-514350">
              <a:buFont typeface="+mj-lt"/>
              <a:buAutoNum type="arabicPeriod"/>
            </a:pPr>
            <a:r>
              <a:rPr lang="en-AU" sz="2800" strike="sngStrike"/>
              <a:t>Cover Design: Inkscape</a:t>
            </a:r>
          </a:p>
          <a:p>
            <a:pPr marL="514350" indent="-514350">
              <a:buFont typeface="+mj-lt"/>
              <a:buAutoNum type="arabicPeriod"/>
            </a:pPr>
            <a:r>
              <a:rPr lang="en-AU" sz="2800" strike="sngStrike"/>
              <a:t>Making the text block: fold, sew (21</a:t>
            </a:r>
            <a:r>
              <a:rPr lang="en-AU" sz="2800" strike="sngStrike" baseline="30000"/>
              <a:t>st</a:t>
            </a:r>
            <a:r>
              <a:rPr lang="en-AU" sz="2800" strike="sngStrike"/>
              <a:t> Sep)</a:t>
            </a:r>
          </a:p>
          <a:p>
            <a:pPr marL="914400" lvl="1" indent="-514350"/>
            <a:r>
              <a:rPr lang="en-AU" sz="2000">
                <a:solidFill>
                  <a:schemeClr val="bg1">
                    <a:lumMod val="50000"/>
                  </a:schemeClr>
                </a:solidFill>
              </a:rPr>
              <a:t>Bonus: Water marbling end papers (23</a:t>
            </a:r>
            <a:r>
              <a:rPr lang="en-AU" sz="2000" baseline="30000">
                <a:solidFill>
                  <a:schemeClr val="bg1">
                    <a:lumMod val="50000"/>
                  </a:schemeClr>
                </a:solidFill>
              </a:rPr>
              <a:t>rd</a:t>
            </a:r>
            <a:r>
              <a:rPr lang="en-AU" sz="2000">
                <a:solidFill>
                  <a:schemeClr val="bg1">
                    <a:lumMod val="50000"/>
                  </a:schemeClr>
                </a:solidFill>
              </a:rPr>
              <a:t> Sept drop in 2-8pm)</a:t>
            </a:r>
          </a:p>
          <a:p>
            <a:pPr marL="514350" indent="-514350">
              <a:buFont typeface="+mj-lt"/>
              <a:buAutoNum type="arabicPeriod"/>
            </a:pPr>
            <a:r>
              <a:rPr lang="en-AU" sz="2800"/>
              <a:t>Laser cutting induction, gluing text blocks (5</a:t>
            </a:r>
            <a:r>
              <a:rPr lang="en-AU" sz="2800" baseline="30000"/>
              <a:t>th</a:t>
            </a:r>
            <a:r>
              <a:rPr lang="en-AU" sz="2800"/>
              <a:t> Oct)</a:t>
            </a:r>
          </a:p>
          <a:p>
            <a:pPr marL="914400" lvl="1" indent="-514350"/>
            <a:r>
              <a:rPr lang="en-AU" sz="2000">
                <a:solidFill>
                  <a:schemeClr val="bg1">
                    <a:lumMod val="50000"/>
                  </a:schemeClr>
                </a:solidFill>
              </a:rPr>
              <a:t>Bonus: Conservation Tour + Guillotine (TBC)</a:t>
            </a:r>
          </a:p>
          <a:p>
            <a:pPr marL="914400" lvl="1" indent="-514350"/>
            <a:r>
              <a:rPr lang="en-AU" sz="2000">
                <a:solidFill>
                  <a:schemeClr val="bg1">
                    <a:lumMod val="50000"/>
                  </a:schemeClr>
                </a:solidFill>
              </a:rPr>
              <a:t>Bonus: Cutting, painting, metal leafing covers </a:t>
            </a:r>
            <a:br>
              <a:rPr lang="en-AU" sz="2000">
                <a:solidFill>
                  <a:schemeClr val="bg1">
                    <a:lumMod val="50000"/>
                  </a:schemeClr>
                </a:solidFill>
              </a:rPr>
            </a:br>
            <a:r>
              <a:rPr lang="en-AU" sz="2000">
                <a:solidFill>
                  <a:schemeClr val="bg1">
                    <a:lumMod val="50000"/>
                  </a:schemeClr>
                </a:solidFill>
              </a:rPr>
              <a:t>  (book in open lab 12-6pm wed, 6-8pm </a:t>
            </a:r>
            <a:r>
              <a:rPr lang="en-AU" sz="2000" err="1">
                <a:solidFill>
                  <a:schemeClr val="bg1">
                    <a:lumMod val="50000"/>
                  </a:schemeClr>
                </a:solidFill>
              </a:rPr>
              <a:t>thurs</a:t>
            </a:r>
            <a:r>
              <a:rPr lang="en-AU" sz="2000">
                <a:solidFill>
                  <a:schemeClr val="bg1">
                    <a:lumMod val="50000"/>
                  </a:schemeClr>
                </a:solidFill>
              </a:rPr>
              <a:t>, 12-6 sat)</a:t>
            </a:r>
          </a:p>
          <a:p>
            <a:pPr marL="514350" indent="-514350">
              <a:buFont typeface="+mj-lt"/>
              <a:buAutoNum type="arabicPeriod"/>
            </a:pPr>
            <a:r>
              <a:rPr lang="en-AU" sz="2800"/>
              <a:t>Putting it all together! (19</a:t>
            </a:r>
            <a:r>
              <a:rPr lang="en-AU" sz="2800" baseline="30000"/>
              <a:t>th</a:t>
            </a:r>
            <a:r>
              <a:rPr lang="en-AU" sz="2800"/>
              <a:t> Oct)</a:t>
            </a:r>
            <a:endParaRPr lang="en-US" sz="2800"/>
          </a:p>
        </p:txBody>
      </p:sp>
    </p:spTree>
    <p:extLst>
      <p:ext uri="{BB962C8B-B14F-4D97-AF65-F5344CB8AC3E}">
        <p14:creationId xmlns:p14="http://schemas.microsoft.com/office/powerpoint/2010/main" val="2722307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CF3AAC-67A8-45A7-A00B-D7AAEF53609A}"/>
              </a:ext>
            </a:extLst>
          </p:cNvPr>
          <p:cNvSpPr>
            <a:spLocks noGrp="1"/>
          </p:cNvSpPr>
          <p:nvPr>
            <p:ph type="ctrTitle"/>
          </p:nvPr>
        </p:nvSpPr>
        <p:spPr/>
        <p:txBody>
          <a:bodyPr/>
          <a:lstStyle/>
          <a:p>
            <a:r>
              <a:rPr lang="en-US"/>
              <a:t>CRAFTING THE GRUMPUS’ TREASURED TOMES </a:t>
            </a:r>
            <a:br>
              <a:rPr lang="en-US"/>
            </a:br>
            <a:br>
              <a:rPr lang="en-US"/>
            </a:br>
            <a:r>
              <a:rPr lang="en-US" b="0"/>
              <a:t>Session 3</a:t>
            </a:r>
            <a:endParaRPr lang="en-US"/>
          </a:p>
        </p:txBody>
      </p:sp>
    </p:spTree>
    <p:extLst>
      <p:ext uri="{BB962C8B-B14F-4D97-AF65-F5344CB8AC3E}">
        <p14:creationId xmlns:p14="http://schemas.microsoft.com/office/powerpoint/2010/main" val="3040010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B81E1-5FAC-4881-855D-B5B5297D2CB8}"/>
              </a:ext>
            </a:extLst>
          </p:cNvPr>
          <p:cNvSpPr>
            <a:spLocks noGrp="1"/>
          </p:cNvSpPr>
          <p:nvPr>
            <p:ph type="title"/>
          </p:nvPr>
        </p:nvSpPr>
        <p:spPr/>
        <p:txBody>
          <a:bodyPr/>
          <a:lstStyle/>
          <a:p>
            <a:r>
              <a:rPr lang="en-AU"/>
              <a:t>Our books</a:t>
            </a:r>
            <a:endParaRPr lang="en-US"/>
          </a:p>
        </p:txBody>
      </p:sp>
      <p:pic>
        <p:nvPicPr>
          <p:cNvPr id="4" name="Graphic 3">
            <a:extLst>
              <a:ext uri="{FF2B5EF4-FFF2-40B4-BE49-F238E27FC236}">
                <a16:creationId xmlns:a16="http://schemas.microsoft.com/office/drawing/2014/main" id="{E051EF69-E284-4270-B5FC-24928BA246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584" y="1780456"/>
            <a:ext cx="3083427" cy="2467557"/>
          </a:xfrm>
          <a:prstGeom prst="rect">
            <a:avLst/>
          </a:prstGeom>
        </p:spPr>
      </p:pic>
      <p:pic>
        <p:nvPicPr>
          <p:cNvPr id="5" name="Graphic 4">
            <a:extLst>
              <a:ext uri="{FF2B5EF4-FFF2-40B4-BE49-F238E27FC236}">
                <a16:creationId xmlns:a16="http://schemas.microsoft.com/office/drawing/2014/main" id="{FB943BDE-4035-4802-A05A-35CFABA3C8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8024" y="1276400"/>
            <a:ext cx="3436979" cy="3221103"/>
          </a:xfrm>
          <a:prstGeom prst="rect">
            <a:avLst/>
          </a:prstGeom>
        </p:spPr>
      </p:pic>
    </p:spTree>
    <p:extLst>
      <p:ext uri="{BB962C8B-B14F-4D97-AF65-F5344CB8AC3E}">
        <p14:creationId xmlns:p14="http://schemas.microsoft.com/office/powerpoint/2010/main" val="27704895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5D20-3BD5-46CF-9C4D-FE040E27B82D}"/>
              </a:ext>
            </a:extLst>
          </p:cNvPr>
          <p:cNvSpPr>
            <a:spLocks noGrp="1"/>
          </p:cNvSpPr>
          <p:nvPr>
            <p:ph type="title"/>
          </p:nvPr>
        </p:nvSpPr>
        <p:spPr/>
        <p:txBody>
          <a:bodyPr/>
          <a:lstStyle/>
          <a:p>
            <a:r>
              <a:rPr lang="en-AU" err="1"/>
              <a:t>Grumpus</a:t>
            </a:r>
            <a:r>
              <a:rPr lang="en-AU"/>
              <a:t>: What has come before</a:t>
            </a:r>
            <a:endParaRPr lang="en-US"/>
          </a:p>
        </p:txBody>
      </p:sp>
      <p:sp>
        <p:nvSpPr>
          <p:cNvPr id="3" name="Content Placeholder 2">
            <a:extLst>
              <a:ext uri="{FF2B5EF4-FFF2-40B4-BE49-F238E27FC236}">
                <a16:creationId xmlns:a16="http://schemas.microsoft.com/office/drawing/2014/main" id="{547204A2-FBEB-4497-888E-BDD4C912DBE5}"/>
              </a:ext>
            </a:extLst>
          </p:cNvPr>
          <p:cNvSpPr>
            <a:spLocks noGrp="1"/>
          </p:cNvSpPr>
          <p:nvPr>
            <p:ph idx="1"/>
          </p:nvPr>
        </p:nvSpPr>
        <p:spPr/>
        <p:txBody>
          <a:bodyPr/>
          <a:lstStyle/>
          <a:p>
            <a:r>
              <a:rPr lang="en-AU"/>
              <a:t>The story thus far</a:t>
            </a:r>
            <a:endParaRPr lang="en-US"/>
          </a:p>
        </p:txBody>
      </p:sp>
    </p:spTree>
    <p:extLst>
      <p:ext uri="{BB962C8B-B14F-4D97-AF65-F5344CB8AC3E}">
        <p14:creationId xmlns:p14="http://schemas.microsoft.com/office/powerpoint/2010/main" val="369098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0F14-20BA-4FC0-8CCF-F4E135362B54}"/>
              </a:ext>
            </a:extLst>
          </p:cNvPr>
          <p:cNvSpPr>
            <a:spLocks noGrp="1"/>
          </p:cNvSpPr>
          <p:nvPr>
            <p:ph type="title"/>
          </p:nvPr>
        </p:nvSpPr>
        <p:spPr/>
        <p:txBody>
          <a:bodyPr/>
          <a:lstStyle/>
          <a:p>
            <a:r>
              <a:rPr lang="en-AU"/>
              <a:t>today</a:t>
            </a:r>
            <a:endParaRPr lang="en-US"/>
          </a:p>
        </p:txBody>
      </p:sp>
      <p:sp>
        <p:nvSpPr>
          <p:cNvPr id="3" name="Content Placeholder 2">
            <a:extLst>
              <a:ext uri="{FF2B5EF4-FFF2-40B4-BE49-F238E27FC236}">
                <a16:creationId xmlns:a16="http://schemas.microsoft.com/office/drawing/2014/main" id="{BEE72B04-CF77-4BFB-9946-9ABC54919183}"/>
              </a:ext>
            </a:extLst>
          </p:cNvPr>
          <p:cNvSpPr>
            <a:spLocks noGrp="1"/>
          </p:cNvSpPr>
          <p:nvPr>
            <p:ph idx="1"/>
          </p:nvPr>
        </p:nvSpPr>
        <p:spPr/>
        <p:txBody>
          <a:bodyPr/>
          <a:lstStyle/>
          <a:p>
            <a:r>
              <a:rPr lang="en-AU"/>
              <a:t>Gluing &amp; pressing text block </a:t>
            </a:r>
          </a:p>
          <a:p>
            <a:r>
              <a:rPr lang="en-AU"/>
              <a:t>Laser induction: online &amp; practical</a:t>
            </a:r>
          </a:p>
          <a:p>
            <a:r>
              <a:rPr lang="en-AU"/>
              <a:t>Gluing mull</a:t>
            </a:r>
            <a:endParaRPr lang="en-US"/>
          </a:p>
        </p:txBody>
      </p:sp>
    </p:spTree>
    <p:extLst>
      <p:ext uri="{BB962C8B-B14F-4D97-AF65-F5344CB8AC3E}">
        <p14:creationId xmlns:p14="http://schemas.microsoft.com/office/powerpoint/2010/main" val="876807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42C-BBE4-4F4F-8C21-4E980CC3ADF9}"/>
              </a:ext>
            </a:extLst>
          </p:cNvPr>
          <p:cNvSpPr>
            <a:spLocks noGrp="1"/>
          </p:cNvSpPr>
          <p:nvPr>
            <p:ph type="title"/>
          </p:nvPr>
        </p:nvSpPr>
        <p:spPr/>
        <p:txBody>
          <a:bodyPr/>
          <a:lstStyle/>
          <a:p>
            <a:r>
              <a:rPr lang="en-AU"/>
              <a:t>Protect Pages</a:t>
            </a:r>
            <a:endParaRPr lang="en-US"/>
          </a:p>
        </p:txBody>
      </p:sp>
      <p:sp>
        <p:nvSpPr>
          <p:cNvPr id="3" name="Content Placeholder 2">
            <a:extLst>
              <a:ext uri="{FF2B5EF4-FFF2-40B4-BE49-F238E27FC236}">
                <a16:creationId xmlns:a16="http://schemas.microsoft.com/office/drawing/2014/main" id="{8CD8B731-886F-4A30-9A61-5B638208B1D7}"/>
              </a:ext>
            </a:extLst>
          </p:cNvPr>
          <p:cNvSpPr>
            <a:spLocks noGrp="1"/>
          </p:cNvSpPr>
          <p:nvPr>
            <p:ph idx="1"/>
          </p:nvPr>
        </p:nvSpPr>
        <p:spPr/>
        <p:txBody>
          <a:bodyPr/>
          <a:lstStyle/>
          <a:p>
            <a:r>
              <a:rPr lang="en-AU"/>
              <a:t>Wrap wax paper vertically around book near spine, and tuck into pages to secure, then add tape. </a:t>
            </a:r>
          </a:p>
          <a:p>
            <a:r>
              <a:rPr lang="en-AU"/>
              <a:t>This will protect the pages a bit from glue, and give us somewhere to tape our mull/tapes onto. </a:t>
            </a:r>
            <a:endParaRPr lang="en-US"/>
          </a:p>
        </p:txBody>
      </p:sp>
    </p:spTree>
    <p:extLst>
      <p:ext uri="{BB962C8B-B14F-4D97-AF65-F5344CB8AC3E}">
        <p14:creationId xmlns:p14="http://schemas.microsoft.com/office/powerpoint/2010/main" val="6476018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10D97-4C1A-4944-BCB3-B2DA039CC081}"/>
              </a:ext>
            </a:extLst>
          </p:cNvPr>
          <p:cNvSpPr>
            <a:spLocks noGrp="1"/>
          </p:cNvSpPr>
          <p:nvPr>
            <p:ph type="title"/>
          </p:nvPr>
        </p:nvSpPr>
        <p:spPr/>
        <p:txBody>
          <a:bodyPr/>
          <a:lstStyle/>
          <a:p>
            <a:r>
              <a:rPr lang="en-AU"/>
              <a:t>Glue signatures</a:t>
            </a:r>
            <a:endParaRPr lang="en-US"/>
          </a:p>
        </p:txBody>
      </p:sp>
      <p:sp>
        <p:nvSpPr>
          <p:cNvPr id="3" name="Content Placeholder 2">
            <a:extLst>
              <a:ext uri="{FF2B5EF4-FFF2-40B4-BE49-F238E27FC236}">
                <a16:creationId xmlns:a16="http://schemas.microsoft.com/office/drawing/2014/main" id="{349DC229-717E-4147-B264-DD0F4FB240D5}"/>
              </a:ext>
            </a:extLst>
          </p:cNvPr>
          <p:cNvSpPr>
            <a:spLocks noGrp="1"/>
          </p:cNvSpPr>
          <p:nvPr>
            <p:ph idx="1"/>
          </p:nvPr>
        </p:nvSpPr>
        <p:spPr/>
        <p:txBody>
          <a:bodyPr/>
          <a:lstStyle/>
          <a:p>
            <a:r>
              <a:rPr lang="en-AU" sz="2000"/>
              <a:t>Tape back tapes down onto paper</a:t>
            </a:r>
          </a:p>
          <a:p>
            <a:r>
              <a:rPr lang="en-AU" sz="2000"/>
              <a:t>Lay book so spine running along edge of table</a:t>
            </a:r>
          </a:p>
          <a:p>
            <a:r>
              <a:rPr lang="en-AU" sz="2000"/>
              <a:t>Glue: saturate tapes and work in between signatures a bit </a:t>
            </a:r>
          </a:p>
          <a:p>
            <a:r>
              <a:rPr lang="en-AU" sz="2000"/>
              <a:t>Place wood on top and press down. Notice tapes wrinkle. </a:t>
            </a:r>
          </a:p>
          <a:p>
            <a:r>
              <a:rPr lang="en-AU" sz="2000"/>
              <a:t>Remove wood, pull top tapes taught </a:t>
            </a:r>
            <a:br>
              <a:rPr lang="en-AU" sz="2000"/>
            </a:br>
            <a:r>
              <a:rPr lang="en-AU" sz="2000"/>
              <a:t>(can tape down onto wax paper too)</a:t>
            </a:r>
          </a:p>
          <a:p>
            <a:r>
              <a:rPr lang="en-AU" sz="2000"/>
              <a:t>Place wood back on, and use clamps/desk to apply pressure. </a:t>
            </a:r>
          </a:p>
          <a:p>
            <a:endParaRPr lang="en-US" sz="2000"/>
          </a:p>
        </p:txBody>
      </p:sp>
    </p:spTree>
    <p:extLst>
      <p:ext uri="{BB962C8B-B14F-4D97-AF65-F5344CB8AC3E}">
        <p14:creationId xmlns:p14="http://schemas.microsoft.com/office/powerpoint/2010/main" val="3934161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D3BE-AEB8-4CD9-8C5E-459BDA581D9E}"/>
              </a:ext>
            </a:extLst>
          </p:cNvPr>
          <p:cNvSpPr>
            <a:spLocks noGrp="1"/>
          </p:cNvSpPr>
          <p:nvPr>
            <p:ph type="title"/>
          </p:nvPr>
        </p:nvSpPr>
        <p:spPr/>
        <p:txBody>
          <a:bodyPr/>
          <a:lstStyle/>
          <a:p>
            <a:r>
              <a:rPr lang="en-AU"/>
              <a:t>Pressing text block</a:t>
            </a:r>
            <a:endParaRPr lang="en-US"/>
          </a:p>
        </p:txBody>
      </p:sp>
      <p:sp>
        <p:nvSpPr>
          <p:cNvPr id="3" name="Content Placeholder 2">
            <a:extLst>
              <a:ext uri="{FF2B5EF4-FFF2-40B4-BE49-F238E27FC236}">
                <a16:creationId xmlns:a16="http://schemas.microsoft.com/office/drawing/2014/main" id="{F8E39E3A-709A-4363-B50B-7D00C961F5A9}"/>
              </a:ext>
            </a:extLst>
          </p:cNvPr>
          <p:cNvSpPr>
            <a:spLocks noGrp="1"/>
          </p:cNvSpPr>
          <p:nvPr>
            <p:ph idx="1"/>
          </p:nvPr>
        </p:nvSpPr>
        <p:spPr/>
        <p:txBody>
          <a:bodyPr/>
          <a:lstStyle/>
          <a:p>
            <a:r>
              <a:rPr lang="en-AU"/>
              <a:t>Helps make it neat and firm</a:t>
            </a:r>
          </a:p>
          <a:p>
            <a:r>
              <a:rPr lang="en-AU"/>
              <a:t>Don’t overdo the tightness, else spine will be squished </a:t>
            </a:r>
            <a:endParaRPr lang="en-US"/>
          </a:p>
        </p:txBody>
      </p:sp>
    </p:spTree>
    <p:extLst>
      <p:ext uri="{BB962C8B-B14F-4D97-AF65-F5344CB8AC3E}">
        <p14:creationId xmlns:p14="http://schemas.microsoft.com/office/powerpoint/2010/main" val="3737145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24B7-B08B-48DE-9994-D814FABCE191}"/>
              </a:ext>
            </a:extLst>
          </p:cNvPr>
          <p:cNvSpPr>
            <a:spLocks noGrp="1"/>
          </p:cNvSpPr>
          <p:nvPr>
            <p:ph type="title"/>
          </p:nvPr>
        </p:nvSpPr>
        <p:spPr/>
        <p:txBody>
          <a:bodyPr/>
          <a:lstStyle/>
          <a:p>
            <a:r>
              <a:rPr lang="en-AU"/>
              <a:t>Laser induction: online</a:t>
            </a:r>
            <a:endParaRPr lang="en-US"/>
          </a:p>
        </p:txBody>
      </p:sp>
      <p:sp>
        <p:nvSpPr>
          <p:cNvPr id="3" name="Content Placeholder 2">
            <a:extLst>
              <a:ext uri="{FF2B5EF4-FFF2-40B4-BE49-F238E27FC236}">
                <a16:creationId xmlns:a16="http://schemas.microsoft.com/office/drawing/2014/main" id="{69487DD8-A117-44E4-8B1E-07292258F5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40371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72ED-3FDD-4624-B7C8-AAAC46FA1C40}"/>
              </a:ext>
            </a:extLst>
          </p:cNvPr>
          <p:cNvSpPr>
            <a:spLocks noGrp="1"/>
          </p:cNvSpPr>
          <p:nvPr>
            <p:ph type="title"/>
          </p:nvPr>
        </p:nvSpPr>
        <p:spPr/>
        <p:txBody>
          <a:bodyPr/>
          <a:lstStyle/>
          <a:p>
            <a:r>
              <a:rPr lang="en-AU"/>
              <a:t>Anyone not done a general Induction?</a:t>
            </a:r>
            <a:endParaRPr lang="en-US"/>
          </a:p>
        </p:txBody>
      </p:sp>
    </p:spTree>
    <p:extLst>
      <p:ext uri="{BB962C8B-B14F-4D97-AF65-F5344CB8AC3E}">
        <p14:creationId xmlns:p14="http://schemas.microsoft.com/office/powerpoint/2010/main" val="3729395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681C-F092-421E-AE9F-9CC6244081CE}"/>
              </a:ext>
            </a:extLst>
          </p:cNvPr>
          <p:cNvSpPr>
            <a:spLocks noGrp="1"/>
          </p:cNvSpPr>
          <p:nvPr>
            <p:ph type="title"/>
          </p:nvPr>
        </p:nvSpPr>
        <p:spPr/>
        <p:txBody>
          <a:bodyPr/>
          <a:lstStyle/>
          <a:p>
            <a:r>
              <a:rPr lang="en-AU"/>
              <a:t>Laser Induction: Practical</a:t>
            </a:r>
            <a:endParaRPr lang="en-US"/>
          </a:p>
        </p:txBody>
      </p:sp>
      <p:sp>
        <p:nvSpPr>
          <p:cNvPr id="3" name="Content Placeholder 2">
            <a:extLst>
              <a:ext uri="{FF2B5EF4-FFF2-40B4-BE49-F238E27FC236}">
                <a16:creationId xmlns:a16="http://schemas.microsoft.com/office/drawing/2014/main" id="{8C0FBA54-13E0-46F2-A9C3-420568FFB8E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64988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616B-62D8-4F5F-B7A9-13D1450FFD48}"/>
              </a:ext>
            </a:extLst>
          </p:cNvPr>
          <p:cNvSpPr>
            <a:spLocks noGrp="1"/>
          </p:cNvSpPr>
          <p:nvPr>
            <p:ph type="title"/>
          </p:nvPr>
        </p:nvSpPr>
        <p:spPr/>
        <p:txBody>
          <a:bodyPr/>
          <a:lstStyle/>
          <a:p>
            <a:r>
              <a:rPr lang="en-AU"/>
              <a:t>Laser: How to book</a:t>
            </a:r>
            <a:endParaRPr lang="en-US"/>
          </a:p>
        </p:txBody>
      </p:sp>
      <p:sp>
        <p:nvSpPr>
          <p:cNvPr id="3" name="Content Placeholder 2">
            <a:extLst>
              <a:ext uri="{FF2B5EF4-FFF2-40B4-BE49-F238E27FC236}">
                <a16:creationId xmlns:a16="http://schemas.microsoft.com/office/drawing/2014/main" id="{7EC448B8-95AA-4134-9F2D-9C6E093F5E44}"/>
              </a:ext>
            </a:extLst>
          </p:cNvPr>
          <p:cNvSpPr>
            <a:spLocks noGrp="1"/>
          </p:cNvSpPr>
          <p:nvPr>
            <p:ph idx="1"/>
          </p:nvPr>
        </p:nvSpPr>
        <p:spPr/>
        <p:txBody>
          <a:bodyPr/>
          <a:lstStyle/>
          <a:p>
            <a:r>
              <a:rPr lang="en-AU"/>
              <a:t>Anyone want to cut their cover themselves? If so, book in next week, else I will do it by next (final!) session.</a:t>
            </a:r>
            <a:endParaRPr lang="en-US"/>
          </a:p>
        </p:txBody>
      </p:sp>
    </p:spTree>
    <p:extLst>
      <p:ext uri="{BB962C8B-B14F-4D97-AF65-F5344CB8AC3E}">
        <p14:creationId xmlns:p14="http://schemas.microsoft.com/office/powerpoint/2010/main" val="2698249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8FB9-88E3-476F-8999-3242A5AAC0FD}"/>
              </a:ext>
            </a:extLst>
          </p:cNvPr>
          <p:cNvSpPr>
            <a:spLocks noGrp="1"/>
          </p:cNvSpPr>
          <p:nvPr>
            <p:ph type="title"/>
          </p:nvPr>
        </p:nvSpPr>
        <p:spPr/>
        <p:txBody>
          <a:bodyPr/>
          <a:lstStyle/>
          <a:p>
            <a:r>
              <a:rPr lang="en-AU"/>
              <a:t>Choose your materials</a:t>
            </a:r>
            <a:endParaRPr lang="en-US"/>
          </a:p>
        </p:txBody>
      </p:sp>
      <p:sp>
        <p:nvSpPr>
          <p:cNvPr id="3" name="Content Placeholder 2">
            <a:extLst>
              <a:ext uri="{FF2B5EF4-FFF2-40B4-BE49-F238E27FC236}">
                <a16:creationId xmlns:a16="http://schemas.microsoft.com/office/drawing/2014/main" id="{B7382E6C-47DC-4144-A1A0-B61D1B72F4F0}"/>
              </a:ext>
            </a:extLst>
          </p:cNvPr>
          <p:cNvSpPr>
            <a:spLocks noGrp="1"/>
          </p:cNvSpPr>
          <p:nvPr>
            <p:ph idx="1"/>
          </p:nvPr>
        </p:nvSpPr>
        <p:spPr/>
        <p:txBody>
          <a:bodyPr/>
          <a:lstStyle/>
          <a:p>
            <a:r>
              <a:rPr lang="en-AU"/>
              <a:t>marbled papers</a:t>
            </a:r>
          </a:p>
          <a:p>
            <a:r>
              <a:rPr lang="en-AU"/>
              <a:t>headbands</a:t>
            </a:r>
            <a:endParaRPr lang="en-US"/>
          </a:p>
          <a:p>
            <a:r>
              <a:rPr lang="en-AU"/>
              <a:t>bookmark</a:t>
            </a:r>
          </a:p>
          <a:p>
            <a:r>
              <a:rPr lang="en-AU"/>
              <a:t>book cloth</a:t>
            </a:r>
          </a:p>
        </p:txBody>
      </p:sp>
    </p:spTree>
    <p:extLst>
      <p:ext uri="{BB962C8B-B14F-4D97-AF65-F5344CB8AC3E}">
        <p14:creationId xmlns:p14="http://schemas.microsoft.com/office/powerpoint/2010/main" val="279568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B76B57-DD3B-416C-B599-626719A388DF}"/>
              </a:ext>
            </a:extLst>
          </p:cNvPr>
          <p:cNvSpPr>
            <a:spLocks noGrp="1"/>
          </p:cNvSpPr>
          <p:nvPr>
            <p:ph type="title"/>
          </p:nvPr>
        </p:nvSpPr>
        <p:spPr/>
        <p:txBody>
          <a:bodyPr/>
          <a:lstStyle/>
          <a:p>
            <a:r>
              <a:rPr lang="en-AU"/>
              <a:t>Course Overview</a:t>
            </a:r>
            <a:endParaRPr lang="en-US"/>
          </a:p>
        </p:txBody>
      </p:sp>
      <p:sp>
        <p:nvSpPr>
          <p:cNvPr id="5" name="Content Placeholder 4">
            <a:extLst>
              <a:ext uri="{FF2B5EF4-FFF2-40B4-BE49-F238E27FC236}">
                <a16:creationId xmlns:a16="http://schemas.microsoft.com/office/drawing/2014/main" id="{000AE0FF-FA21-413D-88B1-ADE56EDDB724}"/>
              </a:ext>
            </a:extLst>
          </p:cNvPr>
          <p:cNvSpPr>
            <a:spLocks noGrp="1"/>
          </p:cNvSpPr>
          <p:nvPr>
            <p:ph idx="1"/>
          </p:nvPr>
        </p:nvSpPr>
        <p:spPr>
          <a:xfrm>
            <a:off x="457200" y="1200150"/>
            <a:ext cx="8507288" cy="3395663"/>
          </a:xfrm>
        </p:spPr>
        <p:txBody>
          <a:bodyPr/>
          <a:lstStyle/>
          <a:p>
            <a:pPr marL="514350" indent="-514350">
              <a:buFont typeface="+mj-lt"/>
              <a:buAutoNum type="arabicPeriod"/>
            </a:pPr>
            <a:r>
              <a:rPr lang="en-AU"/>
              <a:t>Cover Design: Inkscape</a:t>
            </a:r>
          </a:p>
          <a:p>
            <a:pPr marL="514350" indent="-514350">
              <a:buFont typeface="+mj-lt"/>
              <a:buAutoNum type="arabicPeriod"/>
            </a:pPr>
            <a:r>
              <a:rPr lang="en-AU"/>
              <a:t>Making the text block: fold, sew, glue</a:t>
            </a:r>
          </a:p>
          <a:p>
            <a:pPr marL="914400" lvl="1" indent="-514350"/>
            <a:r>
              <a:rPr lang="en-AU" sz="2400">
                <a:solidFill>
                  <a:schemeClr val="bg1">
                    <a:lumMod val="50000"/>
                  </a:schemeClr>
                </a:solidFill>
              </a:rPr>
              <a:t>Bonus: Water marbling end papers</a:t>
            </a:r>
          </a:p>
          <a:p>
            <a:pPr marL="514350" indent="-514350">
              <a:buFont typeface="+mj-lt"/>
              <a:buAutoNum type="arabicPeriod"/>
            </a:pPr>
            <a:r>
              <a:rPr lang="en-AU"/>
              <a:t>Laser cutting induction</a:t>
            </a:r>
          </a:p>
          <a:p>
            <a:pPr marL="914400" lvl="1" indent="-514350"/>
            <a:r>
              <a:rPr lang="en-AU" sz="2400">
                <a:solidFill>
                  <a:schemeClr val="bg1">
                    <a:lumMod val="50000"/>
                  </a:schemeClr>
                </a:solidFill>
              </a:rPr>
              <a:t>Bonus: Conservation Tour + Guillotine</a:t>
            </a:r>
          </a:p>
          <a:p>
            <a:pPr marL="914400" lvl="1" indent="-514350"/>
            <a:r>
              <a:rPr lang="en-AU" sz="2400">
                <a:solidFill>
                  <a:schemeClr val="bg1">
                    <a:lumMod val="50000"/>
                  </a:schemeClr>
                </a:solidFill>
              </a:rPr>
              <a:t>Bonus: Cutting, painting, metal leafing covers</a:t>
            </a:r>
          </a:p>
          <a:p>
            <a:pPr marL="514350" indent="-514350">
              <a:buFont typeface="+mj-lt"/>
              <a:buAutoNum type="arabicPeriod"/>
            </a:pPr>
            <a:r>
              <a:rPr lang="en-AU"/>
              <a:t>Putting it all together </a:t>
            </a:r>
            <a:endParaRPr lang="en-US"/>
          </a:p>
        </p:txBody>
      </p:sp>
    </p:spTree>
    <p:extLst>
      <p:ext uri="{BB962C8B-B14F-4D97-AF65-F5344CB8AC3E}">
        <p14:creationId xmlns:p14="http://schemas.microsoft.com/office/powerpoint/2010/main" val="337277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90EE6-ABE5-46B9-AB45-AA2CD6ADD887}"/>
              </a:ext>
            </a:extLst>
          </p:cNvPr>
          <p:cNvSpPr>
            <a:spLocks noGrp="1"/>
          </p:cNvSpPr>
          <p:nvPr>
            <p:ph type="title"/>
          </p:nvPr>
        </p:nvSpPr>
        <p:spPr/>
        <p:txBody>
          <a:bodyPr/>
          <a:lstStyle/>
          <a:p>
            <a:r>
              <a:rPr lang="en-AU"/>
              <a:t>Guillotine/tour of conservation</a:t>
            </a:r>
            <a:endParaRPr lang="en-US"/>
          </a:p>
        </p:txBody>
      </p:sp>
      <p:sp>
        <p:nvSpPr>
          <p:cNvPr id="3" name="Content Placeholder 2">
            <a:extLst>
              <a:ext uri="{FF2B5EF4-FFF2-40B4-BE49-F238E27FC236}">
                <a16:creationId xmlns:a16="http://schemas.microsoft.com/office/drawing/2014/main" id="{487F45E4-C535-4F78-9B0C-E5C66203C5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711261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F86B-DBE6-40BC-9389-A951E899F4D8}"/>
              </a:ext>
            </a:extLst>
          </p:cNvPr>
          <p:cNvSpPr>
            <a:spLocks noGrp="1"/>
          </p:cNvSpPr>
          <p:nvPr>
            <p:ph type="title"/>
          </p:nvPr>
        </p:nvSpPr>
        <p:spPr/>
        <p:txBody>
          <a:bodyPr/>
          <a:lstStyle/>
          <a:p>
            <a:r>
              <a:rPr lang="en-AU"/>
              <a:t>Homework</a:t>
            </a:r>
            <a:endParaRPr lang="en-US"/>
          </a:p>
        </p:txBody>
      </p:sp>
      <p:sp>
        <p:nvSpPr>
          <p:cNvPr id="3" name="Content Placeholder 2">
            <a:extLst>
              <a:ext uri="{FF2B5EF4-FFF2-40B4-BE49-F238E27FC236}">
                <a16:creationId xmlns:a16="http://schemas.microsoft.com/office/drawing/2014/main" id="{0BD404A7-DB2D-4CD1-B30B-9CD4029EDA48}"/>
              </a:ext>
            </a:extLst>
          </p:cNvPr>
          <p:cNvSpPr>
            <a:spLocks noGrp="1"/>
          </p:cNvSpPr>
          <p:nvPr>
            <p:ph idx="1"/>
          </p:nvPr>
        </p:nvSpPr>
        <p:spPr/>
        <p:txBody>
          <a:bodyPr/>
          <a:lstStyle/>
          <a:p>
            <a:pPr marL="0" indent="0" algn="ctr">
              <a:buNone/>
            </a:pPr>
            <a:r>
              <a:rPr lang="en-AU" sz="2800"/>
              <a:t>!!!  SEND ME YOUR COVER DESIGN </a:t>
            </a:r>
            <a:br>
              <a:rPr lang="en-AU" sz="2800"/>
            </a:br>
            <a:r>
              <a:rPr lang="en-AU" sz="2800"/>
              <a:t>ASAP IF YOU HAVENT YET  !!!</a:t>
            </a:r>
          </a:p>
          <a:p>
            <a:pPr marL="0" indent="0">
              <a:buNone/>
            </a:pPr>
            <a:r>
              <a:rPr lang="en-AU" sz="2800"/>
              <a:t> </a:t>
            </a:r>
          </a:p>
        </p:txBody>
      </p:sp>
    </p:spTree>
    <p:extLst>
      <p:ext uri="{BB962C8B-B14F-4D97-AF65-F5344CB8AC3E}">
        <p14:creationId xmlns:p14="http://schemas.microsoft.com/office/powerpoint/2010/main" val="3535588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4720-7956-4B3A-8920-DE3A08F352CD}"/>
              </a:ext>
            </a:extLst>
          </p:cNvPr>
          <p:cNvSpPr>
            <a:spLocks noGrp="1"/>
          </p:cNvSpPr>
          <p:nvPr>
            <p:ph type="title"/>
          </p:nvPr>
        </p:nvSpPr>
        <p:spPr/>
        <p:txBody>
          <a:bodyPr/>
          <a:lstStyle/>
          <a:p>
            <a:r>
              <a:rPr lang="en-AU"/>
              <a:t>Bonus: Tour of Conservation</a:t>
            </a:r>
            <a:endParaRPr lang="en-US"/>
          </a:p>
        </p:txBody>
      </p:sp>
      <p:sp>
        <p:nvSpPr>
          <p:cNvPr id="3" name="Content Placeholder 2">
            <a:extLst>
              <a:ext uri="{FF2B5EF4-FFF2-40B4-BE49-F238E27FC236}">
                <a16:creationId xmlns:a16="http://schemas.microsoft.com/office/drawing/2014/main" id="{DEA890A8-AFE1-471D-A425-0FE54A6C04B3}"/>
              </a:ext>
            </a:extLst>
          </p:cNvPr>
          <p:cNvSpPr>
            <a:spLocks noGrp="1"/>
          </p:cNvSpPr>
          <p:nvPr>
            <p:ph idx="1"/>
          </p:nvPr>
        </p:nvSpPr>
        <p:spPr/>
        <p:txBody>
          <a:bodyPr/>
          <a:lstStyle/>
          <a:p>
            <a:r>
              <a:rPr lang="en-AU" sz="2800"/>
              <a:t>Shane will take tour through State Library’s Conservation department </a:t>
            </a:r>
          </a:p>
          <a:p>
            <a:r>
              <a:rPr lang="en-AU" sz="2800"/>
              <a:t>See the space and equipment</a:t>
            </a:r>
          </a:p>
          <a:p>
            <a:r>
              <a:rPr lang="en-AU" sz="2800"/>
              <a:t>See how he trims a book on the guillotine</a:t>
            </a:r>
            <a:endParaRPr lang="en-US" sz="2800"/>
          </a:p>
        </p:txBody>
      </p:sp>
    </p:spTree>
    <p:extLst>
      <p:ext uri="{BB962C8B-B14F-4D97-AF65-F5344CB8AC3E}">
        <p14:creationId xmlns:p14="http://schemas.microsoft.com/office/powerpoint/2010/main" val="4163142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4720-7956-4B3A-8920-DE3A08F352CD}"/>
              </a:ext>
            </a:extLst>
          </p:cNvPr>
          <p:cNvSpPr>
            <a:spLocks noGrp="1"/>
          </p:cNvSpPr>
          <p:nvPr>
            <p:ph type="title"/>
          </p:nvPr>
        </p:nvSpPr>
        <p:spPr/>
        <p:txBody>
          <a:bodyPr/>
          <a:lstStyle/>
          <a:p>
            <a:r>
              <a:rPr lang="en-AU"/>
              <a:t>Bonus: extra making</a:t>
            </a:r>
            <a:endParaRPr lang="en-US"/>
          </a:p>
        </p:txBody>
      </p:sp>
      <p:sp>
        <p:nvSpPr>
          <p:cNvPr id="3" name="Content Placeholder 2">
            <a:extLst>
              <a:ext uri="{FF2B5EF4-FFF2-40B4-BE49-F238E27FC236}">
                <a16:creationId xmlns:a16="http://schemas.microsoft.com/office/drawing/2014/main" id="{DEA890A8-AFE1-471D-A425-0FE54A6C04B3}"/>
              </a:ext>
            </a:extLst>
          </p:cNvPr>
          <p:cNvSpPr>
            <a:spLocks noGrp="1"/>
          </p:cNvSpPr>
          <p:nvPr>
            <p:ph idx="1"/>
          </p:nvPr>
        </p:nvSpPr>
        <p:spPr/>
        <p:txBody>
          <a:bodyPr/>
          <a:lstStyle/>
          <a:p>
            <a:pPr marL="0" indent="0">
              <a:buNone/>
            </a:pPr>
            <a:r>
              <a:rPr lang="en-AU" sz="2800"/>
              <a:t>If you want to:</a:t>
            </a:r>
          </a:p>
          <a:p>
            <a:r>
              <a:rPr lang="en-AU" sz="2800"/>
              <a:t>Cut your own book in the laser</a:t>
            </a:r>
          </a:p>
          <a:p>
            <a:r>
              <a:rPr lang="en-AU" sz="2800"/>
              <a:t>Glue on your own scrim/bookmarks etc</a:t>
            </a:r>
          </a:p>
          <a:p>
            <a:r>
              <a:rPr lang="en-AU" sz="2800"/>
              <a:t>Paint or metal leaf your covers </a:t>
            </a:r>
          </a:p>
          <a:p>
            <a:pPr marL="0" indent="0">
              <a:buNone/>
            </a:pPr>
            <a:r>
              <a:rPr lang="en-AU" sz="2800"/>
              <a:t>Come in during open lab! Swing me an email so I can prep. Book the laser if you want to cut.</a:t>
            </a:r>
          </a:p>
          <a:p>
            <a:pPr marL="0" indent="0">
              <a:buNone/>
            </a:pPr>
            <a:r>
              <a:rPr lang="en-AU" sz="2800">
                <a:hlinkClick r:id="rId3"/>
              </a:rPr>
              <a:t>billie.ruben@slq.qld.gov.au</a:t>
            </a:r>
            <a:endParaRPr lang="en-AU" sz="2800"/>
          </a:p>
          <a:p>
            <a:endParaRPr lang="en-US" sz="2800"/>
          </a:p>
        </p:txBody>
      </p:sp>
    </p:spTree>
    <p:extLst>
      <p:ext uri="{BB962C8B-B14F-4D97-AF65-F5344CB8AC3E}">
        <p14:creationId xmlns:p14="http://schemas.microsoft.com/office/powerpoint/2010/main" val="26030986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129F-9A10-4144-A937-2F37E8D16425}"/>
              </a:ext>
            </a:extLst>
          </p:cNvPr>
          <p:cNvSpPr>
            <a:spLocks noGrp="1"/>
          </p:cNvSpPr>
          <p:nvPr>
            <p:ph type="title"/>
          </p:nvPr>
        </p:nvSpPr>
        <p:spPr/>
        <p:txBody>
          <a:bodyPr/>
          <a:lstStyle/>
          <a:p>
            <a:r>
              <a:rPr lang="en-AU"/>
              <a:t>Help: Open Lab Times</a:t>
            </a:r>
            <a:endParaRPr lang="en-US"/>
          </a:p>
        </p:txBody>
      </p:sp>
      <p:sp>
        <p:nvSpPr>
          <p:cNvPr id="3" name="Content Placeholder 2">
            <a:extLst>
              <a:ext uri="{FF2B5EF4-FFF2-40B4-BE49-F238E27FC236}">
                <a16:creationId xmlns:a16="http://schemas.microsoft.com/office/drawing/2014/main" id="{34B8F977-A92F-4202-9596-496617DED251}"/>
              </a:ext>
            </a:extLst>
          </p:cNvPr>
          <p:cNvSpPr>
            <a:spLocks noGrp="1"/>
          </p:cNvSpPr>
          <p:nvPr>
            <p:ph idx="1"/>
          </p:nvPr>
        </p:nvSpPr>
        <p:spPr>
          <a:xfrm>
            <a:off x="457200" y="1200151"/>
            <a:ext cx="8507288" cy="2452514"/>
          </a:xfrm>
        </p:spPr>
        <p:txBody>
          <a:bodyPr numCol="2"/>
          <a:lstStyle/>
          <a:p>
            <a:pPr marL="0" indent="0">
              <a:buNone/>
            </a:pPr>
            <a:r>
              <a:rPr lang="en-AU"/>
              <a:t>This Week:</a:t>
            </a:r>
          </a:p>
          <a:p>
            <a:r>
              <a:rPr lang="en-AU"/>
              <a:t>Wed 6</a:t>
            </a:r>
            <a:r>
              <a:rPr lang="en-AU" baseline="30000"/>
              <a:t>th</a:t>
            </a:r>
            <a:r>
              <a:rPr lang="en-AU"/>
              <a:t> 12-6</a:t>
            </a:r>
          </a:p>
          <a:p>
            <a:r>
              <a:rPr lang="en-AU" err="1"/>
              <a:t>Thur</a:t>
            </a:r>
            <a:r>
              <a:rPr lang="en-AU"/>
              <a:t> 7</a:t>
            </a:r>
            <a:r>
              <a:rPr lang="en-AU" baseline="30000"/>
              <a:t>th</a:t>
            </a:r>
            <a:r>
              <a:rPr lang="en-AU"/>
              <a:t> 12-8</a:t>
            </a:r>
          </a:p>
          <a:p>
            <a:r>
              <a:rPr lang="en-AU"/>
              <a:t>Sat 9</a:t>
            </a:r>
            <a:r>
              <a:rPr lang="en-AU" baseline="30000"/>
              <a:t>th</a:t>
            </a:r>
            <a:r>
              <a:rPr lang="en-AU"/>
              <a:t> 12-6 </a:t>
            </a:r>
            <a:br>
              <a:rPr lang="en-AU"/>
            </a:br>
            <a:r>
              <a:rPr lang="en-AU"/>
              <a:t>(Billie not in) </a:t>
            </a:r>
          </a:p>
          <a:p>
            <a:pPr marL="0" indent="0">
              <a:buNone/>
            </a:pPr>
            <a:r>
              <a:rPr lang="en-AU" sz="3200"/>
              <a:t>Next Week:</a:t>
            </a:r>
          </a:p>
          <a:p>
            <a:pPr marL="285750" indent="-285750">
              <a:buFont typeface="Arial" panose="020B0604020202020204" pitchFamily="34" charset="0"/>
              <a:buChar char="•"/>
            </a:pPr>
            <a:r>
              <a:rPr lang="en-AU" sz="3200"/>
              <a:t>Wed 13</a:t>
            </a:r>
            <a:r>
              <a:rPr lang="en-AU" sz="3200" baseline="30000"/>
              <a:t>th</a:t>
            </a:r>
            <a:r>
              <a:rPr lang="en-AU" sz="3200"/>
              <a:t> 12-6</a:t>
            </a:r>
          </a:p>
          <a:p>
            <a:pPr marL="285750" indent="-285750">
              <a:buFont typeface="Arial" panose="020B0604020202020204" pitchFamily="34" charset="0"/>
              <a:buChar char="•"/>
            </a:pPr>
            <a:r>
              <a:rPr lang="en-AU" sz="3200" err="1"/>
              <a:t>Thur</a:t>
            </a:r>
            <a:r>
              <a:rPr lang="en-AU" sz="3200"/>
              <a:t> 14</a:t>
            </a:r>
            <a:r>
              <a:rPr lang="en-AU" sz="3200" baseline="30000"/>
              <a:t>th</a:t>
            </a:r>
            <a:r>
              <a:rPr lang="en-AU" sz="3200"/>
              <a:t> 12-8</a:t>
            </a:r>
          </a:p>
          <a:p>
            <a:pPr marL="285750" indent="-285750">
              <a:buFont typeface="Arial" panose="020B0604020202020204" pitchFamily="34" charset="0"/>
              <a:buChar char="•"/>
            </a:pPr>
            <a:r>
              <a:rPr lang="en-AU" sz="3200"/>
              <a:t>Sat 16</a:t>
            </a:r>
            <a:r>
              <a:rPr lang="en-AU" sz="3200" baseline="30000"/>
              <a:t>th</a:t>
            </a:r>
            <a:r>
              <a:rPr lang="en-AU" sz="3200"/>
              <a:t> 12-6 </a:t>
            </a:r>
            <a:br>
              <a:rPr lang="en-AU" sz="3200"/>
            </a:br>
            <a:r>
              <a:rPr lang="en-AU" sz="3200"/>
              <a:t>(Billie in) </a:t>
            </a:r>
          </a:p>
        </p:txBody>
      </p:sp>
    </p:spTree>
    <p:extLst>
      <p:ext uri="{BB962C8B-B14F-4D97-AF65-F5344CB8AC3E}">
        <p14:creationId xmlns:p14="http://schemas.microsoft.com/office/powerpoint/2010/main" val="3675404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91DD-4EE1-4B0B-803B-7814BEFD7381}"/>
              </a:ext>
            </a:extLst>
          </p:cNvPr>
          <p:cNvSpPr>
            <a:spLocks noGrp="1"/>
          </p:cNvSpPr>
          <p:nvPr>
            <p:ph type="title"/>
          </p:nvPr>
        </p:nvSpPr>
        <p:spPr/>
        <p:txBody>
          <a:bodyPr/>
          <a:lstStyle/>
          <a:p>
            <a:r>
              <a:rPr lang="en-AU"/>
              <a:t>Coming Up</a:t>
            </a:r>
            <a:endParaRPr lang="en-US"/>
          </a:p>
        </p:txBody>
      </p:sp>
      <p:sp>
        <p:nvSpPr>
          <p:cNvPr id="3" name="Content Placeholder 2">
            <a:extLst>
              <a:ext uri="{FF2B5EF4-FFF2-40B4-BE49-F238E27FC236}">
                <a16:creationId xmlns:a16="http://schemas.microsoft.com/office/drawing/2014/main" id="{48FB8943-D8A6-46A5-B3AF-B481404AB4A0}"/>
              </a:ext>
            </a:extLst>
          </p:cNvPr>
          <p:cNvSpPr>
            <a:spLocks noGrp="1"/>
          </p:cNvSpPr>
          <p:nvPr>
            <p:ph idx="1"/>
          </p:nvPr>
        </p:nvSpPr>
        <p:spPr/>
        <p:txBody>
          <a:bodyPr/>
          <a:lstStyle/>
          <a:p>
            <a:r>
              <a:rPr lang="en-AU"/>
              <a:t>Photographer next </a:t>
            </a:r>
            <a:r>
              <a:rPr lang="en-AU" err="1"/>
              <a:t>sesh</a:t>
            </a:r>
            <a:r>
              <a:rPr lang="en-AU"/>
              <a:t> (let me know if you don’t want your picture taken)</a:t>
            </a:r>
          </a:p>
        </p:txBody>
      </p:sp>
    </p:spTree>
    <p:extLst>
      <p:ext uri="{BB962C8B-B14F-4D97-AF65-F5344CB8AC3E}">
        <p14:creationId xmlns:p14="http://schemas.microsoft.com/office/powerpoint/2010/main" val="22101835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3020-1708-425B-9EDA-68C941CC4609}"/>
              </a:ext>
            </a:extLst>
          </p:cNvPr>
          <p:cNvSpPr>
            <a:spLocks noGrp="1"/>
          </p:cNvSpPr>
          <p:nvPr>
            <p:ph type="title"/>
          </p:nvPr>
        </p:nvSpPr>
        <p:spPr/>
        <p:txBody>
          <a:bodyPr/>
          <a:lstStyle/>
          <a:p>
            <a:r>
              <a:rPr lang="en-AU"/>
              <a:t>Coming Up</a:t>
            </a:r>
            <a:endParaRPr lang="en-US"/>
          </a:p>
        </p:txBody>
      </p:sp>
      <p:sp>
        <p:nvSpPr>
          <p:cNvPr id="3" name="Content Placeholder 2">
            <a:extLst>
              <a:ext uri="{FF2B5EF4-FFF2-40B4-BE49-F238E27FC236}">
                <a16:creationId xmlns:a16="http://schemas.microsoft.com/office/drawing/2014/main" id="{4A47DC7E-039C-4952-A62E-8FC3C4298BB9}"/>
              </a:ext>
            </a:extLst>
          </p:cNvPr>
          <p:cNvSpPr>
            <a:spLocks noGrp="1"/>
          </p:cNvSpPr>
          <p:nvPr>
            <p:ph idx="1"/>
          </p:nvPr>
        </p:nvSpPr>
        <p:spPr>
          <a:xfrm>
            <a:off x="457200" y="1001835"/>
            <a:ext cx="9083352" cy="3395663"/>
          </a:xfrm>
        </p:spPr>
        <p:txBody>
          <a:bodyPr/>
          <a:lstStyle/>
          <a:p>
            <a:pPr marL="514350" indent="-514350">
              <a:buFont typeface="+mj-lt"/>
              <a:buAutoNum type="arabicPeriod" startAt="3"/>
            </a:pPr>
            <a:r>
              <a:rPr lang="en-AU" sz="2800" strike="sngStrike"/>
              <a:t>Laser cutting induction, gluing text blocks (5</a:t>
            </a:r>
            <a:r>
              <a:rPr lang="en-AU" sz="2800" strike="sngStrike" baseline="30000"/>
              <a:t>th</a:t>
            </a:r>
            <a:r>
              <a:rPr lang="en-AU" sz="2800" strike="sngStrike"/>
              <a:t> Oct)</a:t>
            </a:r>
          </a:p>
          <a:p>
            <a:pPr marL="914400" lvl="1" indent="-514350"/>
            <a:r>
              <a:rPr lang="en-AU" sz="2000">
                <a:solidFill>
                  <a:schemeClr val="bg1">
                    <a:lumMod val="50000"/>
                  </a:schemeClr>
                </a:solidFill>
              </a:rPr>
              <a:t>Bonus: Conservation Tour + Guillotine (date TBC)</a:t>
            </a:r>
          </a:p>
          <a:p>
            <a:pPr marL="914400" lvl="1" indent="-514350"/>
            <a:r>
              <a:rPr lang="en-AU" sz="2000">
                <a:solidFill>
                  <a:schemeClr val="bg1">
                    <a:lumMod val="50000"/>
                  </a:schemeClr>
                </a:solidFill>
              </a:rPr>
              <a:t>Bonus: Cutting, painting, metal leafing covers </a:t>
            </a:r>
            <a:br>
              <a:rPr lang="en-AU" sz="2000">
                <a:solidFill>
                  <a:schemeClr val="bg1">
                    <a:lumMod val="50000"/>
                  </a:schemeClr>
                </a:solidFill>
              </a:rPr>
            </a:br>
            <a:r>
              <a:rPr lang="en-AU" sz="2000">
                <a:solidFill>
                  <a:schemeClr val="bg1">
                    <a:lumMod val="50000"/>
                  </a:schemeClr>
                </a:solidFill>
              </a:rPr>
              <a:t>  (book in open lab 12-6pm wed, 6-8pm </a:t>
            </a:r>
            <a:r>
              <a:rPr lang="en-AU" sz="2000" err="1">
                <a:solidFill>
                  <a:schemeClr val="bg1">
                    <a:lumMod val="50000"/>
                  </a:schemeClr>
                </a:solidFill>
              </a:rPr>
              <a:t>thurs</a:t>
            </a:r>
            <a:r>
              <a:rPr lang="en-AU" sz="2000">
                <a:solidFill>
                  <a:schemeClr val="bg1">
                    <a:lumMod val="50000"/>
                  </a:schemeClr>
                </a:solidFill>
              </a:rPr>
              <a:t>, 12-6 sat)</a:t>
            </a:r>
          </a:p>
          <a:p>
            <a:pPr marL="914400" lvl="1" indent="-514350"/>
            <a:r>
              <a:rPr lang="en-AU" sz="2000">
                <a:solidFill>
                  <a:schemeClr val="bg1">
                    <a:lumMod val="50000"/>
                  </a:schemeClr>
                </a:solidFill>
              </a:rPr>
              <a:t>Shane will trim our text blocks to size</a:t>
            </a:r>
          </a:p>
          <a:p>
            <a:pPr marL="914400" lvl="1" indent="-514350"/>
            <a:r>
              <a:rPr lang="en-AU" sz="2000">
                <a:solidFill>
                  <a:schemeClr val="bg1">
                    <a:lumMod val="50000"/>
                  </a:schemeClr>
                </a:solidFill>
              </a:rPr>
              <a:t>I will glue on the mull/scrim</a:t>
            </a:r>
          </a:p>
          <a:p>
            <a:pPr marL="514350" indent="-514350">
              <a:buFont typeface="+mj-lt"/>
              <a:buAutoNum type="arabicPeriod" startAt="3"/>
            </a:pPr>
            <a:r>
              <a:rPr lang="en-AU" sz="2800"/>
              <a:t>Putting it all together! (19</a:t>
            </a:r>
            <a:r>
              <a:rPr lang="en-AU" sz="2800" baseline="30000"/>
              <a:t>th</a:t>
            </a:r>
            <a:r>
              <a:rPr lang="en-AU" sz="2800"/>
              <a:t> Oct)</a:t>
            </a:r>
            <a:endParaRPr lang="en-US" sz="2800"/>
          </a:p>
        </p:txBody>
      </p:sp>
    </p:spTree>
    <p:extLst>
      <p:ext uri="{BB962C8B-B14F-4D97-AF65-F5344CB8AC3E}">
        <p14:creationId xmlns:p14="http://schemas.microsoft.com/office/powerpoint/2010/main" val="1773844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85F-8F74-43DF-990B-6EEE1AF438B0}"/>
              </a:ext>
            </a:extLst>
          </p:cNvPr>
          <p:cNvSpPr>
            <a:spLocks noGrp="1"/>
          </p:cNvSpPr>
          <p:nvPr>
            <p:ph type="title"/>
          </p:nvPr>
        </p:nvSpPr>
        <p:spPr/>
        <p:txBody>
          <a:bodyPr/>
          <a:lstStyle/>
          <a:p>
            <a:r>
              <a:rPr lang="en-AU"/>
              <a:t>Glue on headband</a:t>
            </a:r>
            <a:endParaRPr lang="en-US"/>
          </a:p>
        </p:txBody>
      </p:sp>
      <p:sp>
        <p:nvSpPr>
          <p:cNvPr id="3" name="Content Placeholder 2">
            <a:extLst>
              <a:ext uri="{FF2B5EF4-FFF2-40B4-BE49-F238E27FC236}">
                <a16:creationId xmlns:a16="http://schemas.microsoft.com/office/drawing/2014/main" id="{D988007F-9200-4955-AFB6-D9C1990D0E51}"/>
              </a:ext>
            </a:extLst>
          </p:cNvPr>
          <p:cNvSpPr>
            <a:spLocks noGrp="1"/>
          </p:cNvSpPr>
          <p:nvPr>
            <p:ph idx="1"/>
          </p:nvPr>
        </p:nvSpPr>
        <p:spPr/>
        <p:txBody>
          <a:bodyPr/>
          <a:lstStyle/>
          <a:p>
            <a:r>
              <a:rPr lang="en-AU"/>
              <a:t>Cut 2pcs to width of text block</a:t>
            </a:r>
          </a:p>
          <a:p>
            <a:r>
              <a:rPr lang="en-AU"/>
              <a:t>Glue to head and tail of spine sticking just out of the text block at each end</a:t>
            </a:r>
            <a:endParaRPr lang="en-US"/>
          </a:p>
        </p:txBody>
      </p:sp>
    </p:spTree>
    <p:extLst>
      <p:ext uri="{BB962C8B-B14F-4D97-AF65-F5344CB8AC3E}">
        <p14:creationId xmlns:p14="http://schemas.microsoft.com/office/powerpoint/2010/main" val="254059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7C68-9D98-4421-A39D-AAF1C0AB9D78}"/>
              </a:ext>
            </a:extLst>
          </p:cNvPr>
          <p:cNvSpPr>
            <a:spLocks noGrp="1"/>
          </p:cNvSpPr>
          <p:nvPr>
            <p:ph type="title"/>
          </p:nvPr>
        </p:nvSpPr>
        <p:spPr/>
        <p:txBody>
          <a:bodyPr/>
          <a:lstStyle/>
          <a:p>
            <a:r>
              <a:rPr lang="en-AU"/>
              <a:t>Glue on mull</a:t>
            </a:r>
            <a:endParaRPr lang="en-US"/>
          </a:p>
        </p:txBody>
      </p:sp>
      <p:sp>
        <p:nvSpPr>
          <p:cNvPr id="3" name="Content Placeholder 2">
            <a:extLst>
              <a:ext uri="{FF2B5EF4-FFF2-40B4-BE49-F238E27FC236}">
                <a16:creationId xmlns:a16="http://schemas.microsoft.com/office/drawing/2014/main" id="{5C96D17C-3011-4E6B-A958-653E4BC931B1}"/>
              </a:ext>
            </a:extLst>
          </p:cNvPr>
          <p:cNvSpPr>
            <a:spLocks noGrp="1"/>
          </p:cNvSpPr>
          <p:nvPr>
            <p:ph idx="1"/>
          </p:nvPr>
        </p:nvSpPr>
        <p:spPr/>
        <p:txBody>
          <a:bodyPr/>
          <a:lstStyle/>
          <a:p>
            <a:r>
              <a:rPr lang="en-AU" sz="2800"/>
              <a:t>Cut it to fit between the two headbands.</a:t>
            </a:r>
          </a:p>
          <a:p>
            <a:r>
              <a:rPr lang="en-AU" sz="2800"/>
              <a:t>Pre fold it to the right size for your book. </a:t>
            </a:r>
          </a:p>
          <a:p>
            <a:r>
              <a:rPr lang="en-AU" sz="2800"/>
              <a:t>Tape base onto wax paper to secure</a:t>
            </a:r>
          </a:p>
          <a:p>
            <a:r>
              <a:rPr lang="en-AU" sz="2800"/>
              <a:t>Add plenty of glue, dab it to saturate mull</a:t>
            </a:r>
          </a:p>
          <a:p>
            <a:r>
              <a:rPr lang="en-AU" sz="2800"/>
              <a:t>Tape down top onto wax paper</a:t>
            </a:r>
          </a:p>
          <a:p>
            <a:r>
              <a:rPr lang="en-AU" sz="2800"/>
              <a:t>Smooth with finger</a:t>
            </a:r>
          </a:p>
          <a:p>
            <a:r>
              <a:rPr lang="en-AU" sz="2800"/>
              <a:t>Rest wood on top (don’t clamp)</a:t>
            </a:r>
            <a:endParaRPr lang="en-US" sz="2800"/>
          </a:p>
        </p:txBody>
      </p:sp>
    </p:spTree>
    <p:extLst>
      <p:ext uri="{BB962C8B-B14F-4D97-AF65-F5344CB8AC3E}">
        <p14:creationId xmlns:p14="http://schemas.microsoft.com/office/powerpoint/2010/main" val="33107916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D63AF6-B055-4110-ABBB-13E71FBD7760}"/>
              </a:ext>
            </a:extLst>
          </p:cNvPr>
          <p:cNvSpPr>
            <a:spLocks noGrp="1"/>
          </p:cNvSpPr>
          <p:nvPr>
            <p:ph type="ctrTitle"/>
          </p:nvPr>
        </p:nvSpPr>
        <p:spPr/>
        <p:txBody>
          <a:bodyPr/>
          <a:lstStyle/>
          <a:p>
            <a:r>
              <a:rPr lang="en-US"/>
              <a:t>CRAFTING THE GRUMPUS’ TREASURED TOMES </a:t>
            </a:r>
            <a:br>
              <a:rPr lang="en-US"/>
            </a:br>
            <a:br>
              <a:rPr lang="en-US"/>
            </a:br>
            <a:r>
              <a:rPr lang="en-US" b="0"/>
              <a:t>Session 4</a:t>
            </a:r>
            <a:endParaRPr lang="en-US"/>
          </a:p>
        </p:txBody>
      </p:sp>
    </p:spTree>
    <p:extLst>
      <p:ext uri="{BB962C8B-B14F-4D97-AF65-F5344CB8AC3E}">
        <p14:creationId xmlns:p14="http://schemas.microsoft.com/office/powerpoint/2010/main" val="1630214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A4193-247C-4B32-BDEA-97D92463975C}"/>
              </a:ext>
            </a:extLst>
          </p:cNvPr>
          <p:cNvSpPr>
            <a:spLocks noGrp="1"/>
          </p:cNvSpPr>
          <p:nvPr>
            <p:ph type="title"/>
          </p:nvPr>
        </p:nvSpPr>
        <p:spPr/>
        <p:txBody>
          <a:bodyPr/>
          <a:lstStyle/>
          <a:p>
            <a:r>
              <a:rPr lang="en-AU"/>
              <a:t>Why laser cut a book cover? </a:t>
            </a:r>
            <a:endParaRPr lang="en-US"/>
          </a:p>
        </p:txBody>
      </p:sp>
      <p:pic>
        <p:nvPicPr>
          <p:cNvPr id="9" name="Graphic 8" descr="Bullseye outline">
            <a:extLst>
              <a:ext uri="{FF2B5EF4-FFF2-40B4-BE49-F238E27FC236}">
                <a16:creationId xmlns:a16="http://schemas.microsoft.com/office/drawing/2014/main" id="{42009791-8F04-4CB0-8442-10CB87258F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6614" y="3220616"/>
            <a:ext cx="914400" cy="914400"/>
          </a:xfrm>
          <a:prstGeom prst="rect">
            <a:avLst/>
          </a:prstGeom>
        </p:spPr>
      </p:pic>
      <p:pic>
        <p:nvPicPr>
          <p:cNvPr id="11" name="Graphic 10" descr="Stopwatch 25% outline">
            <a:extLst>
              <a:ext uri="{FF2B5EF4-FFF2-40B4-BE49-F238E27FC236}">
                <a16:creationId xmlns:a16="http://schemas.microsoft.com/office/drawing/2014/main" id="{729B5E1A-339F-4E0D-BC22-A6F5F39280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1640" y="1560975"/>
            <a:ext cx="914400" cy="914400"/>
          </a:xfrm>
          <a:prstGeom prst="rect">
            <a:avLst/>
          </a:prstGeom>
        </p:spPr>
      </p:pic>
      <p:pic>
        <p:nvPicPr>
          <p:cNvPr id="14" name="Graphic 13" descr="Shooting star outline">
            <a:extLst>
              <a:ext uri="{FF2B5EF4-FFF2-40B4-BE49-F238E27FC236}">
                <a16:creationId xmlns:a16="http://schemas.microsoft.com/office/drawing/2014/main" id="{7B7FD626-8B85-4A8C-B7C2-D21032538A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72" y="3220616"/>
            <a:ext cx="914400" cy="914400"/>
          </a:xfrm>
          <a:prstGeom prst="rect">
            <a:avLst/>
          </a:prstGeom>
        </p:spPr>
      </p:pic>
      <p:sp>
        <p:nvSpPr>
          <p:cNvPr id="18" name="Freeform: Shape 17">
            <a:extLst>
              <a:ext uri="{FF2B5EF4-FFF2-40B4-BE49-F238E27FC236}">
                <a16:creationId xmlns:a16="http://schemas.microsoft.com/office/drawing/2014/main" id="{4CDA43E9-F892-467F-A892-AE3508E4B65E}"/>
              </a:ext>
            </a:extLst>
          </p:cNvPr>
          <p:cNvSpPr/>
          <p:nvPr/>
        </p:nvSpPr>
        <p:spPr>
          <a:xfrm>
            <a:off x="3911228" y="1659295"/>
            <a:ext cx="604912" cy="662845"/>
          </a:xfrm>
          <a:custGeom>
            <a:avLst/>
            <a:gdLst>
              <a:gd name="connsiteX0" fmla="*/ 587167 w 604912"/>
              <a:gd name="connsiteY0" fmla="*/ 454295 h 662845"/>
              <a:gd name="connsiteX1" fmla="*/ 575385 w 604912"/>
              <a:gd name="connsiteY1" fmla="*/ 319517 h 662845"/>
              <a:gd name="connsiteX2" fmla="*/ 543114 w 604912"/>
              <a:gd name="connsiteY2" fmla="*/ 248260 h 662845"/>
              <a:gd name="connsiteX3" fmla="*/ 511624 w 604912"/>
              <a:gd name="connsiteY3" fmla="*/ 178623 h 662845"/>
              <a:gd name="connsiteX4" fmla="*/ 431402 w 604912"/>
              <a:gd name="connsiteY4" fmla="*/ 147648 h 662845"/>
              <a:gd name="connsiteX5" fmla="*/ 430662 w 604912"/>
              <a:gd name="connsiteY5" fmla="*/ 147981 h 662845"/>
              <a:gd name="connsiteX6" fmla="*/ 408059 w 604912"/>
              <a:gd name="connsiteY6" fmla="*/ 164850 h 662845"/>
              <a:gd name="connsiteX7" fmla="*/ 407745 w 604912"/>
              <a:gd name="connsiteY7" fmla="*/ 164850 h 662845"/>
              <a:gd name="connsiteX8" fmla="*/ 360463 w 604912"/>
              <a:gd name="connsiteY8" fmla="*/ 139637 h 662845"/>
              <a:gd name="connsiteX9" fmla="*/ 360463 w 604912"/>
              <a:gd name="connsiteY9" fmla="*/ 139637 h 662845"/>
              <a:gd name="connsiteX10" fmla="*/ 307847 w 604912"/>
              <a:gd name="connsiteY10" fmla="*/ 166078 h 662845"/>
              <a:gd name="connsiteX11" fmla="*/ 231647 w 604912"/>
              <a:gd name="connsiteY11" fmla="*/ 164278 h 662845"/>
              <a:gd name="connsiteX12" fmla="*/ 214502 w 604912"/>
              <a:gd name="connsiteY12" fmla="*/ 185767 h 662845"/>
              <a:gd name="connsiteX13" fmla="*/ 214392 w 604912"/>
              <a:gd name="connsiteY13" fmla="*/ 185819 h 662845"/>
              <a:gd name="connsiteX14" fmla="*/ 214340 w 604912"/>
              <a:gd name="connsiteY14" fmla="*/ 185767 h 662845"/>
              <a:gd name="connsiteX15" fmla="*/ 145874 w 604912"/>
              <a:gd name="connsiteY15" fmla="*/ 32928 h 662845"/>
              <a:gd name="connsiteX16" fmla="*/ 116937 w 604912"/>
              <a:gd name="connsiteY16" fmla="*/ 4287 h 662845"/>
              <a:gd name="connsiteX17" fmla="*/ 76199 w 604912"/>
              <a:gd name="connsiteY17" fmla="*/ 4201 h 662845"/>
              <a:gd name="connsiteX18" fmla="*/ 47528 w 604912"/>
              <a:gd name="connsiteY18" fmla="*/ 33147 h 662845"/>
              <a:gd name="connsiteX19" fmla="*/ 47024 w 604912"/>
              <a:gd name="connsiteY19" fmla="*/ 72867 h 662845"/>
              <a:gd name="connsiteX20" fmla="*/ 48548 w 604912"/>
              <a:gd name="connsiteY20" fmla="*/ 76096 h 662845"/>
              <a:gd name="connsiteX21" fmla="*/ 208453 w 604912"/>
              <a:gd name="connsiteY21" fmla="*/ 433931 h 662845"/>
              <a:gd name="connsiteX22" fmla="*/ 198176 w 604912"/>
              <a:gd name="connsiteY22" fmla="*/ 436217 h 662845"/>
              <a:gd name="connsiteX23" fmla="*/ 85409 w 604912"/>
              <a:gd name="connsiteY23" fmla="*/ 358617 h 662845"/>
              <a:gd name="connsiteX24" fmla="*/ 12705 w 604912"/>
              <a:gd name="connsiteY24" fmla="*/ 366894 h 662845"/>
              <a:gd name="connsiteX25" fmla="*/ 19017 w 604912"/>
              <a:gd name="connsiteY25" fmla="*/ 442577 h 662845"/>
              <a:gd name="connsiteX26" fmla="*/ 23135 w 604912"/>
              <a:gd name="connsiteY26" fmla="*/ 445732 h 662845"/>
              <a:gd name="connsiteX27" fmla="*/ 204653 w 604912"/>
              <a:gd name="connsiteY27" fmla="*/ 569938 h 662845"/>
              <a:gd name="connsiteX28" fmla="*/ 222569 w 604912"/>
              <a:gd name="connsiteY28" fmla="*/ 577692 h 662845"/>
              <a:gd name="connsiteX29" fmla="*/ 332726 w 604912"/>
              <a:gd name="connsiteY29" fmla="*/ 603609 h 662845"/>
              <a:gd name="connsiteX30" fmla="*/ 359910 w 604912"/>
              <a:gd name="connsiteY30" fmla="*/ 662845 h 662845"/>
              <a:gd name="connsiteX31" fmla="*/ 377265 w 604912"/>
              <a:gd name="connsiteY31" fmla="*/ 655016 h 662845"/>
              <a:gd name="connsiteX32" fmla="*/ 350595 w 604912"/>
              <a:gd name="connsiteY32" fmla="*/ 595961 h 662845"/>
              <a:gd name="connsiteX33" fmla="*/ 349347 w 604912"/>
              <a:gd name="connsiteY33" fmla="*/ 593922 h 662845"/>
              <a:gd name="connsiteX34" fmla="*/ 345537 w 604912"/>
              <a:gd name="connsiteY34" fmla="*/ 589160 h 662845"/>
              <a:gd name="connsiteX35" fmla="*/ 340289 w 604912"/>
              <a:gd name="connsiteY35" fmla="*/ 585836 h 662845"/>
              <a:gd name="connsiteX36" fmla="*/ 226379 w 604912"/>
              <a:gd name="connsiteY36" fmla="*/ 558975 h 662845"/>
              <a:gd name="connsiteX37" fmla="*/ 214949 w 604912"/>
              <a:gd name="connsiteY37" fmla="*/ 553879 h 662845"/>
              <a:gd name="connsiteX38" fmla="*/ 33974 w 604912"/>
              <a:gd name="connsiteY38" fmla="*/ 430007 h 662845"/>
              <a:gd name="connsiteX39" fmla="*/ 19430 w 604912"/>
              <a:gd name="connsiteY39" fmla="*/ 406051 h 662845"/>
              <a:gd name="connsiteX40" fmla="*/ 27354 w 604912"/>
              <a:gd name="connsiteY40" fmla="*/ 379181 h 662845"/>
              <a:gd name="connsiteX41" fmla="*/ 74646 w 604912"/>
              <a:gd name="connsiteY41" fmla="*/ 374257 h 662845"/>
              <a:gd name="connsiteX42" fmla="*/ 190851 w 604912"/>
              <a:gd name="connsiteY42" fmla="*/ 454267 h 662845"/>
              <a:gd name="connsiteX43" fmla="*/ 198338 w 604912"/>
              <a:gd name="connsiteY43" fmla="*/ 455724 h 662845"/>
              <a:gd name="connsiteX44" fmla="*/ 224055 w 604912"/>
              <a:gd name="connsiteY44" fmla="*/ 450009 h 662845"/>
              <a:gd name="connsiteX45" fmla="*/ 231328 w 604912"/>
              <a:gd name="connsiteY45" fmla="*/ 438671 h 662845"/>
              <a:gd name="connsiteX46" fmla="*/ 230723 w 604912"/>
              <a:gd name="connsiteY46" fmla="*/ 436827 h 662845"/>
              <a:gd name="connsiteX47" fmla="*/ 66235 w 604912"/>
              <a:gd name="connsiteY47" fmla="*/ 69000 h 662845"/>
              <a:gd name="connsiteX48" fmla="*/ 64759 w 604912"/>
              <a:gd name="connsiteY48" fmla="*/ 65923 h 662845"/>
              <a:gd name="connsiteX49" fmla="*/ 83809 w 604912"/>
              <a:gd name="connsiteY49" fmla="*/ 21641 h 662845"/>
              <a:gd name="connsiteX50" fmla="*/ 109527 w 604912"/>
              <a:gd name="connsiteY50" fmla="*/ 21784 h 662845"/>
              <a:gd name="connsiteX51" fmla="*/ 128491 w 604912"/>
              <a:gd name="connsiteY51" fmla="*/ 40625 h 662845"/>
              <a:gd name="connsiteX52" fmla="*/ 210406 w 604912"/>
              <a:gd name="connsiteY52" fmla="*/ 223552 h 662845"/>
              <a:gd name="connsiteX53" fmla="*/ 210406 w 604912"/>
              <a:gd name="connsiteY53" fmla="*/ 223552 h 662845"/>
              <a:gd name="connsiteX54" fmla="*/ 223209 w 604912"/>
              <a:gd name="connsiteY54" fmla="*/ 229238 h 662845"/>
              <a:gd name="connsiteX55" fmla="*/ 229551 w 604912"/>
              <a:gd name="connsiteY55" fmla="*/ 219666 h 662845"/>
              <a:gd name="connsiteX56" fmla="*/ 229370 w 604912"/>
              <a:gd name="connsiteY56" fmla="*/ 217761 h 662845"/>
              <a:gd name="connsiteX57" fmla="*/ 242896 w 604912"/>
              <a:gd name="connsiteY57" fmla="*/ 179661 h 662845"/>
              <a:gd name="connsiteX58" fmla="*/ 301122 w 604912"/>
              <a:gd name="connsiteY58" fmla="*/ 186481 h 662845"/>
              <a:gd name="connsiteX59" fmla="*/ 301884 w 604912"/>
              <a:gd name="connsiteY59" fmla="*/ 187348 h 662845"/>
              <a:gd name="connsiteX60" fmla="*/ 313819 w 604912"/>
              <a:gd name="connsiteY60" fmla="*/ 190081 h 662845"/>
              <a:gd name="connsiteX61" fmla="*/ 319200 w 604912"/>
              <a:gd name="connsiteY61" fmla="*/ 184509 h 662845"/>
              <a:gd name="connsiteX62" fmla="*/ 319200 w 604912"/>
              <a:gd name="connsiteY62" fmla="*/ 184509 h 662845"/>
              <a:gd name="connsiteX63" fmla="*/ 360053 w 604912"/>
              <a:gd name="connsiteY63" fmla="*/ 158677 h 662845"/>
              <a:gd name="connsiteX64" fmla="*/ 391543 w 604912"/>
              <a:gd name="connsiteY64" fmla="*/ 174965 h 662845"/>
              <a:gd name="connsiteX65" fmla="*/ 392362 w 604912"/>
              <a:gd name="connsiteY65" fmla="*/ 175918 h 662845"/>
              <a:gd name="connsiteX66" fmla="*/ 397867 w 604912"/>
              <a:gd name="connsiteY66" fmla="*/ 185100 h 662845"/>
              <a:gd name="connsiteX67" fmla="*/ 400011 w 604912"/>
              <a:gd name="connsiteY67" fmla="*/ 188348 h 662845"/>
              <a:gd name="connsiteX68" fmla="*/ 411936 w 604912"/>
              <a:gd name="connsiteY68" fmla="*/ 190977 h 662845"/>
              <a:gd name="connsiteX69" fmla="*/ 417127 w 604912"/>
              <a:gd name="connsiteY69" fmla="*/ 185776 h 662845"/>
              <a:gd name="connsiteX70" fmla="*/ 417127 w 604912"/>
              <a:gd name="connsiteY70" fmla="*/ 185776 h 662845"/>
              <a:gd name="connsiteX71" fmla="*/ 438330 w 604912"/>
              <a:gd name="connsiteY71" fmla="*/ 165383 h 662845"/>
              <a:gd name="connsiteX72" fmla="*/ 493831 w 604912"/>
              <a:gd name="connsiteY72" fmla="*/ 185518 h 662845"/>
              <a:gd name="connsiteX73" fmla="*/ 494241 w 604912"/>
              <a:gd name="connsiteY73" fmla="*/ 186424 h 662845"/>
              <a:gd name="connsiteX74" fmla="*/ 525741 w 604912"/>
              <a:gd name="connsiteY74" fmla="*/ 256061 h 662845"/>
              <a:gd name="connsiteX75" fmla="*/ 558059 w 604912"/>
              <a:gd name="connsiteY75" fmla="*/ 327422 h 662845"/>
              <a:gd name="connsiteX76" fmla="*/ 568660 w 604912"/>
              <a:gd name="connsiteY76" fmla="*/ 449790 h 662845"/>
              <a:gd name="connsiteX77" fmla="*/ 569527 w 604912"/>
              <a:gd name="connsiteY77" fmla="*/ 520932 h 662845"/>
              <a:gd name="connsiteX78" fmla="*/ 587624 w 604912"/>
              <a:gd name="connsiteY78" fmla="*/ 559985 h 662845"/>
              <a:gd name="connsiteX79" fmla="*/ 604912 w 604912"/>
              <a:gd name="connsiteY79" fmla="*/ 551965 h 662845"/>
              <a:gd name="connsiteX80" fmla="*/ 586815 w 604912"/>
              <a:gd name="connsiteY80" fmla="*/ 513026 h 662845"/>
              <a:gd name="connsiteX81" fmla="*/ 587167 w 604912"/>
              <a:gd name="connsiteY81" fmla="*/ 454295 h 66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04912" h="662845">
                <a:moveTo>
                  <a:pt x="587167" y="454295"/>
                </a:moveTo>
                <a:cubicBezTo>
                  <a:pt x="594854" y="422701"/>
                  <a:pt x="604417" y="383391"/>
                  <a:pt x="575385" y="319517"/>
                </a:cubicBezTo>
                <a:cubicBezTo>
                  <a:pt x="569403" y="306553"/>
                  <a:pt x="556335" y="277607"/>
                  <a:pt x="543114" y="248260"/>
                </a:cubicBezTo>
                <a:cubicBezTo>
                  <a:pt x="531065" y="221533"/>
                  <a:pt x="518835" y="194415"/>
                  <a:pt x="511624" y="178623"/>
                </a:cubicBezTo>
                <a:cubicBezTo>
                  <a:pt x="498026" y="147916"/>
                  <a:pt x="462109" y="134048"/>
                  <a:pt x="431402" y="147648"/>
                </a:cubicBezTo>
                <a:cubicBezTo>
                  <a:pt x="431154" y="147757"/>
                  <a:pt x="430908" y="147868"/>
                  <a:pt x="430662" y="147981"/>
                </a:cubicBezTo>
                <a:cubicBezTo>
                  <a:pt x="421837" y="151627"/>
                  <a:pt x="414066" y="157427"/>
                  <a:pt x="408059" y="164850"/>
                </a:cubicBezTo>
                <a:lnTo>
                  <a:pt x="407745" y="164850"/>
                </a:lnTo>
                <a:cubicBezTo>
                  <a:pt x="396949" y="149338"/>
                  <a:pt x="379358" y="139959"/>
                  <a:pt x="360463" y="139637"/>
                </a:cubicBezTo>
                <a:lnTo>
                  <a:pt x="360463" y="139637"/>
                </a:lnTo>
                <a:cubicBezTo>
                  <a:pt x="339534" y="138771"/>
                  <a:pt x="319641" y="148769"/>
                  <a:pt x="307847" y="166078"/>
                </a:cubicBezTo>
                <a:cubicBezTo>
                  <a:pt x="286036" y="147619"/>
                  <a:pt x="254305" y="146869"/>
                  <a:pt x="231647" y="164278"/>
                </a:cubicBezTo>
                <a:cubicBezTo>
                  <a:pt x="224105" y="169771"/>
                  <a:pt x="218183" y="177194"/>
                  <a:pt x="214502" y="185767"/>
                </a:cubicBezTo>
                <a:cubicBezTo>
                  <a:pt x="214486" y="185811"/>
                  <a:pt x="214437" y="185835"/>
                  <a:pt x="214392" y="185819"/>
                </a:cubicBezTo>
                <a:cubicBezTo>
                  <a:pt x="214367" y="185810"/>
                  <a:pt x="214348" y="185791"/>
                  <a:pt x="214340" y="185767"/>
                </a:cubicBezTo>
                <a:lnTo>
                  <a:pt x="145874" y="32928"/>
                </a:lnTo>
                <a:cubicBezTo>
                  <a:pt x="140264" y="20020"/>
                  <a:pt x="129902" y="9764"/>
                  <a:pt x="116937" y="4287"/>
                </a:cubicBezTo>
                <a:cubicBezTo>
                  <a:pt x="103959" y="-1399"/>
                  <a:pt x="89200" y="-1430"/>
                  <a:pt x="76199" y="4201"/>
                </a:cubicBezTo>
                <a:cubicBezTo>
                  <a:pt x="63277" y="9806"/>
                  <a:pt x="53010" y="20173"/>
                  <a:pt x="47528" y="33147"/>
                </a:cubicBezTo>
                <a:cubicBezTo>
                  <a:pt x="42011" y="45778"/>
                  <a:pt x="41830" y="60100"/>
                  <a:pt x="47024" y="72867"/>
                </a:cubicBezTo>
                <a:cubicBezTo>
                  <a:pt x="47349" y="74020"/>
                  <a:pt x="47865" y="75111"/>
                  <a:pt x="48548" y="76096"/>
                </a:cubicBezTo>
                <a:lnTo>
                  <a:pt x="208453" y="433931"/>
                </a:lnTo>
                <a:lnTo>
                  <a:pt x="198176" y="436217"/>
                </a:lnTo>
                <a:lnTo>
                  <a:pt x="85409" y="358617"/>
                </a:lnTo>
                <a:cubicBezTo>
                  <a:pt x="62657" y="342251"/>
                  <a:pt x="31197" y="345833"/>
                  <a:pt x="12705" y="366894"/>
                </a:cubicBezTo>
                <a:cubicBezTo>
                  <a:pt x="-6451" y="389537"/>
                  <a:pt x="-3625" y="423421"/>
                  <a:pt x="19017" y="442577"/>
                </a:cubicBezTo>
                <a:cubicBezTo>
                  <a:pt x="20338" y="443695"/>
                  <a:pt x="21713" y="444748"/>
                  <a:pt x="23135" y="445732"/>
                </a:cubicBezTo>
                <a:lnTo>
                  <a:pt x="204653" y="569938"/>
                </a:lnTo>
                <a:cubicBezTo>
                  <a:pt x="210076" y="573641"/>
                  <a:pt x="216158" y="576272"/>
                  <a:pt x="222569" y="577692"/>
                </a:cubicBezTo>
                <a:lnTo>
                  <a:pt x="332726" y="603609"/>
                </a:lnTo>
                <a:lnTo>
                  <a:pt x="359910" y="662845"/>
                </a:lnTo>
                <a:lnTo>
                  <a:pt x="377265" y="655016"/>
                </a:lnTo>
                <a:lnTo>
                  <a:pt x="350595" y="595961"/>
                </a:lnTo>
                <a:cubicBezTo>
                  <a:pt x="350272" y="595228"/>
                  <a:pt x="349852" y="594542"/>
                  <a:pt x="349347" y="593922"/>
                </a:cubicBezTo>
                <a:lnTo>
                  <a:pt x="345537" y="589160"/>
                </a:lnTo>
                <a:cubicBezTo>
                  <a:pt x="344208" y="587497"/>
                  <a:pt x="342360" y="586326"/>
                  <a:pt x="340289" y="585836"/>
                </a:cubicBezTo>
                <a:lnTo>
                  <a:pt x="226379" y="558975"/>
                </a:lnTo>
                <a:cubicBezTo>
                  <a:pt x="222294" y="557977"/>
                  <a:pt x="218422" y="556251"/>
                  <a:pt x="214949" y="553879"/>
                </a:cubicBezTo>
                <a:lnTo>
                  <a:pt x="33974" y="430007"/>
                </a:lnTo>
                <a:cubicBezTo>
                  <a:pt x="25946" y="424448"/>
                  <a:pt x="20658" y="415738"/>
                  <a:pt x="19430" y="406051"/>
                </a:cubicBezTo>
                <a:cubicBezTo>
                  <a:pt x="18068" y="396370"/>
                  <a:pt x="20956" y="386574"/>
                  <a:pt x="27354" y="379181"/>
                </a:cubicBezTo>
                <a:cubicBezTo>
                  <a:pt x="39592" y="365791"/>
                  <a:pt x="59913" y="363675"/>
                  <a:pt x="74646" y="374257"/>
                </a:cubicBezTo>
                <a:lnTo>
                  <a:pt x="190851" y="454267"/>
                </a:lnTo>
                <a:cubicBezTo>
                  <a:pt x="193035" y="455775"/>
                  <a:pt x="195748" y="456302"/>
                  <a:pt x="198338" y="455724"/>
                </a:cubicBezTo>
                <a:lnTo>
                  <a:pt x="224055" y="450009"/>
                </a:lnTo>
                <a:cubicBezTo>
                  <a:pt x="229195" y="448886"/>
                  <a:pt x="232450" y="443810"/>
                  <a:pt x="231328" y="438671"/>
                </a:cubicBezTo>
                <a:cubicBezTo>
                  <a:pt x="231189" y="438037"/>
                  <a:pt x="230987" y="437419"/>
                  <a:pt x="230723" y="436827"/>
                </a:cubicBezTo>
                <a:lnTo>
                  <a:pt x="66235" y="69000"/>
                </a:lnTo>
                <a:cubicBezTo>
                  <a:pt x="65913" y="67901"/>
                  <a:pt x="65413" y="66862"/>
                  <a:pt x="64759" y="65923"/>
                </a:cubicBezTo>
                <a:cubicBezTo>
                  <a:pt x="58189" y="48442"/>
                  <a:pt x="66599" y="28893"/>
                  <a:pt x="83809" y="21641"/>
                </a:cubicBezTo>
                <a:cubicBezTo>
                  <a:pt x="92030" y="18116"/>
                  <a:pt x="101346" y="18168"/>
                  <a:pt x="109527" y="21784"/>
                </a:cubicBezTo>
                <a:cubicBezTo>
                  <a:pt x="118011" y="25428"/>
                  <a:pt x="124791" y="32164"/>
                  <a:pt x="128491" y="40625"/>
                </a:cubicBezTo>
                <a:lnTo>
                  <a:pt x="210406" y="223552"/>
                </a:lnTo>
                <a:lnTo>
                  <a:pt x="210406" y="223552"/>
                </a:lnTo>
                <a:cubicBezTo>
                  <a:pt x="212371" y="228658"/>
                  <a:pt x="218104" y="231204"/>
                  <a:pt x="223209" y="229238"/>
                </a:cubicBezTo>
                <a:cubicBezTo>
                  <a:pt x="227145" y="227723"/>
                  <a:pt x="229690" y="223882"/>
                  <a:pt x="229551" y="219666"/>
                </a:cubicBezTo>
                <a:cubicBezTo>
                  <a:pt x="229555" y="219027"/>
                  <a:pt x="229494" y="218389"/>
                  <a:pt x="229370" y="217761"/>
                </a:cubicBezTo>
                <a:cubicBezTo>
                  <a:pt x="226257" y="203522"/>
                  <a:pt x="231502" y="188751"/>
                  <a:pt x="242896" y="179661"/>
                </a:cubicBezTo>
                <a:cubicBezTo>
                  <a:pt x="260885" y="165563"/>
                  <a:pt x="286877" y="168607"/>
                  <a:pt x="301122" y="186481"/>
                </a:cubicBezTo>
                <a:cubicBezTo>
                  <a:pt x="301353" y="186790"/>
                  <a:pt x="301608" y="187079"/>
                  <a:pt x="301884" y="187348"/>
                </a:cubicBezTo>
                <a:cubicBezTo>
                  <a:pt x="304918" y="190634"/>
                  <a:pt x="309657" y="191720"/>
                  <a:pt x="313819" y="190081"/>
                </a:cubicBezTo>
                <a:cubicBezTo>
                  <a:pt x="316252" y="188971"/>
                  <a:pt x="318176" y="186980"/>
                  <a:pt x="319200" y="184509"/>
                </a:cubicBezTo>
                <a:lnTo>
                  <a:pt x="319200" y="184509"/>
                </a:lnTo>
                <a:cubicBezTo>
                  <a:pt x="326174" y="168285"/>
                  <a:pt x="342407" y="158021"/>
                  <a:pt x="360053" y="158677"/>
                </a:cubicBezTo>
                <a:cubicBezTo>
                  <a:pt x="372519" y="158888"/>
                  <a:pt x="384169" y="164913"/>
                  <a:pt x="391543" y="174965"/>
                </a:cubicBezTo>
                <a:cubicBezTo>
                  <a:pt x="391795" y="175300"/>
                  <a:pt x="392069" y="175619"/>
                  <a:pt x="392362" y="175918"/>
                </a:cubicBezTo>
                <a:cubicBezTo>
                  <a:pt x="394860" y="178529"/>
                  <a:pt x="396742" y="181666"/>
                  <a:pt x="397867" y="185100"/>
                </a:cubicBezTo>
                <a:cubicBezTo>
                  <a:pt x="398350" y="186318"/>
                  <a:pt x="399080" y="187424"/>
                  <a:pt x="400011" y="188348"/>
                </a:cubicBezTo>
                <a:cubicBezTo>
                  <a:pt x="403088" y="191555"/>
                  <a:pt x="407795" y="192592"/>
                  <a:pt x="411936" y="190977"/>
                </a:cubicBezTo>
                <a:cubicBezTo>
                  <a:pt x="414231" y="189918"/>
                  <a:pt x="416072" y="188073"/>
                  <a:pt x="417127" y="185776"/>
                </a:cubicBezTo>
                <a:lnTo>
                  <a:pt x="417127" y="185776"/>
                </a:lnTo>
                <a:cubicBezTo>
                  <a:pt x="421426" y="176587"/>
                  <a:pt x="428981" y="169321"/>
                  <a:pt x="438330" y="165383"/>
                </a:cubicBezTo>
                <a:cubicBezTo>
                  <a:pt x="459216" y="155617"/>
                  <a:pt x="484065" y="164632"/>
                  <a:pt x="493831" y="185518"/>
                </a:cubicBezTo>
                <a:cubicBezTo>
                  <a:pt x="493971" y="185818"/>
                  <a:pt x="494108" y="186120"/>
                  <a:pt x="494241" y="186424"/>
                </a:cubicBezTo>
                <a:cubicBezTo>
                  <a:pt x="501490" y="202283"/>
                  <a:pt x="513701" y="229362"/>
                  <a:pt x="525741" y="256061"/>
                </a:cubicBezTo>
                <a:cubicBezTo>
                  <a:pt x="539018" y="285503"/>
                  <a:pt x="552087" y="314478"/>
                  <a:pt x="558059" y="327422"/>
                </a:cubicBezTo>
                <a:cubicBezTo>
                  <a:pt x="584348" y="385287"/>
                  <a:pt x="576013" y="419577"/>
                  <a:pt x="568660" y="449790"/>
                </a:cubicBezTo>
                <a:cubicBezTo>
                  <a:pt x="563050" y="472860"/>
                  <a:pt x="557745" y="494653"/>
                  <a:pt x="569527" y="520932"/>
                </a:cubicBezTo>
                <a:lnTo>
                  <a:pt x="587624" y="559985"/>
                </a:lnTo>
                <a:lnTo>
                  <a:pt x="604912" y="551965"/>
                </a:lnTo>
                <a:lnTo>
                  <a:pt x="586815" y="513026"/>
                </a:lnTo>
                <a:cubicBezTo>
                  <a:pt x="577852" y="492814"/>
                  <a:pt x="581938" y="475774"/>
                  <a:pt x="587167" y="454295"/>
                </a:cubicBezTo>
                <a:close/>
              </a:path>
            </a:pathLst>
          </a:custGeom>
          <a:solidFill>
            <a:srgbClr val="000000"/>
          </a:solidFill>
          <a:ln w="9525" cap="flat">
            <a:noFill/>
            <a:prstDash val="solid"/>
            <a:miter/>
          </a:ln>
        </p:spPr>
        <p:txBody>
          <a:bodyPr rtlCol="0" anchor="ctr"/>
          <a:lstStyle/>
          <a:p>
            <a:endParaRPr lang="en-US"/>
          </a:p>
        </p:txBody>
      </p:sp>
      <p:pic>
        <p:nvPicPr>
          <p:cNvPr id="21" name="Graphic 20" descr="Factory outline">
            <a:extLst>
              <a:ext uri="{FF2B5EF4-FFF2-40B4-BE49-F238E27FC236}">
                <a16:creationId xmlns:a16="http://schemas.microsoft.com/office/drawing/2014/main" id="{B8ED68A4-0FDA-4DF6-9CAE-1F87B573BC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16216" y="1505671"/>
            <a:ext cx="914400" cy="914400"/>
          </a:xfrm>
          <a:prstGeom prst="rect">
            <a:avLst/>
          </a:prstGeom>
        </p:spPr>
      </p:pic>
    </p:spTree>
    <p:extLst>
      <p:ext uri="{BB962C8B-B14F-4D97-AF65-F5344CB8AC3E}">
        <p14:creationId xmlns:p14="http://schemas.microsoft.com/office/powerpoint/2010/main" val="9811563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F86B-DBE6-40BC-9389-A951E899F4D8}"/>
              </a:ext>
            </a:extLst>
          </p:cNvPr>
          <p:cNvSpPr>
            <a:spLocks noGrp="1"/>
          </p:cNvSpPr>
          <p:nvPr>
            <p:ph type="title"/>
          </p:nvPr>
        </p:nvSpPr>
        <p:spPr/>
        <p:txBody>
          <a:bodyPr/>
          <a:lstStyle/>
          <a:p>
            <a:r>
              <a:rPr lang="en-AU"/>
              <a:t>Photos with books!</a:t>
            </a:r>
            <a:endParaRPr lang="en-US"/>
          </a:p>
        </p:txBody>
      </p:sp>
      <p:sp>
        <p:nvSpPr>
          <p:cNvPr id="3" name="Content Placeholder 2">
            <a:extLst>
              <a:ext uri="{FF2B5EF4-FFF2-40B4-BE49-F238E27FC236}">
                <a16:creationId xmlns:a16="http://schemas.microsoft.com/office/drawing/2014/main" id="{0BD404A7-DB2D-4CD1-B30B-9CD4029EDA48}"/>
              </a:ext>
            </a:extLst>
          </p:cNvPr>
          <p:cNvSpPr>
            <a:spLocks noGrp="1"/>
          </p:cNvSpPr>
          <p:nvPr>
            <p:ph idx="1"/>
          </p:nvPr>
        </p:nvSpPr>
        <p:spPr/>
        <p:txBody>
          <a:bodyPr/>
          <a:lstStyle/>
          <a:p>
            <a:r>
              <a:rPr lang="en-AU"/>
              <a:t>Photographer in! </a:t>
            </a:r>
          </a:p>
          <a:p>
            <a:r>
              <a:rPr lang="en-AU"/>
              <a:t>Consent forms </a:t>
            </a:r>
            <a:endParaRPr lang="en-US"/>
          </a:p>
        </p:txBody>
      </p:sp>
    </p:spTree>
    <p:extLst>
      <p:ext uri="{BB962C8B-B14F-4D97-AF65-F5344CB8AC3E}">
        <p14:creationId xmlns:p14="http://schemas.microsoft.com/office/powerpoint/2010/main" val="16146232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5D20-3BD5-46CF-9C4D-FE040E27B82D}"/>
              </a:ext>
            </a:extLst>
          </p:cNvPr>
          <p:cNvSpPr>
            <a:spLocks noGrp="1"/>
          </p:cNvSpPr>
          <p:nvPr>
            <p:ph type="title"/>
          </p:nvPr>
        </p:nvSpPr>
        <p:spPr/>
        <p:txBody>
          <a:bodyPr/>
          <a:lstStyle/>
          <a:p>
            <a:r>
              <a:rPr lang="en-AU" err="1"/>
              <a:t>Grumpus</a:t>
            </a:r>
            <a:r>
              <a:rPr lang="en-AU"/>
              <a:t>: What has come before</a:t>
            </a:r>
            <a:endParaRPr lang="en-US"/>
          </a:p>
        </p:txBody>
      </p:sp>
      <p:sp>
        <p:nvSpPr>
          <p:cNvPr id="3" name="Content Placeholder 2">
            <a:extLst>
              <a:ext uri="{FF2B5EF4-FFF2-40B4-BE49-F238E27FC236}">
                <a16:creationId xmlns:a16="http://schemas.microsoft.com/office/drawing/2014/main" id="{547204A2-FBEB-4497-888E-BDD4C912DBE5}"/>
              </a:ext>
            </a:extLst>
          </p:cNvPr>
          <p:cNvSpPr>
            <a:spLocks noGrp="1"/>
          </p:cNvSpPr>
          <p:nvPr>
            <p:ph idx="1"/>
          </p:nvPr>
        </p:nvSpPr>
        <p:spPr/>
        <p:txBody>
          <a:bodyPr/>
          <a:lstStyle/>
          <a:p>
            <a:r>
              <a:rPr lang="en-AU"/>
              <a:t>The story thus far</a:t>
            </a:r>
            <a:endParaRPr lang="en-US"/>
          </a:p>
        </p:txBody>
      </p:sp>
    </p:spTree>
    <p:extLst>
      <p:ext uri="{BB962C8B-B14F-4D97-AF65-F5344CB8AC3E}">
        <p14:creationId xmlns:p14="http://schemas.microsoft.com/office/powerpoint/2010/main" val="13522955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A09F-F0A8-4BB6-B4E0-64A361FC93B8}"/>
              </a:ext>
            </a:extLst>
          </p:cNvPr>
          <p:cNvSpPr>
            <a:spLocks noGrp="1"/>
          </p:cNvSpPr>
          <p:nvPr>
            <p:ph type="title"/>
          </p:nvPr>
        </p:nvSpPr>
        <p:spPr/>
        <p:txBody>
          <a:bodyPr/>
          <a:lstStyle/>
          <a:p>
            <a:r>
              <a:rPr lang="en-AU"/>
              <a:t>What we have done in the break	</a:t>
            </a:r>
            <a:endParaRPr lang="en-US"/>
          </a:p>
        </p:txBody>
      </p:sp>
      <p:sp>
        <p:nvSpPr>
          <p:cNvPr id="3" name="Content Placeholder 2">
            <a:extLst>
              <a:ext uri="{FF2B5EF4-FFF2-40B4-BE49-F238E27FC236}">
                <a16:creationId xmlns:a16="http://schemas.microsoft.com/office/drawing/2014/main" id="{576AE8E0-4CF6-44F1-80D7-6CA1C37ADC13}"/>
              </a:ext>
            </a:extLst>
          </p:cNvPr>
          <p:cNvSpPr>
            <a:spLocks noGrp="1"/>
          </p:cNvSpPr>
          <p:nvPr>
            <p:ph idx="1"/>
          </p:nvPr>
        </p:nvSpPr>
        <p:spPr/>
        <p:txBody>
          <a:bodyPr/>
          <a:lstStyle/>
          <a:p>
            <a:r>
              <a:rPr lang="en-AU"/>
              <a:t>Glued spine</a:t>
            </a:r>
          </a:p>
          <a:p>
            <a:r>
              <a:rPr lang="en-AU"/>
              <a:t>Trimmed edges on guillotine</a:t>
            </a:r>
          </a:p>
          <a:p>
            <a:r>
              <a:rPr lang="en-AU"/>
              <a:t>Glued on mull</a:t>
            </a:r>
          </a:p>
          <a:p>
            <a:r>
              <a:rPr lang="en-AU"/>
              <a:t>Glued headband and bookmark</a:t>
            </a:r>
          </a:p>
          <a:p>
            <a:r>
              <a:rPr lang="en-US"/>
              <a:t>Glued spine lining (paper)</a:t>
            </a:r>
          </a:p>
        </p:txBody>
      </p:sp>
    </p:spTree>
    <p:extLst>
      <p:ext uri="{BB962C8B-B14F-4D97-AF65-F5344CB8AC3E}">
        <p14:creationId xmlns:p14="http://schemas.microsoft.com/office/powerpoint/2010/main" val="2687345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4FC6-DF5B-4CF1-8917-79BB7D56C4A8}"/>
              </a:ext>
            </a:extLst>
          </p:cNvPr>
          <p:cNvSpPr>
            <a:spLocks noGrp="1"/>
          </p:cNvSpPr>
          <p:nvPr>
            <p:ph type="title"/>
          </p:nvPr>
        </p:nvSpPr>
        <p:spPr/>
        <p:txBody>
          <a:bodyPr/>
          <a:lstStyle/>
          <a:p>
            <a:r>
              <a:rPr lang="en-AU"/>
              <a:t>Today</a:t>
            </a:r>
            <a:endParaRPr lang="en-US"/>
          </a:p>
        </p:txBody>
      </p:sp>
      <p:sp>
        <p:nvSpPr>
          <p:cNvPr id="3" name="Content Placeholder 2">
            <a:extLst>
              <a:ext uri="{FF2B5EF4-FFF2-40B4-BE49-F238E27FC236}">
                <a16:creationId xmlns:a16="http://schemas.microsoft.com/office/drawing/2014/main" id="{61CEE057-1D6A-4138-B4D8-8915EADD35D9}"/>
              </a:ext>
            </a:extLst>
          </p:cNvPr>
          <p:cNvSpPr>
            <a:spLocks noGrp="1"/>
          </p:cNvSpPr>
          <p:nvPr>
            <p:ph idx="1"/>
          </p:nvPr>
        </p:nvSpPr>
        <p:spPr/>
        <p:txBody>
          <a:bodyPr/>
          <a:lstStyle/>
          <a:p>
            <a:r>
              <a:rPr lang="en-AU"/>
              <a:t>Add end papers</a:t>
            </a:r>
          </a:p>
          <a:p>
            <a:r>
              <a:rPr lang="en-AU"/>
              <a:t>Making our covers</a:t>
            </a:r>
          </a:p>
          <a:p>
            <a:r>
              <a:rPr lang="en-AU"/>
              <a:t>Putting book into cover</a:t>
            </a:r>
          </a:p>
          <a:p>
            <a:r>
              <a:rPr lang="en-AU"/>
              <a:t>Celebrating!!</a:t>
            </a:r>
            <a:endParaRPr lang="en-US"/>
          </a:p>
        </p:txBody>
      </p:sp>
    </p:spTree>
    <p:extLst>
      <p:ext uri="{BB962C8B-B14F-4D97-AF65-F5344CB8AC3E}">
        <p14:creationId xmlns:p14="http://schemas.microsoft.com/office/powerpoint/2010/main" val="7419183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E1DFF-C60C-47E0-A2FE-540D04B2E8D9}"/>
              </a:ext>
            </a:extLst>
          </p:cNvPr>
          <p:cNvSpPr>
            <a:spLocks noGrp="1"/>
          </p:cNvSpPr>
          <p:nvPr>
            <p:ph type="title"/>
          </p:nvPr>
        </p:nvSpPr>
        <p:spPr/>
        <p:txBody>
          <a:bodyPr/>
          <a:lstStyle/>
          <a:p>
            <a:r>
              <a:rPr lang="en-AU"/>
              <a:t>Tip on end papers</a:t>
            </a:r>
            <a:endParaRPr lang="en-US"/>
          </a:p>
        </p:txBody>
      </p:sp>
      <p:sp>
        <p:nvSpPr>
          <p:cNvPr id="3" name="Content Placeholder 2">
            <a:extLst>
              <a:ext uri="{FF2B5EF4-FFF2-40B4-BE49-F238E27FC236}">
                <a16:creationId xmlns:a16="http://schemas.microsoft.com/office/drawing/2014/main" id="{BB49ACB2-7105-452F-83C9-F0E4B1D856E5}"/>
              </a:ext>
            </a:extLst>
          </p:cNvPr>
          <p:cNvSpPr>
            <a:spLocks noGrp="1"/>
          </p:cNvSpPr>
          <p:nvPr>
            <p:ph idx="1"/>
          </p:nvPr>
        </p:nvSpPr>
        <p:spPr/>
        <p:txBody>
          <a:bodyPr/>
          <a:lstStyle/>
          <a:p>
            <a:r>
              <a:rPr lang="en-AU"/>
              <a:t>Grain line </a:t>
            </a:r>
          </a:p>
          <a:p>
            <a:r>
              <a:rPr lang="en-AU"/>
              <a:t>Fold papers</a:t>
            </a:r>
          </a:p>
          <a:p>
            <a:r>
              <a:rPr lang="en-AU"/>
              <a:t>Glue </a:t>
            </a:r>
            <a:endParaRPr lang="en-US"/>
          </a:p>
        </p:txBody>
      </p:sp>
    </p:spTree>
    <p:extLst>
      <p:ext uri="{BB962C8B-B14F-4D97-AF65-F5344CB8AC3E}">
        <p14:creationId xmlns:p14="http://schemas.microsoft.com/office/powerpoint/2010/main" val="24630886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2E2EB-9898-4100-853A-28B0FCB9838D}"/>
              </a:ext>
            </a:extLst>
          </p:cNvPr>
          <p:cNvSpPr>
            <a:spLocks noGrp="1"/>
          </p:cNvSpPr>
          <p:nvPr>
            <p:ph type="title"/>
          </p:nvPr>
        </p:nvSpPr>
        <p:spPr/>
        <p:txBody>
          <a:bodyPr/>
          <a:lstStyle/>
          <a:p>
            <a:r>
              <a:rPr lang="en-AU"/>
              <a:t>Layout</a:t>
            </a:r>
            <a:endParaRPr lang="en-US"/>
          </a:p>
        </p:txBody>
      </p:sp>
      <p:sp>
        <p:nvSpPr>
          <p:cNvPr id="3" name="Content Placeholder 2">
            <a:extLst>
              <a:ext uri="{FF2B5EF4-FFF2-40B4-BE49-F238E27FC236}">
                <a16:creationId xmlns:a16="http://schemas.microsoft.com/office/drawing/2014/main" id="{F294CC70-EF44-43DC-BD09-198C865D8F88}"/>
              </a:ext>
            </a:extLst>
          </p:cNvPr>
          <p:cNvSpPr>
            <a:spLocks noGrp="1"/>
          </p:cNvSpPr>
          <p:nvPr>
            <p:ph idx="1"/>
          </p:nvPr>
        </p:nvSpPr>
        <p:spPr>
          <a:xfrm>
            <a:off x="457200" y="1200150"/>
            <a:ext cx="2992722" cy="3395663"/>
          </a:xfrm>
        </p:spPr>
        <p:txBody>
          <a:bodyPr/>
          <a:lstStyle/>
          <a:p>
            <a:pPr marL="0" indent="0">
              <a:buNone/>
            </a:pPr>
            <a:r>
              <a:rPr lang="en-AU"/>
              <a:t>Check you have enough book cloth by laying out the template and cover like so:</a:t>
            </a:r>
            <a:endParaRPr lang="en-US"/>
          </a:p>
        </p:txBody>
      </p:sp>
      <p:pic>
        <p:nvPicPr>
          <p:cNvPr id="4" name="Content Placeholder 4" descr="A picture containing text, picture frame&#10;&#10;Description automatically generated">
            <a:extLst>
              <a:ext uri="{FF2B5EF4-FFF2-40B4-BE49-F238E27FC236}">
                <a16:creationId xmlns:a16="http://schemas.microsoft.com/office/drawing/2014/main" id="{7AA4CBA8-D32B-4675-94C0-0AFECA2666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9" r="17794"/>
          <a:stretch/>
        </p:blipFill>
        <p:spPr bwMode="auto">
          <a:xfrm rot="10800000">
            <a:off x="3449922" y="-1"/>
            <a:ext cx="5694078" cy="516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1843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B460-D1AA-48B5-98A4-24423B0AA5F6}"/>
              </a:ext>
            </a:extLst>
          </p:cNvPr>
          <p:cNvSpPr>
            <a:spLocks noGrp="1"/>
          </p:cNvSpPr>
          <p:nvPr>
            <p:ph type="title"/>
          </p:nvPr>
        </p:nvSpPr>
        <p:spPr/>
        <p:txBody>
          <a:bodyPr/>
          <a:lstStyle/>
          <a:p>
            <a:r>
              <a:rPr lang="en-AU"/>
              <a:t>Glue up cover </a:t>
            </a:r>
            <a:endParaRPr lang="en-US"/>
          </a:p>
        </p:txBody>
      </p:sp>
      <p:sp>
        <p:nvSpPr>
          <p:cNvPr id="3" name="Content Placeholder 2">
            <a:extLst>
              <a:ext uri="{FF2B5EF4-FFF2-40B4-BE49-F238E27FC236}">
                <a16:creationId xmlns:a16="http://schemas.microsoft.com/office/drawing/2014/main" id="{04DB7DBA-D69E-46A3-982B-2EDB0C0F6547}"/>
              </a:ext>
            </a:extLst>
          </p:cNvPr>
          <p:cNvSpPr>
            <a:spLocks noGrp="1"/>
          </p:cNvSpPr>
          <p:nvPr>
            <p:ph idx="1"/>
          </p:nvPr>
        </p:nvSpPr>
        <p:spPr/>
        <p:txBody>
          <a:bodyPr/>
          <a:lstStyle/>
          <a:p>
            <a:r>
              <a:rPr lang="en-AU"/>
              <a:t>glue big back piece (plain) down first</a:t>
            </a:r>
          </a:p>
          <a:p>
            <a:r>
              <a:rPr lang="en-US"/>
              <a:t>Use spacer to place spine</a:t>
            </a:r>
          </a:p>
          <a:p>
            <a:r>
              <a:rPr lang="en-US"/>
              <a:t>Use spacer to place front cover (glue to inside of cover) </a:t>
            </a:r>
          </a:p>
          <a:p>
            <a:r>
              <a:rPr lang="en-US"/>
              <a:t>Turn-ins head, tail </a:t>
            </a:r>
          </a:p>
          <a:p>
            <a:r>
              <a:rPr lang="en-US"/>
              <a:t>Turn in foredge </a:t>
            </a:r>
          </a:p>
        </p:txBody>
      </p:sp>
    </p:spTree>
    <p:extLst>
      <p:ext uri="{BB962C8B-B14F-4D97-AF65-F5344CB8AC3E}">
        <p14:creationId xmlns:p14="http://schemas.microsoft.com/office/powerpoint/2010/main" val="17656103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E14C-4984-47F0-93A7-D1ABF2F4DEDB}"/>
              </a:ext>
            </a:extLst>
          </p:cNvPr>
          <p:cNvSpPr>
            <a:spLocks noGrp="1"/>
          </p:cNvSpPr>
          <p:nvPr>
            <p:ph type="title"/>
          </p:nvPr>
        </p:nvSpPr>
        <p:spPr/>
        <p:txBody>
          <a:bodyPr/>
          <a:lstStyle/>
          <a:p>
            <a:r>
              <a:rPr lang="en-AU"/>
              <a:t>Cutting end papers to size</a:t>
            </a:r>
            <a:endParaRPr lang="en-US"/>
          </a:p>
        </p:txBody>
      </p:sp>
      <p:sp>
        <p:nvSpPr>
          <p:cNvPr id="3" name="Content Placeholder 2">
            <a:extLst>
              <a:ext uri="{FF2B5EF4-FFF2-40B4-BE49-F238E27FC236}">
                <a16:creationId xmlns:a16="http://schemas.microsoft.com/office/drawing/2014/main" id="{AB12FCE1-0881-4A05-AAF3-240586F997EA}"/>
              </a:ext>
            </a:extLst>
          </p:cNvPr>
          <p:cNvSpPr>
            <a:spLocks noGrp="1"/>
          </p:cNvSpPr>
          <p:nvPr>
            <p:ph idx="1"/>
          </p:nvPr>
        </p:nvSpPr>
        <p:spPr/>
        <p:txBody>
          <a:bodyPr/>
          <a:lstStyle/>
          <a:p>
            <a:pPr marL="0" indent="0">
              <a:buNone/>
            </a:pPr>
            <a:r>
              <a:rPr lang="en-AU"/>
              <a:t>Grain line importance </a:t>
            </a:r>
          </a:p>
          <a:p>
            <a:r>
              <a:rPr lang="en-AU"/>
              <a:t>Template?</a:t>
            </a:r>
            <a:endParaRPr lang="en-US"/>
          </a:p>
          <a:p>
            <a:r>
              <a:rPr lang="en-AU"/>
              <a:t>Cut around</a:t>
            </a:r>
          </a:p>
          <a:p>
            <a:r>
              <a:rPr lang="en-AU"/>
              <a:t>Fold in half</a:t>
            </a:r>
          </a:p>
          <a:p>
            <a:endParaRPr lang="en-AU"/>
          </a:p>
        </p:txBody>
      </p:sp>
    </p:spTree>
    <p:extLst>
      <p:ext uri="{BB962C8B-B14F-4D97-AF65-F5344CB8AC3E}">
        <p14:creationId xmlns:p14="http://schemas.microsoft.com/office/powerpoint/2010/main" val="38943383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CD427-9746-4DAC-B049-AE7060E4332A}"/>
              </a:ext>
            </a:extLst>
          </p:cNvPr>
          <p:cNvSpPr>
            <a:spLocks noGrp="1"/>
          </p:cNvSpPr>
          <p:nvPr>
            <p:ph type="title"/>
          </p:nvPr>
        </p:nvSpPr>
        <p:spPr/>
        <p:txBody>
          <a:bodyPr/>
          <a:lstStyle/>
          <a:p>
            <a:r>
              <a:rPr lang="en-AU"/>
              <a:t>Glue book into cover</a:t>
            </a:r>
            <a:endParaRPr lang="en-US"/>
          </a:p>
        </p:txBody>
      </p:sp>
      <p:sp>
        <p:nvSpPr>
          <p:cNvPr id="3" name="Content Placeholder 2">
            <a:extLst>
              <a:ext uri="{FF2B5EF4-FFF2-40B4-BE49-F238E27FC236}">
                <a16:creationId xmlns:a16="http://schemas.microsoft.com/office/drawing/2014/main" id="{E036B679-AC85-45CF-8284-ABEC99C456BF}"/>
              </a:ext>
            </a:extLst>
          </p:cNvPr>
          <p:cNvSpPr>
            <a:spLocks noGrp="1"/>
          </p:cNvSpPr>
          <p:nvPr>
            <p:ph idx="1"/>
          </p:nvPr>
        </p:nvSpPr>
        <p:spPr/>
        <p:txBody>
          <a:bodyPr/>
          <a:lstStyle/>
          <a:p>
            <a:r>
              <a:rPr lang="en-AU"/>
              <a:t>Use baking paper to protect pages</a:t>
            </a:r>
            <a:endParaRPr lang="en-US"/>
          </a:p>
          <a:p>
            <a:r>
              <a:rPr lang="en-AU"/>
              <a:t>Glue tapes to scrim on back glue on cover </a:t>
            </a:r>
          </a:p>
          <a:p>
            <a:r>
              <a:rPr lang="en-AU"/>
              <a:t>Place in cover, close cover to ensure still fits. Note, boarder </a:t>
            </a:r>
          </a:p>
          <a:p>
            <a:r>
              <a:rPr lang="en-AU"/>
              <a:t>Glue up top scrim/tapes/cover</a:t>
            </a:r>
          </a:p>
          <a:p>
            <a:r>
              <a:rPr lang="en-AU"/>
              <a:t>press</a:t>
            </a:r>
          </a:p>
          <a:p>
            <a:pPr marL="0" indent="0">
              <a:buNone/>
            </a:pPr>
            <a:endParaRPr lang="en-AU"/>
          </a:p>
        </p:txBody>
      </p:sp>
    </p:spTree>
    <p:extLst>
      <p:ext uri="{BB962C8B-B14F-4D97-AF65-F5344CB8AC3E}">
        <p14:creationId xmlns:p14="http://schemas.microsoft.com/office/powerpoint/2010/main" val="33253937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AEAA-D847-4C10-BFC5-E17A72B039F8}"/>
              </a:ext>
            </a:extLst>
          </p:cNvPr>
          <p:cNvSpPr>
            <a:spLocks noGrp="1"/>
          </p:cNvSpPr>
          <p:nvPr>
            <p:ph type="title"/>
          </p:nvPr>
        </p:nvSpPr>
        <p:spPr/>
        <p:txBody>
          <a:bodyPr/>
          <a:lstStyle/>
          <a:p>
            <a:r>
              <a:rPr lang="en-AU"/>
              <a:t>Inserting end papers </a:t>
            </a:r>
            <a:endParaRPr lang="en-US"/>
          </a:p>
        </p:txBody>
      </p:sp>
      <p:sp>
        <p:nvSpPr>
          <p:cNvPr id="3" name="Content Placeholder 2">
            <a:extLst>
              <a:ext uri="{FF2B5EF4-FFF2-40B4-BE49-F238E27FC236}">
                <a16:creationId xmlns:a16="http://schemas.microsoft.com/office/drawing/2014/main" id="{2078E153-C300-4FAF-92B8-5B1831D64869}"/>
              </a:ext>
            </a:extLst>
          </p:cNvPr>
          <p:cNvSpPr>
            <a:spLocks noGrp="1"/>
          </p:cNvSpPr>
          <p:nvPr>
            <p:ph idx="1"/>
          </p:nvPr>
        </p:nvSpPr>
        <p:spPr/>
        <p:txBody>
          <a:bodyPr/>
          <a:lstStyle/>
          <a:p>
            <a:r>
              <a:rPr lang="en-AU"/>
              <a:t>Glue all one side, and 3mm over edge </a:t>
            </a:r>
          </a:p>
          <a:p>
            <a:r>
              <a:rPr lang="en-AU"/>
              <a:t>Place atop pages</a:t>
            </a:r>
          </a:p>
          <a:p>
            <a:r>
              <a:rPr lang="en-AU"/>
              <a:t>Close cover</a:t>
            </a:r>
            <a:endParaRPr lang="en-US"/>
          </a:p>
        </p:txBody>
      </p:sp>
    </p:spTree>
    <p:extLst>
      <p:ext uri="{BB962C8B-B14F-4D97-AF65-F5344CB8AC3E}">
        <p14:creationId xmlns:p14="http://schemas.microsoft.com/office/powerpoint/2010/main" val="1544485474"/>
      </p:ext>
    </p:extLst>
  </p:cSld>
  <p:clrMapOvr>
    <a:masterClrMapping/>
  </p:clrMapOvr>
</p:sld>
</file>

<file path=ppt/theme/theme1.xml><?xml version="1.0" encoding="utf-8"?>
<a:theme xmlns:a="http://schemas.openxmlformats.org/drawingml/2006/main" name="SLQ blue_powerpoint template">
  <a:themeElements>
    <a:clrScheme name="All Yours">
      <a:dk1>
        <a:sysClr val="windowText" lastClr="000000"/>
      </a:dk1>
      <a:lt1>
        <a:sysClr val="window" lastClr="FFFFFF"/>
      </a:lt1>
      <a:dk2>
        <a:srgbClr val="B7D110"/>
      </a:dk2>
      <a:lt2>
        <a:srgbClr val="00A4A1"/>
      </a:lt2>
      <a:accent1>
        <a:srgbClr val="008FB7"/>
      </a:accent1>
      <a:accent2>
        <a:srgbClr val="6C62AB"/>
      </a:accent2>
      <a:accent3>
        <a:srgbClr val="F9A900"/>
      </a:accent3>
      <a:accent4>
        <a:srgbClr val="EC6915"/>
      </a:accent4>
      <a:accent5>
        <a:srgbClr val="C0416E"/>
      </a:accent5>
      <a:accent6>
        <a:srgbClr val="E0003F"/>
      </a:accent6>
      <a:hlink>
        <a:srgbClr val="008FB7"/>
      </a:hlink>
      <a:folHlink>
        <a:srgbClr val="595959"/>
      </a:folHlink>
    </a:clrScheme>
    <a:fontScheme name="SLQ blue_powerpoint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Q blue_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Q blue_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Q blue_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Q blue_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Q blue_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Q blue_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Q blue_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Q blue_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Q blue_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Q blue_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Q blue_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Q blue_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Q blue_powerpoint template" id="{9B45E9BB-62F0-4264-843C-5963A0287F8D}" vid="{9E8996CF-DD57-4889-B13B-85D9431E34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6887afb6-b740-45b6-9c28-fce5107743be" ContentTypeId="0x010100575D39318B31CB4291041CD638C81707" PreviousValue="false"/>
</file>

<file path=customXml/item2.xml><?xml version="1.0" encoding="utf-8"?>
<ct:contentTypeSchema xmlns:ct="http://schemas.microsoft.com/office/2006/metadata/contentType" xmlns:ma="http://schemas.microsoft.com/office/2006/metadata/properties/metaAttributes" ct:_="" ma:_="" ma:contentTypeName="SLQ Standard Document" ma:contentTypeID="0x010100575D39318B31CB4291041CD638C81707000B5707C2D5B8FC4DAE65CAC78DEB9BF5" ma:contentTypeVersion="44" ma:contentTypeDescription="Content type will be used for all standard SLQ document libraries to apply standard global metadata.-UPDATED 23/7/20" ma:contentTypeScope="" ma:versionID="3c7dddccc8ef77ff6ac1ddf6b6a1124d">
  <xsd:schema xmlns:xsd="http://www.w3.org/2001/XMLSchema" xmlns:xs="http://www.w3.org/2001/XMLSchema" xmlns:p="http://schemas.microsoft.com/office/2006/metadata/properties" xmlns:ns2="64cbdf78-7192-46f9-b3e6-158edc1eabaa" targetNamespace="http://schemas.microsoft.com/office/2006/metadata/properties" ma:root="true" ma:fieldsID="47a5bbcade809cef481d2a9c5cb4876d" ns2:_="">
    <xsd:import namespace="64cbdf78-7192-46f9-b3e6-158edc1eabaa"/>
    <xsd:element name="properties">
      <xsd:complexType>
        <xsd:sequence>
          <xsd:element name="documentManagement">
            <xsd:complexType>
              <xsd:all>
                <xsd:element ref="ns2:SLQ_x0020_Document_x0020_Date" minOccurs="0"/>
                <xsd:element ref="ns2:SLQ_x0020_RecFind_x0020_Number" minOccurs="0"/>
                <xsd:element ref="ns2:kedf3583308f4f33b0e4aeec01c5a75e" minOccurs="0"/>
                <xsd:element ref="ns2:d2d91528ce6544f4ae800da16cf32132" minOccurs="0"/>
                <xsd:element ref="ns2:l6001d7ba62247e8aa4d8d222ca9f490" minOccurs="0"/>
                <xsd:element ref="ns2:ea08aa40c9ba47c59c795f3744242dc8" minOccurs="0"/>
                <xsd:element ref="ns2:bf18ecc5a4454bc092414554a75d21d8" minOccurs="0"/>
                <xsd:element ref="ns2:occc0f38b01848c9a253cf1a050e6bc8" minOccurs="0"/>
                <xsd:element ref="ns2:k7e1e201ab244161abc6269085bafd9b" minOccurs="0"/>
                <xsd:element ref="ns2:TaxCatchAll" minOccurs="0"/>
                <xsd:element ref="ns2:od6f14f1f45b4e8ca99ee1b0fe3b24bd" minOccurs="0"/>
                <xsd:element ref="ns2:TaxCatchAllLabel" minOccurs="0"/>
                <xsd:element ref="ns2:fb02aa3e9147428392385507a26bc5a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cbdf78-7192-46f9-b3e6-158edc1eabaa" elementFormDefault="qualified">
    <xsd:import namespace="http://schemas.microsoft.com/office/2006/documentManagement/types"/>
    <xsd:import namespace="http://schemas.microsoft.com/office/infopath/2007/PartnerControls"/>
    <xsd:element name="SLQ_x0020_Document_x0020_Date" ma:index="6" nillable="true" ma:displayName="SL Document Date" ma:default="[today]" ma:format="DateOnly" ma:internalName="SLQ_x0020_Document_x0020_Date">
      <xsd:simpleType>
        <xsd:restriction base="dms:DateTime"/>
      </xsd:simpleType>
    </xsd:element>
    <xsd:element name="SLQ_x0020_RecFind_x0020_Number" ma:index="12" nillable="true" ma:displayName="OLD SL File Number" ma:description="Add reference number from RecFind." ma:internalName="SLQ_x0020_RecFind_x0020_Number">
      <xsd:simpleType>
        <xsd:restriction base="dms:Text">
          <xsd:maxLength value="255"/>
        </xsd:restriction>
      </xsd:simpleType>
    </xsd:element>
    <xsd:element name="kedf3583308f4f33b0e4aeec01c5a75e" ma:index="14" nillable="true" ma:taxonomy="true" ma:internalName="kedf3583308f4f33b0e4aeec01c5a75e" ma:taxonomyFieldName="SLQDocumentState" ma:displayName="SL Document State" ma:default="1;#Working document|d84c0e14-715f-4888-93aa-770533540b30" ma:fieldId="{4edf3583-308f-4f33-b0e4-aeec01c5a75e}" ma:sspId="6887afb6-b740-45b6-9c28-fce5107743be" ma:termSetId="948039a9-34c2-4124-9f55-7b2a8ee25618" ma:anchorId="00000000-0000-0000-0000-000000000000" ma:open="false" ma:isKeyword="false">
      <xsd:complexType>
        <xsd:sequence>
          <xsd:element ref="pc:Terms" minOccurs="0" maxOccurs="1"/>
        </xsd:sequence>
      </xsd:complexType>
    </xsd:element>
    <xsd:element name="d2d91528ce6544f4ae800da16cf32132" ma:index="18" nillable="true" ma:taxonomy="true" ma:internalName="d2d91528ce6544f4ae800da16cf32132" ma:taxonomyFieldName="SL_x0020_Business_x0020_activity" ma:displayName="SL Business Activity" ma:default="" ma:fieldId="{d2d91528-ce65-44f4-ae80-0da16cf32132}" ma:sspId="6887afb6-b740-45b6-9c28-fce5107743be" ma:termSetId="ea5127ab-08ee-427a-8c10-4b08a478659c" ma:anchorId="00000000-0000-0000-0000-000000000000" ma:open="false" ma:isKeyword="false">
      <xsd:complexType>
        <xsd:sequence>
          <xsd:element ref="pc:Terms" minOccurs="0" maxOccurs="1"/>
        </xsd:sequence>
      </xsd:complexType>
    </xsd:element>
    <xsd:element name="l6001d7ba62247e8aa4d8d222ca9f490" ma:index="20" nillable="true" ma:taxonomy="true" ma:internalName="l6001d7ba62247e8aa4d8d222ca9f490" ma:taxonomyFieldName="SLLGA" ma:displayName="SL LGA" ma:readOnly="false" ma:default="" ma:fieldId="{56001d7b-a622-47e8-aa4d-8d222ca9f490}" ma:sspId="6887afb6-b740-45b6-9c28-fce5107743be" ma:termSetId="2c9fe274-f951-4349-8f27-7e2792e3f9d9" ma:anchorId="00000000-0000-0000-0000-000000000000" ma:open="false" ma:isKeyword="false">
      <xsd:complexType>
        <xsd:sequence>
          <xsd:element ref="pc:Terms" minOccurs="0" maxOccurs="1"/>
        </xsd:sequence>
      </xsd:complexType>
    </xsd:element>
    <xsd:element name="ea08aa40c9ba47c59c795f3744242dc8" ma:index="21" nillable="true" ma:taxonomy="true" ma:internalName="ea08aa40c9ba47c59c795f3744242dc8" ma:taxonomyFieldName="SLQDocumentType" ma:displayName="SL Document Type" ma:default="" ma:fieldId="{ea08aa40-c9ba-47c5-9c79-5f3744242dc8}" ma:sspId="6887afb6-b740-45b6-9c28-fce5107743be" ma:termSetId="77d3674c-8bd6-4ef2-8e65-2c4074c778de" ma:anchorId="00000000-0000-0000-0000-000000000000" ma:open="false" ma:isKeyword="false">
      <xsd:complexType>
        <xsd:sequence>
          <xsd:element ref="pc:Terms" minOccurs="0" maxOccurs="1"/>
        </xsd:sequence>
      </xsd:complexType>
    </xsd:element>
    <xsd:element name="bf18ecc5a4454bc092414554a75d21d8" ma:index="22" nillable="true" ma:taxonomy="true" ma:internalName="bf18ecc5a4454bc092414554a75d21d8" ma:taxonomyFieldName="SLPublicPrograms" ma:displayName="SL Public Programs" ma:readOnly="false" ma:default="" ma:fieldId="{bf18ecc5-a445-4bc0-9241-4554a75d21d8}" ma:sspId="6887afb6-b740-45b6-9c28-fce5107743be" ma:termSetId="0f1ffbfd-20b5-4cf4-a352-8823bea94a49" ma:anchorId="00000000-0000-0000-0000-000000000000" ma:open="false" ma:isKeyword="false">
      <xsd:complexType>
        <xsd:sequence>
          <xsd:element ref="pc:Terms" minOccurs="0" maxOccurs="1"/>
        </xsd:sequence>
      </xsd:complexType>
    </xsd:element>
    <xsd:element name="occc0f38b01848c9a253cf1a050e6bc8" ma:index="23" nillable="true" ma:taxonomy="true" ma:internalName="occc0f38b01848c9a253cf1a050e6bc8" ma:taxonomyFieldName="SLQDepartment" ma:displayName="SL Business Unit" ma:default="" ma:fieldId="{8ccc0f38-b018-48c9-a253-cf1a050e6bc8}" ma:sspId="6887afb6-b740-45b6-9c28-fce5107743be" ma:termSetId="7c68e54b-06a1-47a1-9983-7ca67375b0b3" ma:anchorId="00000000-0000-0000-0000-000000000000" ma:open="false" ma:isKeyword="false">
      <xsd:complexType>
        <xsd:sequence>
          <xsd:element ref="pc:Terms" minOccurs="0" maxOccurs="1"/>
        </xsd:sequence>
      </xsd:complexType>
    </xsd:element>
    <xsd:element name="k7e1e201ab244161abc6269085bafd9b" ma:index="24" nillable="true" ma:taxonomy="true" ma:internalName="k7e1e201ab244161abc6269085bafd9b" ma:taxonomyFieldName="SLBCSActivity" ma:displayName="SL BCS Activity" ma:default="" ma:fieldId="{47e1e201-ab24-4161-abc6-269085bafd9b}" ma:sspId="6887afb6-b740-45b6-9c28-fce5107743be" ma:termSetId="3702cc5e-d392-4191-9b2e-e255a00e8409" ma:anchorId="00000000-0000-0000-0000-000000000000" ma:open="false" ma:isKeyword="false">
      <xsd:complexType>
        <xsd:sequence>
          <xsd:element ref="pc:Terms" minOccurs="0" maxOccurs="1"/>
        </xsd:sequence>
      </xsd:complexType>
    </xsd:element>
    <xsd:element name="TaxCatchAll" ma:index="25" nillable="true" ma:displayName="Taxonomy Catch All Column" ma:hidden="true" ma:list="{55f3ab40-8136-4641-a415-ef4e0bb70619}" ma:internalName="TaxCatchAll" ma:showField="CatchAllData" ma:web="8473ab78-6100-4112-ad38-9624a2485ab8">
      <xsd:complexType>
        <xsd:complexContent>
          <xsd:extension base="dms:MultiChoiceLookup">
            <xsd:sequence>
              <xsd:element name="Value" type="dms:Lookup" maxOccurs="unbounded" minOccurs="0" nillable="true"/>
            </xsd:sequence>
          </xsd:extension>
        </xsd:complexContent>
      </xsd:complexType>
    </xsd:element>
    <xsd:element name="od6f14f1f45b4e8ca99ee1b0fe3b24bd" ma:index="26" nillable="true" ma:taxonomy="true" ma:internalName="od6f14f1f45b4e8ca99ee1b0fe3b24bd" ma:taxonomyFieldName="SLBCSDescriptor" ma:displayName="SL BCS Descriptor" ma:readOnly="false" ma:default="" ma:fieldId="{8d6f14f1-f45b-4e8c-a99e-e1b0fe3b24bd}" ma:sspId="6887afb6-b740-45b6-9c28-fce5107743be" ma:termSetId="8e9ca365-31b9-4ea1-a361-eb0f388d69a4" ma:anchorId="00000000-0000-0000-0000-000000000000" ma:open="false" ma:isKeyword="false">
      <xsd:complexType>
        <xsd:sequence>
          <xsd:element ref="pc:Terms" minOccurs="0" maxOccurs="1"/>
        </xsd:sequence>
      </xsd:complexType>
    </xsd:element>
    <xsd:element name="TaxCatchAllLabel" ma:index="27" nillable="true" ma:displayName="Taxonomy Catch All Column1" ma:hidden="true" ma:list="{55f3ab40-8136-4641-a415-ef4e0bb70619}" ma:internalName="TaxCatchAllLabel" ma:readOnly="true" ma:showField="CatchAllDataLabel" ma:web="8473ab78-6100-4112-ad38-9624a2485ab8">
      <xsd:complexType>
        <xsd:complexContent>
          <xsd:extension base="dms:MultiChoiceLookup">
            <xsd:sequence>
              <xsd:element name="Value" type="dms:Lookup" maxOccurs="unbounded" minOccurs="0" nillable="true"/>
            </xsd:sequence>
          </xsd:extension>
        </xsd:complexContent>
      </xsd:complexType>
    </xsd:element>
    <xsd:element name="fb02aa3e9147428392385507a26bc5a3" ma:index="28" nillable="true" ma:taxonomy="true" ma:internalName="fb02aa3e9147428392385507a26bc5a3" ma:taxonomyFieldName="SLFileNumber" ma:displayName="SL File Number" ma:readOnly="false" ma:default="" ma:fieldId="{fb02aa3e-9147-4283-9238-5507a26bc5a3}" ma:sspId="6887afb6-b740-45b6-9c28-fce5107743be" ma:termSetId="13c9f52b-1534-452b-bcbc-141a7c63d2f6"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6001d7ba62247e8aa4d8d222ca9f490 xmlns="64cbdf78-7192-46f9-b3e6-158edc1eabaa">
      <Terms xmlns="http://schemas.microsoft.com/office/infopath/2007/PartnerControls"/>
    </l6001d7ba62247e8aa4d8d222ca9f490>
    <TaxCatchAll xmlns="64cbdf78-7192-46f9-b3e6-158edc1eabaa">
      <Value>7</Value>
      <Value>1</Value>
    </TaxCatchAll>
    <od6f14f1f45b4e8ca99ee1b0fe3b24bd xmlns="64cbdf78-7192-46f9-b3e6-158edc1eabaa">
      <Terms xmlns="http://schemas.microsoft.com/office/infopath/2007/PartnerControls"/>
    </od6f14f1f45b4e8ca99ee1b0fe3b24bd>
    <k7e1e201ab244161abc6269085bafd9b xmlns="64cbdf78-7192-46f9-b3e6-158edc1eabaa">
      <Terms xmlns="http://schemas.microsoft.com/office/infopath/2007/PartnerControls"/>
    </k7e1e201ab244161abc6269085bafd9b>
    <bf18ecc5a4454bc092414554a75d21d8 xmlns="64cbdf78-7192-46f9-b3e6-158edc1eabaa">
      <Terms xmlns="http://schemas.microsoft.com/office/infopath/2007/PartnerControls"/>
    </bf18ecc5a4454bc092414554a75d21d8>
    <ea08aa40c9ba47c59c795f3744242dc8 xmlns="64cbdf78-7192-46f9-b3e6-158edc1eabaa">
      <Terms xmlns="http://schemas.microsoft.com/office/infopath/2007/PartnerControls"/>
    </ea08aa40c9ba47c59c795f3744242dc8>
    <d2d91528ce6544f4ae800da16cf32132 xmlns="64cbdf78-7192-46f9-b3e6-158edc1eabaa">
      <Terms xmlns="http://schemas.microsoft.com/office/infopath/2007/PartnerControls"/>
    </d2d91528ce6544f4ae800da16cf32132>
    <SLQ_x0020_Document_x0020_Date xmlns="64cbdf78-7192-46f9-b3e6-158edc1eabaa">2021-07-20T06:33:55+00:00</SLQ_x0020_Document_x0020_Date>
    <SLQ_x0020_RecFind_x0020_Number xmlns="64cbdf78-7192-46f9-b3e6-158edc1eabaa" xsi:nil="true"/>
    <fb02aa3e9147428392385507a26bc5a3 xmlns="64cbdf78-7192-46f9-b3e6-158edc1eabaa">
      <Terms xmlns="http://schemas.microsoft.com/office/infopath/2007/PartnerControls"/>
    </fb02aa3e9147428392385507a26bc5a3>
    <kedf3583308f4f33b0e4aeec01c5a75e xmlns="64cbdf78-7192-46f9-b3e6-158edc1eabaa">
      <Terms xmlns="http://schemas.microsoft.com/office/infopath/2007/PartnerControls">
        <TermInfo xmlns="http://schemas.microsoft.com/office/infopath/2007/PartnerControls">
          <TermName xmlns="http://schemas.microsoft.com/office/infopath/2007/PartnerControls">Working document</TermName>
          <TermId xmlns="http://schemas.microsoft.com/office/infopath/2007/PartnerControls">d84c0e14-715f-4888-93aa-770533540b30</TermId>
        </TermInfo>
      </Terms>
    </kedf3583308f4f33b0e4aeec01c5a75e>
    <occc0f38b01848c9a253cf1a050e6bc8 xmlns="64cbdf78-7192-46f9-b3e6-158edc1eabaa">
      <Terms xmlns="http://schemas.microsoft.com/office/infopath/2007/PartnerControls">
        <TermInfo xmlns="http://schemas.microsoft.com/office/infopath/2007/PartnerControls">
          <TermName xmlns="http://schemas.microsoft.com/office/infopath/2007/PartnerControls">Applied Creativity</TermName>
          <TermId xmlns="http://schemas.microsoft.com/office/infopath/2007/PartnerControls">bf229fa7-e85d-4c90-b5d2-c634ac0b62a0</TermId>
        </TermInfo>
      </Terms>
    </occc0f38b01848c9a253cf1a050e6bc8>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258C43-3593-4D6A-A808-45A8DB926DA6}">
  <ds:schemaRefs>
    <ds:schemaRef ds:uri="Microsoft.SharePoint.Taxonomy.ContentTypeSync"/>
  </ds:schemaRefs>
</ds:datastoreItem>
</file>

<file path=customXml/itemProps2.xml><?xml version="1.0" encoding="utf-8"?>
<ds:datastoreItem xmlns:ds="http://schemas.openxmlformats.org/officeDocument/2006/customXml" ds:itemID="{7E4B0593-F277-4C2E-A27F-D5C164D4121C}">
  <ds:schemaRefs>
    <ds:schemaRef ds:uri="64cbdf78-7192-46f9-b3e6-158edc1eab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E3E126-D717-4AF8-98B8-D9F63F19286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64cbdf78-7192-46f9-b3e6-158edc1eabaa"/>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FA0CC08F-B6BF-4908-81D2-3DBA83E9ED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SLQ blue_powerpoint template</Template>
  <TotalTime>0</TotalTime>
  <Words>4854</Words>
  <Application>Microsoft Office PowerPoint</Application>
  <PresentationFormat>Custom</PresentationFormat>
  <Paragraphs>657</Paragraphs>
  <Slides>104</Slides>
  <Notes>93</Notes>
  <HiddenSlides>2</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104</vt:i4>
      </vt:variant>
    </vt:vector>
  </HeadingPairs>
  <TitlesOfParts>
    <vt:vector size="111" baseType="lpstr">
      <vt:lpstr>Arial</vt:lpstr>
      <vt:lpstr>Calibri</vt:lpstr>
      <vt:lpstr>GothamSSm-Book</vt:lpstr>
      <vt:lpstr>Wingdings</vt:lpstr>
      <vt:lpstr>SLQ blue_powerpoint template</vt:lpstr>
      <vt:lpstr>Packager Shell Object</vt:lpstr>
      <vt:lpstr>Acrobat Document</vt:lpstr>
      <vt:lpstr>CRAFTING THE GRUMPUS’ TREASURED TOMES   Session 1</vt:lpstr>
      <vt:lpstr>Acknowledgement of Country</vt:lpstr>
      <vt:lpstr>Intros! </vt:lpstr>
      <vt:lpstr>Why did you  sign up? </vt:lpstr>
      <vt:lpstr>GRUMPUS</vt:lpstr>
      <vt:lpstr>The Great and Grand Rumpus</vt:lpstr>
      <vt:lpstr>Our books</vt:lpstr>
      <vt:lpstr>Course Overview</vt:lpstr>
      <vt:lpstr>Why laser cut a book cover? </vt:lpstr>
      <vt:lpstr>Laser cutting demo &amp; overview</vt:lpstr>
      <vt:lpstr>Bitmap vs Vector Graphics</vt:lpstr>
      <vt:lpstr>Inkscape (vector software)</vt:lpstr>
      <vt:lpstr>Open Inkscape</vt:lpstr>
      <vt:lpstr>Open Template</vt:lpstr>
      <vt:lpstr>Adding shapes</vt:lpstr>
      <vt:lpstr>Navigation</vt:lpstr>
      <vt:lpstr>Selecting things</vt:lpstr>
      <vt:lpstr>Moving things</vt:lpstr>
      <vt:lpstr>Rotating Things</vt:lpstr>
      <vt:lpstr>Adding text</vt:lpstr>
      <vt:lpstr>Custom Shapes: Pen Tool</vt:lpstr>
      <vt:lpstr>Live Trace</vt:lpstr>
      <vt:lpstr>Live Trace</vt:lpstr>
      <vt:lpstr>Saving</vt:lpstr>
      <vt:lpstr>Laser colours and meanings</vt:lpstr>
      <vt:lpstr>Changing Colours</vt:lpstr>
      <vt:lpstr>Colours after cutting</vt:lpstr>
      <vt:lpstr>Creativity</vt:lpstr>
      <vt:lpstr>Inspiration </vt:lpstr>
      <vt:lpstr>Copyright</vt:lpstr>
      <vt:lpstr>Coming up</vt:lpstr>
      <vt:lpstr>Homework</vt:lpstr>
      <vt:lpstr>Help</vt:lpstr>
      <vt:lpstr>Keeping Tidy: Layers, Orders, Groups</vt:lpstr>
      <vt:lpstr>Combining Shapes</vt:lpstr>
      <vt:lpstr>CRAFTING THE GRUMPUS’ TREASURED TOMES   Session 2</vt:lpstr>
      <vt:lpstr>Grumpus: What has come before</vt:lpstr>
      <vt:lpstr>Drafts Review</vt:lpstr>
      <vt:lpstr>Overview book construction</vt:lpstr>
      <vt:lpstr>Sewing our text block</vt:lpstr>
      <vt:lpstr>Fold signatures</vt:lpstr>
      <vt:lpstr>Folding process</vt:lpstr>
      <vt:lpstr>PowerPoint Presentation</vt:lpstr>
      <vt:lpstr>Keep signatures  in page order! </vt:lpstr>
      <vt:lpstr>Punching Holes</vt:lpstr>
      <vt:lpstr>Punching Holes</vt:lpstr>
      <vt:lpstr>Keep signatures  in page order! </vt:lpstr>
      <vt:lpstr>Sewing</vt:lpstr>
      <vt:lpstr>1st signature</vt:lpstr>
      <vt:lpstr>1st Signature</vt:lpstr>
      <vt:lpstr>1st Signature</vt:lpstr>
      <vt:lpstr>2nd Signature</vt:lpstr>
      <vt:lpstr>2nd Signature</vt:lpstr>
      <vt:lpstr>2nd Signature</vt:lpstr>
      <vt:lpstr>2nd Signature</vt:lpstr>
      <vt:lpstr>2nd Signature</vt:lpstr>
      <vt:lpstr>2nd Signature</vt:lpstr>
      <vt:lpstr>2nd Signature</vt:lpstr>
      <vt:lpstr>3rd Signature</vt:lpstr>
      <vt:lpstr>3rd Signature</vt:lpstr>
      <vt:lpstr>3rd Signature</vt:lpstr>
      <vt:lpstr>3rd Signature</vt:lpstr>
      <vt:lpstr>4th (and rest of) signatures</vt:lpstr>
      <vt:lpstr>Keep signatures  in page order! </vt:lpstr>
      <vt:lpstr>At the very end</vt:lpstr>
      <vt:lpstr>Homework</vt:lpstr>
      <vt:lpstr>Help</vt:lpstr>
      <vt:lpstr>Coming up</vt:lpstr>
      <vt:lpstr>CRAFTING THE GRUMPUS’ TREASURED TOMES   Session 3</vt:lpstr>
      <vt:lpstr>Grumpus: What has come before</vt:lpstr>
      <vt:lpstr>today</vt:lpstr>
      <vt:lpstr>Protect Pages</vt:lpstr>
      <vt:lpstr>Glue signatures</vt:lpstr>
      <vt:lpstr>Pressing text block</vt:lpstr>
      <vt:lpstr>Laser induction: online</vt:lpstr>
      <vt:lpstr>Anyone not done a general Induction?</vt:lpstr>
      <vt:lpstr>Laser Induction: Practical</vt:lpstr>
      <vt:lpstr>Laser: How to book</vt:lpstr>
      <vt:lpstr>Choose your materials</vt:lpstr>
      <vt:lpstr>Guillotine/tour of conservation</vt:lpstr>
      <vt:lpstr>Homework</vt:lpstr>
      <vt:lpstr>Bonus: Tour of Conservation</vt:lpstr>
      <vt:lpstr>Bonus: extra making</vt:lpstr>
      <vt:lpstr>Help: Open Lab Times</vt:lpstr>
      <vt:lpstr>Coming Up</vt:lpstr>
      <vt:lpstr>Coming Up</vt:lpstr>
      <vt:lpstr>Glue on headband</vt:lpstr>
      <vt:lpstr>Glue on mull</vt:lpstr>
      <vt:lpstr>CRAFTING THE GRUMPUS’ TREASURED TOMES   Session 4</vt:lpstr>
      <vt:lpstr>Photos with books!</vt:lpstr>
      <vt:lpstr>Grumpus: What has come before</vt:lpstr>
      <vt:lpstr>What we have done in the break </vt:lpstr>
      <vt:lpstr>Today</vt:lpstr>
      <vt:lpstr>Tip on end papers</vt:lpstr>
      <vt:lpstr>Layout</vt:lpstr>
      <vt:lpstr>Glue up cover </vt:lpstr>
      <vt:lpstr>Cutting end papers to size</vt:lpstr>
      <vt:lpstr>Glue book into cover</vt:lpstr>
      <vt:lpstr>Inserting end papers </vt:lpstr>
      <vt:lpstr>Lots of ways to make a book</vt:lpstr>
      <vt:lpstr>Where to go from here </vt:lpstr>
      <vt:lpstr>Show opening</vt:lpstr>
      <vt:lpstr>What happens after</vt:lpstr>
      <vt:lpstr>Help</vt:lpstr>
    </vt:vector>
  </TitlesOfParts>
  <Company>State Library of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Billie Ruben</dc:creator>
  <cp:lastModifiedBy>Billie Ruben</cp:lastModifiedBy>
  <cp:revision>2</cp:revision>
  <cp:lastPrinted>2021-10-05T07:42:14Z</cp:lastPrinted>
  <dcterms:created xsi:type="dcterms:W3CDTF">2021-07-20T06:33:15Z</dcterms:created>
  <dcterms:modified xsi:type="dcterms:W3CDTF">2022-02-17T23:38:34Z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0x010100575D39318B31CB4291041CD638C81707000B5707C2D5B8FC4DAE65CAC78DEB9BF5</vt:lpwstr>
  </property>
  <property fmtid="{D5CDD505-2E9C-101B-9397-08002B2CF9AE}" pid="3" name="SL Business activity">
    <vt:lpwstr/>
  </property>
  <property fmtid="{D5CDD505-2E9C-101B-9397-08002B2CF9AE}" pid="4" name="SLBCSDescriptor">
    <vt:lpwstr/>
  </property>
  <property fmtid="{D5CDD505-2E9C-101B-9397-08002B2CF9AE}" pid="5" name="SLQDocumentType">
    <vt:lpwstr/>
  </property>
  <property fmtid="{D5CDD505-2E9C-101B-9397-08002B2CF9AE}" pid="6" name="SLQDocumentState">
    <vt:lpwstr>1;#Working document|d84c0e14-715f-4888-93aa-770533540b30</vt:lpwstr>
  </property>
  <property fmtid="{D5CDD505-2E9C-101B-9397-08002B2CF9AE}" pid="7" name="SLFileNumber">
    <vt:lpwstr/>
  </property>
  <property fmtid="{D5CDD505-2E9C-101B-9397-08002B2CF9AE}" pid="8" name="SLLGA">
    <vt:lpwstr/>
  </property>
  <property fmtid="{D5CDD505-2E9C-101B-9397-08002B2CF9AE}" pid="9" name="SLPublicPrograms">
    <vt:lpwstr/>
  </property>
  <property fmtid="{D5CDD505-2E9C-101B-9397-08002B2CF9AE}" pid="10" name="SLQDepartment">
    <vt:lpwstr>7;#Applied Creativity|bf229fa7-e85d-4c90-b5d2-c634ac0b62a0</vt:lpwstr>
  </property>
  <property fmtid="{D5CDD505-2E9C-101B-9397-08002B2CF9AE}" pid="11" name="SLBCSActivity">
    <vt:lpwstr/>
  </property>
</Properties>
</file>