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5"/>
    <p:sldMasterId id="2147483704" r:id="rId6"/>
  </p:sldMasterIdLst>
  <p:notesMasterIdLst>
    <p:notesMasterId r:id="rId41"/>
  </p:notesMasterIdLst>
  <p:sldIdLst>
    <p:sldId id="299" r:id="rId7"/>
    <p:sldId id="264" r:id="rId8"/>
    <p:sldId id="261" r:id="rId9"/>
    <p:sldId id="268" r:id="rId10"/>
    <p:sldId id="272" r:id="rId11"/>
    <p:sldId id="274" r:id="rId12"/>
    <p:sldId id="275" r:id="rId13"/>
    <p:sldId id="276" r:id="rId14"/>
    <p:sldId id="263" r:id="rId15"/>
    <p:sldId id="277" r:id="rId16"/>
    <p:sldId id="278" r:id="rId17"/>
    <p:sldId id="279" r:id="rId18"/>
    <p:sldId id="280" r:id="rId19"/>
    <p:sldId id="267"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8" r:id="rId37"/>
    <p:sldId id="297" r:id="rId38"/>
    <p:sldId id="270" r:id="rId39"/>
    <p:sldId id="266"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8BF5D4-14B4-CE4D-B3B4-936D05E2690A}" v="201" dt="2025-05-27T07:44:09.4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30"/>
  </p:normalViewPr>
  <p:slideViewPr>
    <p:cSldViewPr snapToGrid="0">
      <p:cViewPr varScale="1">
        <p:scale>
          <a:sx n="113" d="100"/>
          <a:sy n="113" d="100"/>
        </p:scale>
        <p:origin x="71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06064D-7F20-3F4B-BFC3-32C406A479D9}" type="datetimeFigureOut">
              <a:rPr lang="en-US" smtClean="0"/>
              <a:t>6/11/25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6C736C-9265-3546-89F8-F5AC2576F9DA}" type="slidenum">
              <a:rPr lang="en-US" smtClean="0"/>
              <a:t>‹#›</a:t>
            </a:fld>
            <a:endParaRPr lang="en-US"/>
          </a:p>
        </p:txBody>
      </p:sp>
    </p:spTree>
    <p:extLst>
      <p:ext uri="{BB962C8B-B14F-4D97-AF65-F5344CB8AC3E}">
        <p14:creationId xmlns:p14="http://schemas.microsoft.com/office/powerpoint/2010/main" val="2138806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9E1FD-F424-EEDA-E87A-7EEBF5868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CCED58-FF77-AE25-DB25-8137697174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A280D0-6782-DA0D-37DA-23A5208A9B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5259F75-6581-AA5D-748F-8CE718DA7473}"/>
              </a:ext>
            </a:extLst>
          </p:cNvPr>
          <p:cNvSpPr>
            <a:spLocks noGrp="1"/>
          </p:cNvSpPr>
          <p:nvPr>
            <p:ph type="sldNum" sz="quarter" idx="5"/>
          </p:nvPr>
        </p:nvSpPr>
        <p:spPr/>
        <p:txBody>
          <a:bodyPr/>
          <a:lstStyle/>
          <a:p>
            <a:fld id="{246C736C-9265-3546-89F8-F5AC2576F9DA}" type="slidenum">
              <a:rPr lang="en-US" smtClean="0"/>
              <a:t>8</a:t>
            </a:fld>
            <a:endParaRPr lang="en-US"/>
          </a:p>
        </p:txBody>
      </p:sp>
    </p:spTree>
    <p:extLst>
      <p:ext uri="{BB962C8B-B14F-4D97-AF65-F5344CB8AC3E}">
        <p14:creationId xmlns:p14="http://schemas.microsoft.com/office/powerpoint/2010/main" val="800745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60AA3-AB1D-EA5F-4639-80ACEB3392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7BC766-3FE8-2194-AC29-FDFD65B25F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3D2A30-D1E2-F951-5722-73EB8668EE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48C263-F35D-F878-3C32-1005C92E74E2}"/>
              </a:ext>
            </a:extLst>
          </p:cNvPr>
          <p:cNvSpPr>
            <a:spLocks noGrp="1"/>
          </p:cNvSpPr>
          <p:nvPr>
            <p:ph type="sldNum" sz="quarter" idx="5"/>
          </p:nvPr>
        </p:nvSpPr>
        <p:spPr/>
        <p:txBody>
          <a:bodyPr/>
          <a:lstStyle/>
          <a:p>
            <a:fld id="{246C736C-9265-3546-89F8-F5AC2576F9DA}" type="slidenum">
              <a:rPr lang="en-US" smtClean="0"/>
              <a:t>18</a:t>
            </a:fld>
            <a:endParaRPr lang="en-US"/>
          </a:p>
        </p:txBody>
      </p:sp>
    </p:spTree>
    <p:extLst>
      <p:ext uri="{BB962C8B-B14F-4D97-AF65-F5344CB8AC3E}">
        <p14:creationId xmlns:p14="http://schemas.microsoft.com/office/powerpoint/2010/main" val="1274436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25854-A482-4710-5163-3791892EEB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85F729-9B8B-BA86-A7F5-A3BDD58D7E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D2B583-4032-722D-4D21-976CDC67450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DC373AC-0CE8-52BD-8A07-6A5FCA41CE76}"/>
              </a:ext>
            </a:extLst>
          </p:cNvPr>
          <p:cNvSpPr>
            <a:spLocks noGrp="1"/>
          </p:cNvSpPr>
          <p:nvPr>
            <p:ph type="sldNum" sz="quarter" idx="5"/>
          </p:nvPr>
        </p:nvSpPr>
        <p:spPr/>
        <p:txBody>
          <a:bodyPr/>
          <a:lstStyle/>
          <a:p>
            <a:fld id="{246C736C-9265-3546-89F8-F5AC2576F9DA}" type="slidenum">
              <a:rPr lang="en-US" smtClean="0"/>
              <a:t>19</a:t>
            </a:fld>
            <a:endParaRPr lang="en-US"/>
          </a:p>
        </p:txBody>
      </p:sp>
    </p:spTree>
    <p:extLst>
      <p:ext uri="{BB962C8B-B14F-4D97-AF65-F5344CB8AC3E}">
        <p14:creationId xmlns:p14="http://schemas.microsoft.com/office/powerpoint/2010/main" val="2305809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61642-AECF-210B-D187-F2AA606528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F510AA-1EB0-BCF5-1ED3-5803345A06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C687D1-962B-8238-2CC9-F74F17BBF1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2094C6B-5BEF-39F1-C8F0-12D71154859C}"/>
              </a:ext>
            </a:extLst>
          </p:cNvPr>
          <p:cNvSpPr>
            <a:spLocks noGrp="1"/>
          </p:cNvSpPr>
          <p:nvPr>
            <p:ph type="sldNum" sz="quarter" idx="5"/>
          </p:nvPr>
        </p:nvSpPr>
        <p:spPr/>
        <p:txBody>
          <a:bodyPr/>
          <a:lstStyle/>
          <a:p>
            <a:fld id="{246C736C-9265-3546-89F8-F5AC2576F9DA}" type="slidenum">
              <a:rPr lang="en-US" smtClean="0"/>
              <a:t>20</a:t>
            </a:fld>
            <a:endParaRPr lang="en-US"/>
          </a:p>
        </p:txBody>
      </p:sp>
    </p:spTree>
    <p:extLst>
      <p:ext uri="{BB962C8B-B14F-4D97-AF65-F5344CB8AC3E}">
        <p14:creationId xmlns:p14="http://schemas.microsoft.com/office/powerpoint/2010/main" val="3525360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C9F6D-7B5B-5F32-31D9-29208AC341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A5683E-26F4-967D-3880-FB996E30EF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219733-CB52-C33E-F906-0ACEC1C301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E8D68F-3010-B19B-37B3-21B39E36DB34}"/>
              </a:ext>
            </a:extLst>
          </p:cNvPr>
          <p:cNvSpPr>
            <a:spLocks noGrp="1"/>
          </p:cNvSpPr>
          <p:nvPr>
            <p:ph type="sldNum" sz="quarter" idx="5"/>
          </p:nvPr>
        </p:nvSpPr>
        <p:spPr/>
        <p:txBody>
          <a:bodyPr/>
          <a:lstStyle/>
          <a:p>
            <a:fld id="{246C736C-9265-3546-89F8-F5AC2576F9DA}" type="slidenum">
              <a:rPr lang="en-US" smtClean="0"/>
              <a:t>21</a:t>
            </a:fld>
            <a:endParaRPr lang="en-US"/>
          </a:p>
        </p:txBody>
      </p:sp>
    </p:spTree>
    <p:extLst>
      <p:ext uri="{BB962C8B-B14F-4D97-AF65-F5344CB8AC3E}">
        <p14:creationId xmlns:p14="http://schemas.microsoft.com/office/powerpoint/2010/main" val="3828023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3F8AD-6B13-AC72-4B97-A52F948248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3294A9-0B17-1480-2FF4-CA531874E1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4C9E21-1B70-09ED-9E28-2382C1D70F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2F2188A-BA1A-0134-068B-F2F44DDEA879}"/>
              </a:ext>
            </a:extLst>
          </p:cNvPr>
          <p:cNvSpPr>
            <a:spLocks noGrp="1"/>
          </p:cNvSpPr>
          <p:nvPr>
            <p:ph type="sldNum" sz="quarter" idx="5"/>
          </p:nvPr>
        </p:nvSpPr>
        <p:spPr/>
        <p:txBody>
          <a:bodyPr/>
          <a:lstStyle/>
          <a:p>
            <a:fld id="{246C736C-9265-3546-89F8-F5AC2576F9DA}" type="slidenum">
              <a:rPr lang="en-US" smtClean="0"/>
              <a:t>22</a:t>
            </a:fld>
            <a:endParaRPr lang="en-US"/>
          </a:p>
        </p:txBody>
      </p:sp>
    </p:spTree>
    <p:extLst>
      <p:ext uri="{BB962C8B-B14F-4D97-AF65-F5344CB8AC3E}">
        <p14:creationId xmlns:p14="http://schemas.microsoft.com/office/powerpoint/2010/main" val="1466588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5D45F-BBEE-AB12-8AAF-8FD4495B00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3AA301-52C9-80B0-72BD-0794F5B67F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A8F9DD-F9DA-7DA0-BB50-ED258AD04A9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29B47B7-B55B-B3EC-446A-C9442560A804}"/>
              </a:ext>
            </a:extLst>
          </p:cNvPr>
          <p:cNvSpPr>
            <a:spLocks noGrp="1"/>
          </p:cNvSpPr>
          <p:nvPr>
            <p:ph type="sldNum" sz="quarter" idx="5"/>
          </p:nvPr>
        </p:nvSpPr>
        <p:spPr/>
        <p:txBody>
          <a:bodyPr/>
          <a:lstStyle/>
          <a:p>
            <a:fld id="{246C736C-9265-3546-89F8-F5AC2576F9DA}" type="slidenum">
              <a:rPr lang="en-US" smtClean="0"/>
              <a:t>23</a:t>
            </a:fld>
            <a:endParaRPr lang="en-US"/>
          </a:p>
        </p:txBody>
      </p:sp>
    </p:spTree>
    <p:extLst>
      <p:ext uri="{BB962C8B-B14F-4D97-AF65-F5344CB8AC3E}">
        <p14:creationId xmlns:p14="http://schemas.microsoft.com/office/powerpoint/2010/main" val="1284387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3B3E2-E033-2E64-B3C6-973195DB99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E02934-8677-0B08-BF94-BDEA7DB3A5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A209FD-C1E7-D261-6280-263C8FD55D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B52C74-6B8B-1420-76DB-FDEC949804F6}"/>
              </a:ext>
            </a:extLst>
          </p:cNvPr>
          <p:cNvSpPr>
            <a:spLocks noGrp="1"/>
          </p:cNvSpPr>
          <p:nvPr>
            <p:ph type="sldNum" sz="quarter" idx="5"/>
          </p:nvPr>
        </p:nvSpPr>
        <p:spPr/>
        <p:txBody>
          <a:bodyPr/>
          <a:lstStyle/>
          <a:p>
            <a:fld id="{246C736C-9265-3546-89F8-F5AC2576F9DA}" type="slidenum">
              <a:rPr lang="en-US" smtClean="0"/>
              <a:t>24</a:t>
            </a:fld>
            <a:endParaRPr lang="en-US"/>
          </a:p>
        </p:txBody>
      </p:sp>
    </p:spTree>
    <p:extLst>
      <p:ext uri="{BB962C8B-B14F-4D97-AF65-F5344CB8AC3E}">
        <p14:creationId xmlns:p14="http://schemas.microsoft.com/office/powerpoint/2010/main" val="3892975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733E9-D7D0-44F5-69ED-73E719D2D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FD982-AA6B-3715-063E-F1F675D434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F7FA65-C389-1421-6F77-F95ABCC177B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827BF9-6D1A-4E9E-16B3-150A94D07E99}"/>
              </a:ext>
            </a:extLst>
          </p:cNvPr>
          <p:cNvSpPr>
            <a:spLocks noGrp="1"/>
          </p:cNvSpPr>
          <p:nvPr>
            <p:ph type="sldNum" sz="quarter" idx="5"/>
          </p:nvPr>
        </p:nvSpPr>
        <p:spPr/>
        <p:txBody>
          <a:bodyPr/>
          <a:lstStyle/>
          <a:p>
            <a:fld id="{246C736C-9265-3546-89F8-F5AC2576F9DA}" type="slidenum">
              <a:rPr lang="en-US" smtClean="0"/>
              <a:t>25</a:t>
            </a:fld>
            <a:endParaRPr lang="en-US"/>
          </a:p>
        </p:txBody>
      </p:sp>
    </p:spTree>
    <p:extLst>
      <p:ext uri="{BB962C8B-B14F-4D97-AF65-F5344CB8AC3E}">
        <p14:creationId xmlns:p14="http://schemas.microsoft.com/office/powerpoint/2010/main" val="139049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A63B3-1329-1300-6CAC-FCA42FDE51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D5133E-C9C6-B5E4-6773-5FF47B40EB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04EE7C-4C1C-9980-7C7A-22BED3AC884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E65AED-4B8C-B5E8-4329-B64103841BC3}"/>
              </a:ext>
            </a:extLst>
          </p:cNvPr>
          <p:cNvSpPr>
            <a:spLocks noGrp="1"/>
          </p:cNvSpPr>
          <p:nvPr>
            <p:ph type="sldNum" sz="quarter" idx="5"/>
          </p:nvPr>
        </p:nvSpPr>
        <p:spPr/>
        <p:txBody>
          <a:bodyPr/>
          <a:lstStyle/>
          <a:p>
            <a:fld id="{246C736C-9265-3546-89F8-F5AC2576F9DA}" type="slidenum">
              <a:rPr lang="en-US" smtClean="0"/>
              <a:t>26</a:t>
            </a:fld>
            <a:endParaRPr lang="en-US"/>
          </a:p>
        </p:txBody>
      </p:sp>
    </p:spTree>
    <p:extLst>
      <p:ext uri="{BB962C8B-B14F-4D97-AF65-F5344CB8AC3E}">
        <p14:creationId xmlns:p14="http://schemas.microsoft.com/office/powerpoint/2010/main" val="2509879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8AE50-A469-8742-F04F-20E5B1C9A9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D88849-783F-A822-3801-E7D5AA476A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F6A803-E779-15BF-E9B6-66C13CB151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D924721-66C9-8A61-FC61-554142BA1967}"/>
              </a:ext>
            </a:extLst>
          </p:cNvPr>
          <p:cNvSpPr>
            <a:spLocks noGrp="1"/>
          </p:cNvSpPr>
          <p:nvPr>
            <p:ph type="sldNum" sz="quarter" idx="5"/>
          </p:nvPr>
        </p:nvSpPr>
        <p:spPr/>
        <p:txBody>
          <a:bodyPr/>
          <a:lstStyle/>
          <a:p>
            <a:fld id="{246C736C-9265-3546-89F8-F5AC2576F9DA}" type="slidenum">
              <a:rPr lang="en-US" smtClean="0"/>
              <a:t>27</a:t>
            </a:fld>
            <a:endParaRPr lang="en-US"/>
          </a:p>
        </p:txBody>
      </p:sp>
    </p:spTree>
    <p:extLst>
      <p:ext uri="{BB962C8B-B14F-4D97-AF65-F5344CB8AC3E}">
        <p14:creationId xmlns:p14="http://schemas.microsoft.com/office/powerpoint/2010/main" val="1943599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1D05A-A296-7A30-B972-8A91FCF277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509345-6910-AB44-5094-A2070027E3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A5699-8C18-F19C-8D07-03AD5518087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E104C2-D92F-E270-8636-15156DF36CA9}"/>
              </a:ext>
            </a:extLst>
          </p:cNvPr>
          <p:cNvSpPr>
            <a:spLocks noGrp="1"/>
          </p:cNvSpPr>
          <p:nvPr>
            <p:ph type="sldNum" sz="quarter" idx="5"/>
          </p:nvPr>
        </p:nvSpPr>
        <p:spPr/>
        <p:txBody>
          <a:bodyPr/>
          <a:lstStyle/>
          <a:p>
            <a:fld id="{246C736C-9265-3546-89F8-F5AC2576F9DA}" type="slidenum">
              <a:rPr lang="en-US" smtClean="0"/>
              <a:t>10</a:t>
            </a:fld>
            <a:endParaRPr lang="en-US"/>
          </a:p>
        </p:txBody>
      </p:sp>
    </p:spTree>
    <p:extLst>
      <p:ext uri="{BB962C8B-B14F-4D97-AF65-F5344CB8AC3E}">
        <p14:creationId xmlns:p14="http://schemas.microsoft.com/office/powerpoint/2010/main" val="1858618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81F07-F6F2-BBCF-FFF1-74AAA60723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799A74-8377-98FB-92AE-3A9DFCE0BB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8F28D0-4138-DCD6-164F-C5B53C49FFE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0438E6-C3BC-C873-8170-7F88E5D19060}"/>
              </a:ext>
            </a:extLst>
          </p:cNvPr>
          <p:cNvSpPr>
            <a:spLocks noGrp="1"/>
          </p:cNvSpPr>
          <p:nvPr>
            <p:ph type="sldNum" sz="quarter" idx="5"/>
          </p:nvPr>
        </p:nvSpPr>
        <p:spPr/>
        <p:txBody>
          <a:bodyPr/>
          <a:lstStyle/>
          <a:p>
            <a:fld id="{246C736C-9265-3546-89F8-F5AC2576F9DA}" type="slidenum">
              <a:rPr lang="en-US" smtClean="0"/>
              <a:t>28</a:t>
            </a:fld>
            <a:endParaRPr lang="en-US"/>
          </a:p>
        </p:txBody>
      </p:sp>
    </p:spTree>
    <p:extLst>
      <p:ext uri="{BB962C8B-B14F-4D97-AF65-F5344CB8AC3E}">
        <p14:creationId xmlns:p14="http://schemas.microsoft.com/office/powerpoint/2010/main" val="4031804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40035-006E-5D3F-C3D8-F38AED230B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85CE77-BD8C-4520-B4D3-89A30E3CC1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C3F0BC-EA91-91E6-B5BC-A6C5480C58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18FEDFA-6D37-BF7B-B3F4-8F4ACB374913}"/>
              </a:ext>
            </a:extLst>
          </p:cNvPr>
          <p:cNvSpPr>
            <a:spLocks noGrp="1"/>
          </p:cNvSpPr>
          <p:nvPr>
            <p:ph type="sldNum" sz="quarter" idx="5"/>
          </p:nvPr>
        </p:nvSpPr>
        <p:spPr/>
        <p:txBody>
          <a:bodyPr/>
          <a:lstStyle/>
          <a:p>
            <a:fld id="{246C736C-9265-3546-89F8-F5AC2576F9DA}" type="slidenum">
              <a:rPr lang="en-US" smtClean="0"/>
              <a:t>29</a:t>
            </a:fld>
            <a:endParaRPr lang="en-US"/>
          </a:p>
        </p:txBody>
      </p:sp>
    </p:spTree>
    <p:extLst>
      <p:ext uri="{BB962C8B-B14F-4D97-AF65-F5344CB8AC3E}">
        <p14:creationId xmlns:p14="http://schemas.microsoft.com/office/powerpoint/2010/main" val="1540859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FEB71-466C-121A-625F-1FD7CA0BCB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FAADFC-91DA-5626-DD18-334A7FB24B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05EB5-0F24-B562-DEF5-A4FC6A9A81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1EB03DC-5445-3B5D-1488-B8ECE406A4E2}"/>
              </a:ext>
            </a:extLst>
          </p:cNvPr>
          <p:cNvSpPr>
            <a:spLocks noGrp="1"/>
          </p:cNvSpPr>
          <p:nvPr>
            <p:ph type="sldNum" sz="quarter" idx="5"/>
          </p:nvPr>
        </p:nvSpPr>
        <p:spPr/>
        <p:txBody>
          <a:bodyPr/>
          <a:lstStyle/>
          <a:p>
            <a:fld id="{246C736C-9265-3546-89F8-F5AC2576F9DA}" type="slidenum">
              <a:rPr lang="en-US" smtClean="0"/>
              <a:t>30</a:t>
            </a:fld>
            <a:endParaRPr lang="en-US"/>
          </a:p>
        </p:txBody>
      </p:sp>
    </p:spTree>
    <p:extLst>
      <p:ext uri="{BB962C8B-B14F-4D97-AF65-F5344CB8AC3E}">
        <p14:creationId xmlns:p14="http://schemas.microsoft.com/office/powerpoint/2010/main" val="979466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DEB94-E87B-8D4E-AD0C-9156E4CD26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7EDE3D-447E-351C-A9BB-EB4B00215A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1E8A5C-DD3C-6754-A9D7-553AEBF95F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04B3B5-8517-6B52-8796-ADB515F58F07}"/>
              </a:ext>
            </a:extLst>
          </p:cNvPr>
          <p:cNvSpPr>
            <a:spLocks noGrp="1"/>
          </p:cNvSpPr>
          <p:nvPr>
            <p:ph type="sldNum" sz="quarter" idx="5"/>
          </p:nvPr>
        </p:nvSpPr>
        <p:spPr/>
        <p:txBody>
          <a:bodyPr/>
          <a:lstStyle/>
          <a:p>
            <a:fld id="{246C736C-9265-3546-89F8-F5AC2576F9DA}" type="slidenum">
              <a:rPr lang="en-US" smtClean="0"/>
              <a:t>31</a:t>
            </a:fld>
            <a:endParaRPr lang="en-US"/>
          </a:p>
        </p:txBody>
      </p:sp>
    </p:spTree>
    <p:extLst>
      <p:ext uri="{BB962C8B-B14F-4D97-AF65-F5344CB8AC3E}">
        <p14:creationId xmlns:p14="http://schemas.microsoft.com/office/powerpoint/2010/main" val="1286292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0F3C9-001D-293D-F06F-7C8241F90B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DB9606-7100-87CD-BCA7-0CEB7DF455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F599AA-85CB-9BB4-B991-0AC441C1A96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3FAAF3F-058C-E39C-158F-778E736667E0}"/>
              </a:ext>
            </a:extLst>
          </p:cNvPr>
          <p:cNvSpPr>
            <a:spLocks noGrp="1"/>
          </p:cNvSpPr>
          <p:nvPr>
            <p:ph type="sldNum" sz="quarter" idx="5"/>
          </p:nvPr>
        </p:nvSpPr>
        <p:spPr/>
        <p:txBody>
          <a:bodyPr/>
          <a:lstStyle/>
          <a:p>
            <a:fld id="{246C736C-9265-3546-89F8-F5AC2576F9DA}" type="slidenum">
              <a:rPr lang="en-US" smtClean="0"/>
              <a:t>32</a:t>
            </a:fld>
            <a:endParaRPr lang="en-US"/>
          </a:p>
        </p:txBody>
      </p:sp>
    </p:spTree>
    <p:extLst>
      <p:ext uri="{BB962C8B-B14F-4D97-AF65-F5344CB8AC3E}">
        <p14:creationId xmlns:p14="http://schemas.microsoft.com/office/powerpoint/2010/main" val="481329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EB181-F73B-CAF6-664A-973DF9696F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61100-3A11-9679-C919-E68EF5D139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A3321F-9057-9302-4AB9-1EF17DCD61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1CB68C-2AB7-69E2-AA94-1D425394D4F0}"/>
              </a:ext>
            </a:extLst>
          </p:cNvPr>
          <p:cNvSpPr>
            <a:spLocks noGrp="1"/>
          </p:cNvSpPr>
          <p:nvPr>
            <p:ph type="sldNum" sz="quarter" idx="5"/>
          </p:nvPr>
        </p:nvSpPr>
        <p:spPr/>
        <p:txBody>
          <a:bodyPr/>
          <a:lstStyle/>
          <a:p>
            <a:fld id="{246C736C-9265-3546-89F8-F5AC2576F9DA}" type="slidenum">
              <a:rPr lang="en-US" smtClean="0"/>
              <a:t>11</a:t>
            </a:fld>
            <a:endParaRPr lang="en-US"/>
          </a:p>
        </p:txBody>
      </p:sp>
    </p:spTree>
    <p:extLst>
      <p:ext uri="{BB962C8B-B14F-4D97-AF65-F5344CB8AC3E}">
        <p14:creationId xmlns:p14="http://schemas.microsoft.com/office/powerpoint/2010/main" val="1879806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85364-A115-87C1-23FB-376B0340D1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A91278-2E78-7E30-2C08-34F7274E2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1C18E-A041-CB1C-FD82-E6C71E4E14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B6550B-02A9-8BB5-11FA-123E74F7A240}"/>
              </a:ext>
            </a:extLst>
          </p:cNvPr>
          <p:cNvSpPr>
            <a:spLocks noGrp="1"/>
          </p:cNvSpPr>
          <p:nvPr>
            <p:ph type="sldNum" sz="quarter" idx="5"/>
          </p:nvPr>
        </p:nvSpPr>
        <p:spPr/>
        <p:txBody>
          <a:bodyPr/>
          <a:lstStyle/>
          <a:p>
            <a:fld id="{246C736C-9265-3546-89F8-F5AC2576F9DA}" type="slidenum">
              <a:rPr lang="en-US" smtClean="0"/>
              <a:t>12</a:t>
            </a:fld>
            <a:endParaRPr lang="en-US"/>
          </a:p>
        </p:txBody>
      </p:sp>
    </p:spTree>
    <p:extLst>
      <p:ext uri="{BB962C8B-B14F-4D97-AF65-F5344CB8AC3E}">
        <p14:creationId xmlns:p14="http://schemas.microsoft.com/office/powerpoint/2010/main" val="2907320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43EAF-9C7D-FA87-DD94-85C0D5B583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8A09F5-E7E0-CC3C-9AAF-DF04E64A90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3DD333-5C3B-980E-219A-752557A1F9F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A6D54D-2A03-F997-0173-85C838E4090C}"/>
              </a:ext>
            </a:extLst>
          </p:cNvPr>
          <p:cNvSpPr>
            <a:spLocks noGrp="1"/>
          </p:cNvSpPr>
          <p:nvPr>
            <p:ph type="sldNum" sz="quarter" idx="5"/>
          </p:nvPr>
        </p:nvSpPr>
        <p:spPr/>
        <p:txBody>
          <a:bodyPr/>
          <a:lstStyle/>
          <a:p>
            <a:fld id="{246C736C-9265-3546-89F8-F5AC2576F9DA}" type="slidenum">
              <a:rPr lang="en-US" smtClean="0"/>
              <a:t>13</a:t>
            </a:fld>
            <a:endParaRPr lang="en-US"/>
          </a:p>
        </p:txBody>
      </p:sp>
    </p:spTree>
    <p:extLst>
      <p:ext uri="{BB962C8B-B14F-4D97-AF65-F5344CB8AC3E}">
        <p14:creationId xmlns:p14="http://schemas.microsoft.com/office/powerpoint/2010/main" val="1217147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6C736C-9265-3546-89F8-F5AC2576F9DA}" type="slidenum">
              <a:rPr lang="en-US" smtClean="0"/>
              <a:t>14</a:t>
            </a:fld>
            <a:endParaRPr lang="en-US"/>
          </a:p>
        </p:txBody>
      </p:sp>
    </p:spTree>
    <p:extLst>
      <p:ext uri="{BB962C8B-B14F-4D97-AF65-F5344CB8AC3E}">
        <p14:creationId xmlns:p14="http://schemas.microsoft.com/office/powerpoint/2010/main" val="1979052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C23B0-0F59-6ADE-8A81-1BD842246F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77F96-E472-0013-8A07-8663DF4A48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F62593-9EA4-5EA1-BA13-300D0D57A3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B3F817-82BC-1C73-23F6-B40DD232A8FC}"/>
              </a:ext>
            </a:extLst>
          </p:cNvPr>
          <p:cNvSpPr>
            <a:spLocks noGrp="1"/>
          </p:cNvSpPr>
          <p:nvPr>
            <p:ph type="sldNum" sz="quarter" idx="5"/>
          </p:nvPr>
        </p:nvSpPr>
        <p:spPr/>
        <p:txBody>
          <a:bodyPr/>
          <a:lstStyle/>
          <a:p>
            <a:fld id="{246C736C-9265-3546-89F8-F5AC2576F9DA}" type="slidenum">
              <a:rPr lang="en-US" smtClean="0"/>
              <a:t>15</a:t>
            </a:fld>
            <a:endParaRPr lang="en-US"/>
          </a:p>
        </p:txBody>
      </p:sp>
    </p:spTree>
    <p:extLst>
      <p:ext uri="{BB962C8B-B14F-4D97-AF65-F5344CB8AC3E}">
        <p14:creationId xmlns:p14="http://schemas.microsoft.com/office/powerpoint/2010/main" val="3271569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5B00F-D1B5-FF5D-3F98-8669895BC8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25F804-864D-6164-1466-E27A03428F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2FD200-A4A7-2D43-0EE4-6AA6FAA918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F1234C-CFC8-DF3D-AC4A-957D06EA3985}"/>
              </a:ext>
            </a:extLst>
          </p:cNvPr>
          <p:cNvSpPr>
            <a:spLocks noGrp="1"/>
          </p:cNvSpPr>
          <p:nvPr>
            <p:ph type="sldNum" sz="quarter" idx="5"/>
          </p:nvPr>
        </p:nvSpPr>
        <p:spPr/>
        <p:txBody>
          <a:bodyPr/>
          <a:lstStyle/>
          <a:p>
            <a:fld id="{246C736C-9265-3546-89F8-F5AC2576F9DA}" type="slidenum">
              <a:rPr lang="en-US" smtClean="0"/>
              <a:t>16</a:t>
            </a:fld>
            <a:endParaRPr lang="en-US"/>
          </a:p>
        </p:txBody>
      </p:sp>
    </p:spTree>
    <p:extLst>
      <p:ext uri="{BB962C8B-B14F-4D97-AF65-F5344CB8AC3E}">
        <p14:creationId xmlns:p14="http://schemas.microsoft.com/office/powerpoint/2010/main" val="1270036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DA109-FCAD-ABBC-4E52-0DD3D01D4E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3E4004-B66B-5A7C-1DA3-D3A7E91062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FC65F2-0708-F5CF-1C58-CF73C68382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C56538-F024-5FC5-D736-8579ACC823FD}"/>
              </a:ext>
            </a:extLst>
          </p:cNvPr>
          <p:cNvSpPr>
            <a:spLocks noGrp="1"/>
          </p:cNvSpPr>
          <p:nvPr>
            <p:ph type="sldNum" sz="quarter" idx="5"/>
          </p:nvPr>
        </p:nvSpPr>
        <p:spPr/>
        <p:txBody>
          <a:bodyPr/>
          <a:lstStyle/>
          <a:p>
            <a:fld id="{246C736C-9265-3546-89F8-F5AC2576F9DA}" type="slidenum">
              <a:rPr lang="en-US" smtClean="0"/>
              <a:t>17</a:t>
            </a:fld>
            <a:endParaRPr lang="en-US"/>
          </a:p>
        </p:txBody>
      </p:sp>
    </p:spTree>
    <p:extLst>
      <p:ext uri="{BB962C8B-B14F-4D97-AF65-F5344CB8AC3E}">
        <p14:creationId xmlns:p14="http://schemas.microsoft.com/office/powerpoint/2010/main" val="2811999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holding slide">
    <p:spTree>
      <p:nvGrpSpPr>
        <p:cNvPr id="1" name=""/>
        <p:cNvGrpSpPr/>
        <p:nvPr/>
      </p:nvGrpSpPr>
      <p:grpSpPr>
        <a:xfrm>
          <a:off x="0" y="0"/>
          <a:ext cx="0" cy="0"/>
          <a:chOff x="0" y="0"/>
          <a:chExt cx="0" cy="0"/>
        </a:xfrm>
      </p:grpSpPr>
      <p:pic>
        <p:nvPicPr>
          <p:cNvPr id="11" name="Picture 10" descr="A black background with white text&#10;&#10;AI-generated content may be incorrect.">
            <a:extLst>
              <a:ext uri="{FF2B5EF4-FFF2-40B4-BE49-F238E27FC236}">
                <a16:creationId xmlns:a16="http://schemas.microsoft.com/office/drawing/2014/main" id="{A720F5B5-4B1F-8095-A8D9-08D7251B3F0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79574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descr="A black and white logo&#10;&#10;AI-generated content may be incorrect.">
            <a:extLst>
              <a:ext uri="{FF2B5EF4-FFF2-40B4-BE49-F238E27FC236}">
                <a16:creationId xmlns:a16="http://schemas.microsoft.com/office/drawing/2014/main" id="{97A5830D-EACC-1B19-C4BD-C12B6DA0150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78125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with URL">
    <p:spTree>
      <p:nvGrpSpPr>
        <p:cNvPr id="1" name=""/>
        <p:cNvGrpSpPr/>
        <p:nvPr/>
      </p:nvGrpSpPr>
      <p:grpSpPr>
        <a:xfrm>
          <a:off x="0" y="0"/>
          <a:ext cx="0" cy="0"/>
          <a:chOff x="0" y="0"/>
          <a:chExt cx="0" cy="0"/>
        </a:xfrm>
      </p:grpSpPr>
      <p:pic>
        <p:nvPicPr>
          <p:cNvPr id="4" name="Picture 3" descr="A black background with white text&#10;&#10;AI-generated content may be incorrect.">
            <a:extLst>
              <a:ext uri="{FF2B5EF4-FFF2-40B4-BE49-F238E27FC236}">
                <a16:creationId xmlns:a16="http://schemas.microsoft.com/office/drawing/2014/main" id="{2EEF2FE2-0640-A591-8265-2E2B2CD7438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42734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9CD15CE-61E9-3C45-B472-570438ED489D}" type="datetimeFigureOut">
              <a:rPr lang="en-US" smtClean="0"/>
              <a:t>6/11/25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6B3D39-8D6D-D346-BB56-FA053557FEA5}" type="slidenum">
              <a:rPr lang="en-US" smtClean="0"/>
              <a:t>‹#›</a:t>
            </a:fld>
            <a:endParaRPr lang="en-US"/>
          </a:p>
        </p:txBody>
      </p:sp>
    </p:spTree>
    <p:extLst>
      <p:ext uri="{BB962C8B-B14F-4D97-AF65-F5344CB8AC3E}">
        <p14:creationId xmlns:p14="http://schemas.microsoft.com/office/powerpoint/2010/main" val="525444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B9CD15CE-61E9-3C45-B472-570438ED489D}" type="datetimeFigureOut">
              <a:rPr lang="en-US" smtClean="0"/>
              <a:t>6/11/25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6B3D39-8D6D-D346-BB56-FA053557FEA5}" type="slidenum">
              <a:rPr lang="en-US" smtClean="0"/>
              <a:t>‹#›</a:t>
            </a:fld>
            <a:endParaRPr lang="en-US"/>
          </a:p>
        </p:txBody>
      </p:sp>
    </p:spTree>
    <p:extLst>
      <p:ext uri="{BB962C8B-B14F-4D97-AF65-F5344CB8AC3E}">
        <p14:creationId xmlns:p14="http://schemas.microsoft.com/office/powerpoint/2010/main" val="3292835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8861773"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B9CD15CE-61E9-3C45-B472-570438ED489D}" type="datetimeFigureOut">
              <a:rPr lang="en-US" smtClean="0"/>
              <a:t>6/11/25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6B3D39-8D6D-D346-BB56-FA053557FEA5}" type="slidenum">
              <a:rPr lang="en-US" smtClean="0"/>
              <a:t>‹#›</a:t>
            </a:fld>
            <a:endParaRPr lang="en-US"/>
          </a:p>
        </p:txBody>
      </p:sp>
    </p:spTree>
    <p:extLst>
      <p:ext uri="{BB962C8B-B14F-4D97-AF65-F5344CB8AC3E}">
        <p14:creationId xmlns:p14="http://schemas.microsoft.com/office/powerpoint/2010/main" val="3746926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B9CD15CE-61E9-3C45-B472-570438ED489D}" type="datetimeFigureOut">
              <a:rPr lang="en-US" smtClean="0"/>
              <a:t>6/11/25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6B3D39-8D6D-D346-BB56-FA053557FEA5}" type="slidenum">
              <a:rPr lang="en-US" smtClean="0"/>
              <a:t>‹#›</a:t>
            </a:fld>
            <a:endParaRPr lang="en-US"/>
          </a:p>
        </p:txBody>
      </p:sp>
    </p:spTree>
    <p:extLst>
      <p:ext uri="{BB962C8B-B14F-4D97-AF65-F5344CB8AC3E}">
        <p14:creationId xmlns:p14="http://schemas.microsoft.com/office/powerpoint/2010/main" val="1776541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CD15CE-61E9-3C45-B472-570438ED489D}" type="datetimeFigureOut">
              <a:rPr lang="en-US" smtClean="0"/>
              <a:t>6/11/25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6B3D39-8D6D-D346-BB56-FA053557FEA5}" type="slidenum">
              <a:rPr lang="en-US" smtClean="0"/>
              <a:t>‹#›</a:t>
            </a:fld>
            <a:endParaRPr lang="en-US"/>
          </a:p>
        </p:txBody>
      </p:sp>
    </p:spTree>
    <p:extLst>
      <p:ext uri="{BB962C8B-B14F-4D97-AF65-F5344CB8AC3E}">
        <p14:creationId xmlns:p14="http://schemas.microsoft.com/office/powerpoint/2010/main" val="3869756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9CD15CE-61E9-3C45-B472-570438ED489D}" type="datetimeFigureOut">
              <a:rPr lang="en-US" smtClean="0"/>
              <a:t>6/11/25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6B3D39-8D6D-D346-BB56-FA053557FEA5}" type="slidenum">
              <a:rPr lang="en-US" smtClean="0"/>
              <a:t>‹#›</a:t>
            </a:fld>
            <a:endParaRPr lang="en-US"/>
          </a:p>
        </p:txBody>
      </p:sp>
    </p:spTree>
    <p:extLst>
      <p:ext uri="{BB962C8B-B14F-4D97-AF65-F5344CB8AC3E}">
        <p14:creationId xmlns:p14="http://schemas.microsoft.com/office/powerpoint/2010/main" val="867842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9CD15CE-61E9-3C45-B472-570438ED489D}" type="datetimeFigureOut">
              <a:rPr lang="en-US" smtClean="0"/>
              <a:t>6/11/25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6B3D39-8D6D-D346-BB56-FA053557FEA5}" type="slidenum">
              <a:rPr lang="en-US" smtClean="0"/>
              <a:t>‹#›</a:t>
            </a:fld>
            <a:endParaRPr lang="en-US"/>
          </a:p>
        </p:txBody>
      </p:sp>
    </p:spTree>
    <p:extLst>
      <p:ext uri="{BB962C8B-B14F-4D97-AF65-F5344CB8AC3E}">
        <p14:creationId xmlns:p14="http://schemas.microsoft.com/office/powerpoint/2010/main" val="2263108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9CD15CE-61E9-3C45-B472-570438ED489D}" type="datetimeFigureOut">
              <a:rPr lang="en-US" smtClean="0"/>
              <a:t>6/11/25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6B3D39-8D6D-D346-BB56-FA053557FEA5}" type="slidenum">
              <a:rPr lang="en-US" smtClean="0"/>
              <a:t>‹#›</a:t>
            </a:fld>
            <a:endParaRPr lang="en-US"/>
          </a:p>
        </p:txBody>
      </p:sp>
    </p:spTree>
    <p:extLst>
      <p:ext uri="{BB962C8B-B14F-4D97-AF65-F5344CB8AC3E}">
        <p14:creationId xmlns:p14="http://schemas.microsoft.com/office/powerpoint/2010/main" val="3021750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64351" y="2911450"/>
            <a:ext cx="5166433" cy="2486099"/>
          </a:xfrm>
        </p:spPr>
        <p:txBody>
          <a:bodyPr anchor="b"/>
          <a:lstStyle>
            <a:lvl1pPr algn="l">
              <a:defRPr sz="6000"/>
            </a:lvl1pPr>
          </a:lstStyle>
          <a:p>
            <a:r>
              <a:rPr lang="en-GB"/>
              <a:t>Title slide with image</a:t>
            </a:r>
            <a:endParaRPr lang="en-US"/>
          </a:p>
        </p:txBody>
      </p:sp>
      <p:sp>
        <p:nvSpPr>
          <p:cNvPr id="3" name="Subtitle 2"/>
          <p:cNvSpPr>
            <a:spLocks noGrp="1"/>
          </p:cNvSpPr>
          <p:nvPr>
            <p:ph type="subTitle" idx="1" hasCustomPrompt="1"/>
          </p:nvPr>
        </p:nvSpPr>
        <p:spPr>
          <a:xfrm>
            <a:off x="6564351" y="5566947"/>
            <a:ext cx="5166000" cy="82440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Subheading</a:t>
            </a:r>
            <a:endParaRPr lang="en-US"/>
          </a:p>
        </p:txBody>
      </p:sp>
      <p:pic>
        <p:nvPicPr>
          <p:cNvPr id="7" name="Picture 6" descr="A black and white sign with white text&#10;&#10;Description automatically generated">
            <a:extLst>
              <a:ext uri="{FF2B5EF4-FFF2-40B4-BE49-F238E27FC236}">
                <a16:creationId xmlns:a16="http://schemas.microsoft.com/office/drawing/2014/main" id="{D8B05085-E11D-8432-D4C0-DC84D7153593}"/>
              </a:ext>
            </a:extLst>
          </p:cNvPr>
          <p:cNvPicPr>
            <a:picLocks noChangeAspect="1"/>
          </p:cNvPicPr>
          <p:nvPr userDrawn="1"/>
        </p:nvPicPr>
        <p:blipFill>
          <a:blip r:embed="rId2"/>
          <a:stretch>
            <a:fillRect/>
          </a:stretch>
        </p:blipFill>
        <p:spPr>
          <a:xfrm>
            <a:off x="6711728" y="538299"/>
            <a:ext cx="1473267" cy="941588"/>
          </a:xfrm>
          <a:prstGeom prst="rect">
            <a:avLst/>
          </a:prstGeom>
        </p:spPr>
      </p:pic>
      <p:sp>
        <p:nvSpPr>
          <p:cNvPr id="11" name="Picture Placeholder 10">
            <a:extLst>
              <a:ext uri="{FF2B5EF4-FFF2-40B4-BE49-F238E27FC236}">
                <a16:creationId xmlns:a16="http://schemas.microsoft.com/office/drawing/2014/main" id="{A6D0D057-32AB-4AC2-7A3E-66ABB3006043}"/>
              </a:ext>
            </a:extLst>
          </p:cNvPr>
          <p:cNvSpPr>
            <a:spLocks noGrp="1"/>
          </p:cNvSpPr>
          <p:nvPr>
            <p:ph type="pic" sz="quarter" idx="10"/>
          </p:nvPr>
        </p:nvSpPr>
        <p:spPr>
          <a:xfrm>
            <a:off x="0" y="0"/>
            <a:ext cx="6096000" cy="6858000"/>
          </a:xfrm>
        </p:spPr>
        <p:txBody>
          <a:bodyPr/>
          <a:lstStyle/>
          <a:p>
            <a:endParaRPr lang="en-US"/>
          </a:p>
        </p:txBody>
      </p:sp>
      <p:pic>
        <p:nvPicPr>
          <p:cNvPr id="21" name="Picture 20" descr="A black square with a white border&#10;&#10;Description automatically generated">
            <a:extLst>
              <a:ext uri="{FF2B5EF4-FFF2-40B4-BE49-F238E27FC236}">
                <a16:creationId xmlns:a16="http://schemas.microsoft.com/office/drawing/2014/main" id="{E23AB0B9-056F-B845-E056-49BD1B30ED39}"/>
              </a:ext>
            </a:extLst>
          </p:cNvPr>
          <p:cNvPicPr>
            <a:picLocks noChangeAspect="1"/>
          </p:cNvPicPr>
          <p:nvPr userDrawn="1"/>
        </p:nvPicPr>
        <p:blipFill>
          <a:blip r:embed="rId3"/>
          <a:stretch>
            <a:fillRect/>
          </a:stretch>
        </p:blipFill>
        <p:spPr>
          <a:xfrm>
            <a:off x="10393811" y="-4043"/>
            <a:ext cx="1798189" cy="1800000"/>
          </a:xfrm>
          <a:prstGeom prst="rect">
            <a:avLst/>
          </a:prstGeom>
        </p:spPr>
      </p:pic>
    </p:spTree>
    <p:extLst>
      <p:ext uri="{BB962C8B-B14F-4D97-AF65-F5344CB8AC3E}">
        <p14:creationId xmlns:p14="http://schemas.microsoft.com/office/powerpoint/2010/main" val="4915492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62053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 holding slide">
    <p:spTree>
      <p:nvGrpSpPr>
        <p:cNvPr id="1" name=""/>
        <p:cNvGrpSpPr/>
        <p:nvPr/>
      </p:nvGrpSpPr>
      <p:grpSpPr>
        <a:xfrm>
          <a:off x="0" y="0"/>
          <a:ext cx="0" cy="0"/>
          <a:chOff x="0" y="0"/>
          <a:chExt cx="0" cy="0"/>
        </a:xfrm>
      </p:grpSpPr>
      <p:pic>
        <p:nvPicPr>
          <p:cNvPr id="11" name="Picture 10" descr="A black background with white text&#10;&#10;AI-generated content may be incorrect.">
            <a:extLst>
              <a:ext uri="{FF2B5EF4-FFF2-40B4-BE49-F238E27FC236}">
                <a16:creationId xmlns:a16="http://schemas.microsoft.com/office/drawing/2014/main" id="{A720F5B5-4B1F-8095-A8D9-08D7251B3F0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34179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64351" y="2911450"/>
            <a:ext cx="5166433" cy="2486099"/>
          </a:xfrm>
        </p:spPr>
        <p:txBody>
          <a:bodyPr anchor="b"/>
          <a:lstStyle>
            <a:lvl1pPr algn="l">
              <a:defRPr sz="6000" b="1" i="0">
                <a:latin typeface="Aptos Narrow" panose="020B0004020202020204" pitchFamily="34" charset="0"/>
              </a:defRPr>
            </a:lvl1pPr>
          </a:lstStyle>
          <a:p>
            <a:r>
              <a:rPr lang="en-GB"/>
              <a:t>Title slide with image</a:t>
            </a:r>
            <a:endParaRPr lang="en-US"/>
          </a:p>
        </p:txBody>
      </p:sp>
      <p:sp>
        <p:nvSpPr>
          <p:cNvPr id="3" name="Subtitle 2"/>
          <p:cNvSpPr>
            <a:spLocks noGrp="1"/>
          </p:cNvSpPr>
          <p:nvPr>
            <p:ph type="subTitle" idx="1" hasCustomPrompt="1"/>
          </p:nvPr>
        </p:nvSpPr>
        <p:spPr>
          <a:xfrm>
            <a:off x="6564351" y="5566947"/>
            <a:ext cx="5166000" cy="82440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Subheading</a:t>
            </a:r>
            <a:endParaRPr lang="en-US"/>
          </a:p>
        </p:txBody>
      </p:sp>
      <p:pic>
        <p:nvPicPr>
          <p:cNvPr id="7" name="Picture 6" descr="A black and white sign with white text&#10;&#10;Description automatically generated">
            <a:extLst>
              <a:ext uri="{FF2B5EF4-FFF2-40B4-BE49-F238E27FC236}">
                <a16:creationId xmlns:a16="http://schemas.microsoft.com/office/drawing/2014/main" id="{D8B05085-E11D-8432-D4C0-DC84D7153593}"/>
              </a:ext>
            </a:extLst>
          </p:cNvPr>
          <p:cNvPicPr>
            <a:picLocks noChangeAspect="1"/>
          </p:cNvPicPr>
          <p:nvPr userDrawn="1"/>
        </p:nvPicPr>
        <p:blipFill>
          <a:blip r:embed="rId2"/>
          <a:stretch>
            <a:fillRect/>
          </a:stretch>
        </p:blipFill>
        <p:spPr>
          <a:xfrm>
            <a:off x="6711728" y="538299"/>
            <a:ext cx="1473267" cy="941588"/>
          </a:xfrm>
          <a:prstGeom prst="rect">
            <a:avLst/>
          </a:prstGeom>
        </p:spPr>
      </p:pic>
      <p:sp>
        <p:nvSpPr>
          <p:cNvPr id="11" name="Picture Placeholder 10">
            <a:extLst>
              <a:ext uri="{FF2B5EF4-FFF2-40B4-BE49-F238E27FC236}">
                <a16:creationId xmlns:a16="http://schemas.microsoft.com/office/drawing/2014/main" id="{A6D0D057-32AB-4AC2-7A3E-66ABB3006043}"/>
              </a:ext>
            </a:extLst>
          </p:cNvPr>
          <p:cNvSpPr>
            <a:spLocks noGrp="1"/>
          </p:cNvSpPr>
          <p:nvPr>
            <p:ph type="pic" sz="quarter" idx="10"/>
          </p:nvPr>
        </p:nvSpPr>
        <p:spPr>
          <a:xfrm>
            <a:off x="0" y="0"/>
            <a:ext cx="6096000" cy="6858000"/>
          </a:xfrm>
        </p:spPr>
        <p:txBody>
          <a:bodyPr/>
          <a:lstStyle/>
          <a:p>
            <a:endParaRPr lang="en-US"/>
          </a:p>
        </p:txBody>
      </p:sp>
    </p:spTree>
    <p:extLst>
      <p:ext uri="{BB962C8B-B14F-4D97-AF65-F5344CB8AC3E}">
        <p14:creationId xmlns:p14="http://schemas.microsoft.com/office/powerpoint/2010/main" val="2735860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no log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64351" y="2911450"/>
            <a:ext cx="5166433" cy="2486099"/>
          </a:xfrm>
        </p:spPr>
        <p:txBody>
          <a:bodyPr anchor="b"/>
          <a:lstStyle>
            <a:lvl1pPr algn="l">
              <a:defRPr sz="6000" b="1" i="0">
                <a:latin typeface="Aptos Narrow" panose="020B0004020202020204" pitchFamily="34" charset="0"/>
              </a:defRPr>
            </a:lvl1pPr>
          </a:lstStyle>
          <a:p>
            <a:r>
              <a:rPr lang="en-GB"/>
              <a:t>Title slide with image</a:t>
            </a:r>
            <a:endParaRPr lang="en-US"/>
          </a:p>
        </p:txBody>
      </p:sp>
      <p:sp>
        <p:nvSpPr>
          <p:cNvPr id="3" name="Subtitle 2"/>
          <p:cNvSpPr>
            <a:spLocks noGrp="1"/>
          </p:cNvSpPr>
          <p:nvPr>
            <p:ph type="subTitle" idx="1" hasCustomPrompt="1"/>
          </p:nvPr>
        </p:nvSpPr>
        <p:spPr>
          <a:xfrm>
            <a:off x="6564351" y="5566947"/>
            <a:ext cx="5166433" cy="82440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Subheading — u</a:t>
            </a:r>
            <a:r>
              <a:rPr lang="en-AU"/>
              <a:t>se this slide if using the logo holding slide.</a:t>
            </a:r>
          </a:p>
        </p:txBody>
      </p:sp>
      <p:sp>
        <p:nvSpPr>
          <p:cNvPr id="11" name="Picture Placeholder 10">
            <a:extLst>
              <a:ext uri="{FF2B5EF4-FFF2-40B4-BE49-F238E27FC236}">
                <a16:creationId xmlns:a16="http://schemas.microsoft.com/office/drawing/2014/main" id="{A6D0D057-32AB-4AC2-7A3E-66ABB3006043}"/>
              </a:ext>
            </a:extLst>
          </p:cNvPr>
          <p:cNvSpPr>
            <a:spLocks noGrp="1"/>
          </p:cNvSpPr>
          <p:nvPr>
            <p:ph type="pic" sz="quarter" idx="10"/>
          </p:nvPr>
        </p:nvSpPr>
        <p:spPr>
          <a:xfrm>
            <a:off x="0" y="0"/>
            <a:ext cx="6096000" cy="6858000"/>
          </a:xfrm>
        </p:spPr>
        <p:txBody>
          <a:bodyPr/>
          <a:lstStyle/>
          <a:p>
            <a:endParaRPr lang="en-US"/>
          </a:p>
        </p:txBody>
      </p:sp>
    </p:spTree>
    <p:extLst>
      <p:ext uri="{BB962C8B-B14F-4D97-AF65-F5344CB8AC3E}">
        <p14:creationId xmlns:p14="http://schemas.microsoft.com/office/powerpoint/2010/main" val="1466976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no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73230" y="1888585"/>
            <a:ext cx="8045533" cy="2486099"/>
          </a:xfrm>
        </p:spPr>
        <p:txBody>
          <a:bodyPr anchor="ctr"/>
          <a:lstStyle>
            <a:lvl1pPr algn="ctr">
              <a:defRPr sz="6000" b="1" i="0">
                <a:latin typeface="Aptos Narrow" panose="020B0004020202020204" pitchFamily="34" charset="0"/>
              </a:defRPr>
            </a:lvl1pPr>
          </a:lstStyle>
          <a:p>
            <a:r>
              <a:rPr lang="en-GB"/>
              <a:t>Title slide without image</a:t>
            </a:r>
            <a:endParaRPr lang="en-US"/>
          </a:p>
        </p:txBody>
      </p:sp>
      <p:pic>
        <p:nvPicPr>
          <p:cNvPr id="7" name="Picture 6" descr="A black and white sign with white text&#10;&#10;Description automatically generated">
            <a:extLst>
              <a:ext uri="{FF2B5EF4-FFF2-40B4-BE49-F238E27FC236}">
                <a16:creationId xmlns:a16="http://schemas.microsoft.com/office/drawing/2014/main" id="{D8B05085-E11D-8432-D4C0-DC84D7153593}"/>
              </a:ext>
            </a:extLst>
          </p:cNvPr>
          <p:cNvPicPr>
            <a:picLocks noChangeAspect="1"/>
          </p:cNvPicPr>
          <p:nvPr userDrawn="1"/>
        </p:nvPicPr>
        <p:blipFill>
          <a:blip r:embed="rId2"/>
          <a:stretch>
            <a:fillRect/>
          </a:stretch>
        </p:blipFill>
        <p:spPr>
          <a:xfrm>
            <a:off x="599963" y="538299"/>
            <a:ext cx="1473267" cy="941588"/>
          </a:xfrm>
          <a:prstGeom prst="rect">
            <a:avLst/>
          </a:prstGeom>
        </p:spPr>
      </p:pic>
      <p:sp>
        <p:nvSpPr>
          <p:cNvPr id="6" name="Text Placeholder 5">
            <a:extLst>
              <a:ext uri="{FF2B5EF4-FFF2-40B4-BE49-F238E27FC236}">
                <a16:creationId xmlns:a16="http://schemas.microsoft.com/office/drawing/2014/main" id="{5F400E0F-A266-905D-F39A-7C81E3B095B3}"/>
              </a:ext>
            </a:extLst>
          </p:cNvPr>
          <p:cNvSpPr>
            <a:spLocks noGrp="1"/>
          </p:cNvSpPr>
          <p:nvPr>
            <p:ph type="body" sz="quarter" idx="10" hasCustomPrompt="1"/>
          </p:nvPr>
        </p:nvSpPr>
        <p:spPr>
          <a:xfrm>
            <a:off x="2074127" y="4572194"/>
            <a:ext cx="8044635" cy="773112"/>
          </a:xfrm>
        </p:spPr>
        <p:txBody>
          <a:bodyPr>
            <a:normAutofit/>
          </a:bodyPr>
          <a:lstStyle>
            <a:lvl1pPr marL="0" indent="0" algn="ctr">
              <a:buNone/>
              <a:defRPr sz="2800"/>
            </a:lvl1pPr>
          </a:lstStyle>
          <a:p>
            <a:pPr lvl="0"/>
            <a:r>
              <a:rPr lang="en-GB"/>
              <a:t>Subheading</a:t>
            </a:r>
            <a:endParaRPr lang="en-US"/>
          </a:p>
        </p:txBody>
      </p:sp>
    </p:spTree>
    <p:extLst>
      <p:ext uri="{BB962C8B-B14F-4D97-AF65-F5344CB8AC3E}">
        <p14:creationId xmlns:p14="http://schemas.microsoft.com/office/powerpoint/2010/main" val="4665339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no image, no log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73230" y="1888585"/>
            <a:ext cx="8045533" cy="2486099"/>
          </a:xfrm>
        </p:spPr>
        <p:txBody>
          <a:bodyPr anchor="ctr"/>
          <a:lstStyle>
            <a:lvl1pPr algn="ctr">
              <a:defRPr sz="6000" b="1" i="0">
                <a:latin typeface="Aptos Narrow" panose="020B0004020202020204" pitchFamily="34" charset="0"/>
              </a:defRPr>
            </a:lvl1pPr>
          </a:lstStyle>
          <a:p>
            <a:r>
              <a:rPr lang="en-GB"/>
              <a:t>Title slide without image</a:t>
            </a:r>
            <a:endParaRPr lang="en-US"/>
          </a:p>
        </p:txBody>
      </p:sp>
      <p:sp>
        <p:nvSpPr>
          <p:cNvPr id="6" name="Text Placeholder 5">
            <a:extLst>
              <a:ext uri="{FF2B5EF4-FFF2-40B4-BE49-F238E27FC236}">
                <a16:creationId xmlns:a16="http://schemas.microsoft.com/office/drawing/2014/main" id="{5F400E0F-A266-905D-F39A-7C81E3B095B3}"/>
              </a:ext>
            </a:extLst>
          </p:cNvPr>
          <p:cNvSpPr>
            <a:spLocks noGrp="1"/>
          </p:cNvSpPr>
          <p:nvPr>
            <p:ph type="body" sz="quarter" idx="10" hasCustomPrompt="1"/>
          </p:nvPr>
        </p:nvSpPr>
        <p:spPr>
          <a:xfrm>
            <a:off x="2074127" y="4572194"/>
            <a:ext cx="8044635" cy="773112"/>
          </a:xfrm>
        </p:spPr>
        <p:txBody>
          <a:bodyPr>
            <a:normAutofit/>
          </a:bodyPr>
          <a:lstStyle>
            <a:lvl1pPr marL="0" indent="0" algn="ctr">
              <a:buNone/>
              <a:defRPr sz="2800"/>
            </a:lvl1pPr>
          </a:lstStyle>
          <a:p>
            <a:r>
              <a:rPr lang="en-GB"/>
              <a:t>Subheading — u</a:t>
            </a:r>
            <a:r>
              <a:rPr lang="en-AU"/>
              <a:t>se this slide if using the logo holding slide.</a:t>
            </a:r>
          </a:p>
        </p:txBody>
      </p:sp>
    </p:spTree>
    <p:extLst>
      <p:ext uri="{BB962C8B-B14F-4D97-AF65-F5344CB8AC3E}">
        <p14:creationId xmlns:p14="http://schemas.microsoft.com/office/powerpoint/2010/main" val="773942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Aptos Narrow" panose="020B0004020202020204" pitchFamily="34" charset="0"/>
              </a:defRPr>
            </a:lvl1pPr>
          </a:lstStyle>
          <a:p>
            <a:r>
              <a:rPr lang="en-GB"/>
              <a:t>Content slide without image</a:t>
            </a:r>
            <a:endParaRPr lang="en-US"/>
          </a:p>
        </p:txBody>
      </p:sp>
      <p:sp>
        <p:nvSpPr>
          <p:cNvPr id="3" name="Content Placeholder 2"/>
          <p:cNvSpPr>
            <a:spLocks noGrp="1"/>
          </p:cNvSpPr>
          <p:nvPr>
            <p:ph idx="1"/>
          </p:nvPr>
        </p:nvSpPr>
        <p:spPr>
          <a:xfrm>
            <a:off x="838200" y="1825625"/>
            <a:ext cx="10515600" cy="4352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176002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with 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326459" y="1822836"/>
            <a:ext cx="5029200" cy="375719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1822835"/>
            <a:ext cx="5029200" cy="4352400"/>
          </a:xfrm>
        </p:spPr>
        <p:txBody>
          <a:bodyPr>
            <a:normAutofit/>
          </a:bodyPr>
          <a:lstStyle>
            <a:lvl1pPr marL="457200" indent="-457200">
              <a:buFont typeface="Arial" panose="020B0604020202020204" pitchFamily="34" charset="0"/>
              <a:buChar char="•"/>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Text Placeholder 8">
            <a:extLst>
              <a:ext uri="{FF2B5EF4-FFF2-40B4-BE49-F238E27FC236}">
                <a16:creationId xmlns:a16="http://schemas.microsoft.com/office/drawing/2014/main" id="{5ED8C446-24BD-02D9-D827-5CD3479979FF}"/>
              </a:ext>
            </a:extLst>
          </p:cNvPr>
          <p:cNvSpPr>
            <a:spLocks noGrp="1"/>
          </p:cNvSpPr>
          <p:nvPr>
            <p:ph type="body" sz="quarter" idx="10" hasCustomPrompt="1"/>
          </p:nvPr>
        </p:nvSpPr>
        <p:spPr>
          <a:xfrm>
            <a:off x="6326459" y="5776448"/>
            <a:ext cx="5025753" cy="398787"/>
          </a:xfrm>
        </p:spPr>
        <p:txBody>
          <a:bodyPr>
            <a:normAutofit/>
          </a:bodyPr>
          <a:lstStyle>
            <a:lvl1pPr marL="0" indent="0">
              <a:buNone/>
              <a:defRPr sz="1200"/>
            </a:lvl1pPr>
          </a:lstStyle>
          <a:p>
            <a:pPr lvl="0"/>
            <a:r>
              <a:rPr lang="en-GB"/>
              <a:t>Image caption</a:t>
            </a:r>
            <a:endParaRPr lang="en-US"/>
          </a:p>
        </p:txBody>
      </p:sp>
      <p:sp>
        <p:nvSpPr>
          <p:cNvPr id="10" name="Title 1">
            <a:extLst>
              <a:ext uri="{FF2B5EF4-FFF2-40B4-BE49-F238E27FC236}">
                <a16:creationId xmlns:a16="http://schemas.microsoft.com/office/drawing/2014/main" id="{C9D862E6-F096-A1F4-FC3D-636B4CB005CF}"/>
              </a:ext>
            </a:extLst>
          </p:cNvPr>
          <p:cNvSpPr>
            <a:spLocks noGrp="1"/>
          </p:cNvSpPr>
          <p:nvPr>
            <p:ph type="title" hasCustomPrompt="1"/>
          </p:nvPr>
        </p:nvSpPr>
        <p:spPr>
          <a:xfrm>
            <a:off x="838200" y="365125"/>
            <a:ext cx="10514011" cy="1325563"/>
          </a:xfrm>
        </p:spPr>
        <p:txBody>
          <a:bodyPr/>
          <a:lstStyle>
            <a:lvl1pPr>
              <a:defRPr b="1" i="0">
                <a:latin typeface="Aptos Narrow" panose="020B0004020202020204" pitchFamily="34" charset="0"/>
              </a:defRPr>
            </a:lvl1pPr>
          </a:lstStyle>
          <a:p>
            <a:r>
              <a:rPr lang="en-GB"/>
              <a:t>Content slide with image</a:t>
            </a:r>
            <a:endParaRPr lang="en-US"/>
          </a:p>
        </p:txBody>
      </p:sp>
    </p:spTree>
    <p:extLst>
      <p:ext uri="{BB962C8B-B14F-4D97-AF65-F5344CB8AC3E}">
        <p14:creationId xmlns:p14="http://schemas.microsoft.com/office/powerpoint/2010/main" val="1330235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999711" y="1003609"/>
            <a:ext cx="10192579" cy="500956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9" name="Text Placeholder 8">
            <a:extLst>
              <a:ext uri="{FF2B5EF4-FFF2-40B4-BE49-F238E27FC236}">
                <a16:creationId xmlns:a16="http://schemas.microsoft.com/office/drawing/2014/main" id="{5ED8C446-24BD-02D9-D827-5CD3479979FF}"/>
              </a:ext>
            </a:extLst>
          </p:cNvPr>
          <p:cNvSpPr>
            <a:spLocks noGrp="1"/>
          </p:cNvSpPr>
          <p:nvPr>
            <p:ph type="body" sz="quarter" idx="10" hasCustomPrompt="1"/>
          </p:nvPr>
        </p:nvSpPr>
        <p:spPr>
          <a:xfrm>
            <a:off x="979004" y="6170342"/>
            <a:ext cx="10213286" cy="393893"/>
          </a:xfrm>
        </p:spPr>
        <p:txBody>
          <a:bodyPr>
            <a:normAutofit/>
          </a:bodyPr>
          <a:lstStyle>
            <a:lvl1pPr marL="0" indent="0">
              <a:buNone/>
              <a:defRPr sz="1200"/>
            </a:lvl1pPr>
          </a:lstStyle>
          <a:p>
            <a:pPr lvl="0"/>
            <a:r>
              <a:rPr lang="en-GB"/>
              <a:t>Image caption</a:t>
            </a:r>
            <a:endParaRPr lang="en-US"/>
          </a:p>
        </p:txBody>
      </p:sp>
    </p:spTree>
    <p:extLst>
      <p:ext uri="{BB962C8B-B14F-4D97-AF65-F5344CB8AC3E}">
        <p14:creationId xmlns:p14="http://schemas.microsoft.com/office/powerpoint/2010/main" val="12389780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12192000" cy="6858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 name="Text Placeholder 8">
            <a:extLst>
              <a:ext uri="{FF2B5EF4-FFF2-40B4-BE49-F238E27FC236}">
                <a16:creationId xmlns:a16="http://schemas.microsoft.com/office/drawing/2014/main" id="{AD1E5FDF-72EA-15A2-2072-BFB200E6CED1}"/>
              </a:ext>
            </a:extLst>
          </p:cNvPr>
          <p:cNvSpPr>
            <a:spLocks noGrp="1"/>
          </p:cNvSpPr>
          <p:nvPr>
            <p:ph type="body" sz="quarter" idx="10" hasCustomPrompt="1"/>
          </p:nvPr>
        </p:nvSpPr>
        <p:spPr>
          <a:xfrm>
            <a:off x="979004" y="6170342"/>
            <a:ext cx="10213286" cy="393893"/>
          </a:xfrm>
        </p:spPr>
        <p:txBody>
          <a:bodyPr>
            <a:normAutofit/>
          </a:bodyPr>
          <a:lstStyle>
            <a:lvl1pPr marL="0" indent="0">
              <a:buNone/>
              <a:defRPr sz="1200"/>
            </a:lvl1pPr>
          </a:lstStyle>
          <a:p>
            <a:pPr lvl="0"/>
            <a:r>
              <a:rPr lang="en-GB"/>
              <a:t>Image caption</a:t>
            </a:r>
            <a:endParaRPr lang="en-US"/>
          </a:p>
        </p:txBody>
      </p:sp>
    </p:spTree>
    <p:extLst>
      <p:ext uri="{BB962C8B-B14F-4D97-AF65-F5344CB8AC3E}">
        <p14:creationId xmlns:p14="http://schemas.microsoft.com/office/powerpoint/2010/main" val="1621332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no log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64351" y="2911450"/>
            <a:ext cx="5166433" cy="2486099"/>
          </a:xfrm>
        </p:spPr>
        <p:txBody>
          <a:bodyPr anchor="b"/>
          <a:lstStyle>
            <a:lvl1pPr algn="l">
              <a:defRPr sz="6000"/>
            </a:lvl1pPr>
          </a:lstStyle>
          <a:p>
            <a:r>
              <a:rPr lang="en-GB"/>
              <a:t>Title slide with image</a:t>
            </a:r>
            <a:endParaRPr lang="en-US"/>
          </a:p>
        </p:txBody>
      </p:sp>
      <p:sp>
        <p:nvSpPr>
          <p:cNvPr id="3" name="Subtitle 2"/>
          <p:cNvSpPr>
            <a:spLocks noGrp="1"/>
          </p:cNvSpPr>
          <p:nvPr>
            <p:ph type="subTitle" idx="1" hasCustomPrompt="1"/>
          </p:nvPr>
        </p:nvSpPr>
        <p:spPr>
          <a:xfrm>
            <a:off x="6564351" y="5566947"/>
            <a:ext cx="5166433" cy="82440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Subheading — u</a:t>
            </a:r>
            <a:r>
              <a:rPr lang="en-AU"/>
              <a:t>se this slide if using the logo holding slide.</a:t>
            </a:r>
          </a:p>
        </p:txBody>
      </p:sp>
      <p:sp>
        <p:nvSpPr>
          <p:cNvPr id="11" name="Picture Placeholder 10">
            <a:extLst>
              <a:ext uri="{FF2B5EF4-FFF2-40B4-BE49-F238E27FC236}">
                <a16:creationId xmlns:a16="http://schemas.microsoft.com/office/drawing/2014/main" id="{A6D0D057-32AB-4AC2-7A3E-66ABB3006043}"/>
              </a:ext>
            </a:extLst>
          </p:cNvPr>
          <p:cNvSpPr>
            <a:spLocks noGrp="1"/>
          </p:cNvSpPr>
          <p:nvPr>
            <p:ph type="pic" sz="quarter" idx="10"/>
          </p:nvPr>
        </p:nvSpPr>
        <p:spPr>
          <a:xfrm>
            <a:off x="0" y="0"/>
            <a:ext cx="6096000" cy="6858000"/>
          </a:xfrm>
        </p:spPr>
        <p:txBody>
          <a:bodyPr/>
          <a:lstStyle/>
          <a:p>
            <a:endParaRPr lang="en-US"/>
          </a:p>
        </p:txBody>
      </p:sp>
      <p:pic>
        <p:nvPicPr>
          <p:cNvPr id="21" name="Picture 20" descr="A black square with a white border&#10;&#10;Description automatically generated">
            <a:extLst>
              <a:ext uri="{FF2B5EF4-FFF2-40B4-BE49-F238E27FC236}">
                <a16:creationId xmlns:a16="http://schemas.microsoft.com/office/drawing/2014/main" id="{E23AB0B9-056F-B845-E056-49BD1B30ED39}"/>
              </a:ext>
            </a:extLst>
          </p:cNvPr>
          <p:cNvPicPr>
            <a:picLocks noChangeAspect="1"/>
          </p:cNvPicPr>
          <p:nvPr userDrawn="1"/>
        </p:nvPicPr>
        <p:blipFill>
          <a:blip r:embed="rId2"/>
          <a:stretch>
            <a:fillRect/>
          </a:stretch>
        </p:blipFill>
        <p:spPr>
          <a:xfrm>
            <a:off x="10393811" y="-4043"/>
            <a:ext cx="1798189" cy="1800000"/>
          </a:xfrm>
          <a:prstGeom prst="rect">
            <a:avLst/>
          </a:prstGeom>
        </p:spPr>
      </p:pic>
    </p:spTree>
    <p:extLst>
      <p:ext uri="{BB962C8B-B14F-4D97-AF65-F5344CB8AC3E}">
        <p14:creationId xmlns:p14="http://schemas.microsoft.com/office/powerpoint/2010/main" val="1463279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descr="A black and white logo&#10;&#10;AI-generated content may be incorrect.">
            <a:extLst>
              <a:ext uri="{FF2B5EF4-FFF2-40B4-BE49-F238E27FC236}">
                <a16:creationId xmlns:a16="http://schemas.microsoft.com/office/drawing/2014/main" id="{97A5830D-EACC-1B19-C4BD-C12B6DA0150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984986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slide with URL">
    <p:spTree>
      <p:nvGrpSpPr>
        <p:cNvPr id="1" name=""/>
        <p:cNvGrpSpPr/>
        <p:nvPr/>
      </p:nvGrpSpPr>
      <p:grpSpPr>
        <a:xfrm>
          <a:off x="0" y="0"/>
          <a:ext cx="0" cy="0"/>
          <a:chOff x="0" y="0"/>
          <a:chExt cx="0" cy="0"/>
        </a:xfrm>
      </p:grpSpPr>
      <p:pic>
        <p:nvPicPr>
          <p:cNvPr id="4" name="Picture 3" descr="A black background with white text&#10;&#10;AI-generated content may be incorrect.">
            <a:extLst>
              <a:ext uri="{FF2B5EF4-FFF2-40B4-BE49-F238E27FC236}">
                <a16:creationId xmlns:a16="http://schemas.microsoft.com/office/drawing/2014/main" id="{2EEF2FE2-0640-A591-8265-2E2B2CD7438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527094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B2035-C545-3B1F-196C-29BEFA2F9EB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95D3F52-B9BD-D7F8-B1EB-40DA67C68C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9D1B35E-1278-6AF5-74EB-3FF762EA8E36}"/>
              </a:ext>
            </a:extLst>
          </p:cNvPr>
          <p:cNvSpPr>
            <a:spLocks noGrp="1"/>
          </p:cNvSpPr>
          <p:nvPr>
            <p:ph type="dt" sz="half" idx="10"/>
          </p:nvPr>
        </p:nvSpPr>
        <p:spPr/>
        <p:txBody>
          <a:bodyPr/>
          <a:lstStyle/>
          <a:p>
            <a:fld id="{FC692EF1-68BD-BC4E-9908-4D35CB1B878E}" type="datetimeFigureOut">
              <a:rPr lang="en-US" smtClean="0"/>
              <a:t>6/11/25</a:t>
            </a:fld>
            <a:endParaRPr lang="en-US"/>
          </a:p>
        </p:txBody>
      </p:sp>
      <p:sp>
        <p:nvSpPr>
          <p:cNvPr id="5" name="Footer Placeholder 4">
            <a:extLst>
              <a:ext uri="{FF2B5EF4-FFF2-40B4-BE49-F238E27FC236}">
                <a16:creationId xmlns:a16="http://schemas.microsoft.com/office/drawing/2014/main" id="{7D92AB7D-5891-2A2C-6A2A-4BA9981444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C8B432-C7CE-486B-D8AC-FB9BB426ECE5}"/>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42824644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E44D-1660-C040-024E-78B57791E5A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1A39B67-0C79-9641-2848-128C4CF82E9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40E220F-C628-2DB2-A460-AAD3883C354F}"/>
              </a:ext>
            </a:extLst>
          </p:cNvPr>
          <p:cNvSpPr>
            <a:spLocks noGrp="1"/>
          </p:cNvSpPr>
          <p:nvPr>
            <p:ph type="dt" sz="half" idx="10"/>
          </p:nvPr>
        </p:nvSpPr>
        <p:spPr/>
        <p:txBody>
          <a:bodyPr/>
          <a:lstStyle/>
          <a:p>
            <a:fld id="{FC692EF1-68BD-BC4E-9908-4D35CB1B878E}" type="datetimeFigureOut">
              <a:rPr lang="en-US" smtClean="0"/>
              <a:t>6/11/25</a:t>
            </a:fld>
            <a:endParaRPr lang="en-US"/>
          </a:p>
        </p:txBody>
      </p:sp>
      <p:sp>
        <p:nvSpPr>
          <p:cNvPr id="5" name="Footer Placeholder 4">
            <a:extLst>
              <a:ext uri="{FF2B5EF4-FFF2-40B4-BE49-F238E27FC236}">
                <a16:creationId xmlns:a16="http://schemas.microsoft.com/office/drawing/2014/main" id="{EF4518EB-8686-09A8-5C9D-EF62D519B0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A2DE8-9118-240E-F4EA-A346157F750D}"/>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2287041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E6478-0AAB-BFF7-6AFD-026832958F7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41D893A-DB82-E22B-F644-E4AB8D06DC7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02B3DF6-DCD3-1CCF-0018-8915629D8DCE}"/>
              </a:ext>
            </a:extLst>
          </p:cNvPr>
          <p:cNvSpPr>
            <a:spLocks noGrp="1"/>
          </p:cNvSpPr>
          <p:nvPr>
            <p:ph type="dt" sz="half" idx="10"/>
          </p:nvPr>
        </p:nvSpPr>
        <p:spPr/>
        <p:txBody>
          <a:bodyPr/>
          <a:lstStyle/>
          <a:p>
            <a:fld id="{FC692EF1-68BD-BC4E-9908-4D35CB1B878E}" type="datetimeFigureOut">
              <a:rPr lang="en-US" smtClean="0"/>
              <a:t>6/11/25</a:t>
            </a:fld>
            <a:endParaRPr lang="en-US"/>
          </a:p>
        </p:txBody>
      </p:sp>
      <p:sp>
        <p:nvSpPr>
          <p:cNvPr id="5" name="Footer Placeholder 4">
            <a:extLst>
              <a:ext uri="{FF2B5EF4-FFF2-40B4-BE49-F238E27FC236}">
                <a16:creationId xmlns:a16="http://schemas.microsoft.com/office/drawing/2014/main" id="{5790527C-4E95-57FA-9253-DE7A6399CE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325DD-5351-AF86-5BF5-31CA37C5B0AA}"/>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32112051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4B01-820B-7DA5-2FFF-1EA93B0CD9F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16A8782-1450-689F-BB73-B913B19B432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B873AE6-8CA2-8245-C416-8C54A65F826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E6C0833-05B3-038E-67DE-9C747937AE80}"/>
              </a:ext>
            </a:extLst>
          </p:cNvPr>
          <p:cNvSpPr>
            <a:spLocks noGrp="1"/>
          </p:cNvSpPr>
          <p:nvPr>
            <p:ph type="dt" sz="half" idx="10"/>
          </p:nvPr>
        </p:nvSpPr>
        <p:spPr/>
        <p:txBody>
          <a:bodyPr/>
          <a:lstStyle/>
          <a:p>
            <a:fld id="{FC692EF1-68BD-BC4E-9908-4D35CB1B878E}" type="datetimeFigureOut">
              <a:rPr lang="en-US" smtClean="0"/>
              <a:t>6/11/25</a:t>
            </a:fld>
            <a:endParaRPr lang="en-US"/>
          </a:p>
        </p:txBody>
      </p:sp>
      <p:sp>
        <p:nvSpPr>
          <p:cNvPr id="6" name="Footer Placeholder 5">
            <a:extLst>
              <a:ext uri="{FF2B5EF4-FFF2-40B4-BE49-F238E27FC236}">
                <a16:creationId xmlns:a16="http://schemas.microsoft.com/office/drawing/2014/main" id="{4F21EDF4-A131-E0CC-EA85-A79CF79B43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B8C792-E565-2C22-1A17-E7CD7B142A81}"/>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23368505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4CA5F-3CF0-EC84-C52A-344198391C3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5760887-967B-53FD-7F49-D4B54E45FD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7EB23CF-8AE8-947F-A2A0-0CCA8ED9FD8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99F9A38-42EC-80C0-2CEC-227F88F374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1988561-3359-59F6-D1AF-052091B2E3E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473FE66-9552-CD70-5D1E-3A17D1D890F4}"/>
              </a:ext>
            </a:extLst>
          </p:cNvPr>
          <p:cNvSpPr>
            <a:spLocks noGrp="1"/>
          </p:cNvSpPr>
          <p:nvPr>
            <p:ph type="dt" sz="half" idx="10"/>
          </p:nvPr>
        </p:nvSpPr>
        <p:spPr/>
        <p:txBody>
          <a:bodyPr/>
          <a:lstStyle/>
          <a:p>
            <a:fld id="{FC692EF1-68BD-BC4E-9908-4D35CB1B878E}" type="datetimeFigureOut">
              <a:rPr lang="en-US" smtClean="0"/>
              <a:t>6/11/25</a:t>
            </a:fld>
            <a:endParaRPr lang="en-US"/>
          </a:p>
        </p:txBody>
      </p:sp>
      <p:sp>
        <p:nvSpPr>
          <p:cNvPr id="8" name="Footer Placeholder 7">
            <a:extLst>
              <a:ext uri="{FF2B5EF4-FFF2-40B4-BE49-F238E27FC236}">
                <a16:creationId xmlns:a16="http://schemas.microsoft.com/office/drawing/2014/main" id="{4FBD33D1-7D4D-5336-FB0F-1B9340AE5C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E9AFFB-A8E3-D28C-611D-19B0F2FF5F8A}"/>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11753882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4591E-7E3D-5E51-3A70-66CF7C8533E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4EE35A9-7D3B-88C5-FCBB-AB3965957C6B}"/>
              </a:ext>
            </a:extLst>
          </p:cNvPr>
          <p:cNvSpPr>
            <a:spLocks noGrp="1"/>
          </p:cNvSpPr>
          <p:nvPr>
            <p:ph type="dt" sz="half" idx="10"/>
          </p:nvPr>
        </p:nvSpPr>
        <p:spPr/>
        <p:txBody>
          <a:bodyPr/>
          <a:lstStyle/>
          <a:p>
            <a:fld id="{FC692EF1-68BD-BC4E-9908-4D35CB1B878E}" type="datetimeFigureOut">
              <a:rPr lang="en-US" smtClean="0"/>
              <a:t>6/11/25</a:t>
            </a:fld>
            <a:endParaRPr lang="en-US"/>
          </a:p>
        </p:txBody>
      </p:sp>
      <p:sp>
        <p:nvSpPr>
          <p:cNvPr id="4" name="Footer Placeholder 3">
            <a:extLst>
              <a:ext uri="{FF2B5EF4-FFF2-40B4-BE49-F238E27FC236}">
                <a16:creationId xmlns:a16="http://schemas.microsoft.com/office/drawing/2014/main" id="{6C705BEF-557D-E471-DE74-B703D9D38C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F3D6C8-E419-7D35-A35E-F067487372CA}"/>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19277404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CD6D6D-6EE5-3D33-0D98-74A0F9ADDF12}"/>
              </a:ext>
            </a:extLst>
          </p:cNvPr>
          <p:cNvSpPr>
            <a:spLocks noGrp="1"/>
          </p:cNvSpPr>
          <p:nvPr>
            <p:ph type="dt" sz="half" idx="10"/>
          </p:nvPr>
        </p:nvSpPr>
        <p:spPr/>
        <p:txBody>
          <a:bodyPr/>
          <a:lstStyle/>
          <a:p>
            <a:fld id="{FC692EF1-68BD-BC4E-9908-4D35CB1B878E}" type="datetimeFigureOut">
              <a:rPr lang="en-US" smtClean="0"/>
              <a:t>6/11/25</a:t>
            </a:fld>
            <a:endParaRPr lang="en-US"/>
          </a:p>
        </p:txBody>
      </p:sp>
      <p:sp>
        <p:nvSpPr>
          <p:cNvPr id="3" name="Footer Placeholder 2">
            <a:extLst>
              <a:ext uri="{FF2B5EF4-FFF2-40B4-BE49-F238E27FC236}">
                <a16:creationId xmlns:a16="http://schemas.microsoft.com/office/drawing/2014/main" id="{8A5057CB-CC9B-ED29-043A-703C430379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1F38F0-0AEA-6CDB-79DF-9019DDCC124F}"/>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21295944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49071-7AB9-923C-CFE3-2D06A5378D2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0446AA0-E766-4A4E-8813-92C8C9F7D0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98AED2A-CDB3-F81C-BBAC-0189A56E22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BCC8B4D-5B99-B735-EAC5-BE333E2E1CCC}"/>
              </a:ext>
            </a:extLst>
          </p:cNvPr>
          <p:cNvSpPr>
            <a:spLocks noGrp="1"/>
          </p:cNvSpPr>
          <p:nvPr>
            <p:ph type="dt" sz="half" idx="10"/>
          </p:nvPr>
        </p:nvSpPr>
        <p:spPr/>
        <p:txBody>
          <a:bodyPr/>
          <a:lstStyle/>
          <a:p>
            <a:fld id="{FC692EF1-68BD-BC4E-9908-4D35CB1B878E}" type="datetimeFigureOut">
              <a:rPr lang="en-US" smtClean="0"/>
              <a:t>6/11/25</a:t>
            </a:fld>
            <a:endParaRPr lang="en-US"/>
          </a:p>
        </p:txBody>
      </p:sp>
      <p:sp>
        <p:nvSpPr>
          <p:cNvPr id="6" name="Footer Placeholder 5">
            <a:extLst>
              <a:ext uri="{FF2B5EF4-FFF2-40B4-BE49-F238E27FC236}">
                <a16:creationId xmlns:a16="http://schemas.microsoft.com/office/drawing/2014/main" id="{58D12C91-72C8-1A67-E5A6-260DC9EE5A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F33AED-F28C-B932-8C9F-8760F644BC3E}"/>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3941401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no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73230" y="1888585"/>
            <a:ext cx="8045533" cy="2486099"/>
          </a:xfrm>
        </p:spPr>
        <p:txBody>
          <a:bodyPr anchor="ctr"/>
          <a:lstStyle>
            <a:lvl1pPr algn="ctr">
              <a:defRPr sz="6000"/>
            </a:lvl1pPr>
          </a:lstStyle>
          <a:p>
            <a:r>
              <a:rPr lang="en-GB"/>
              <a:t>Title slide without image</a:t>
            </a:r>
            <a:endParaRPr lang="en-US"/>
          </a:p>
        </p:txBody>
      </p:sp>
      <p:pic>
        <p:nvPicPr>
          <p:cNvPr id="7" name="Picture 6" descr="A black and white sign with white text&#10;&#10;Description automatically generated">
            <a:extLst>
              <a:ext uri="{FF2B5EF4-FFF2-40B4-BE49-F238E27FC236}">
                <a16:creationId xmlns:a16="http://schemas.microsoft.com/office/drawing/2014/main" id="{D8B05085-E11D-8432-D4C0-DC84D7153593}"/>
              </a:ext>
            </a:extLst>
          </p:cNvPr>
          <p:cNvPicPr>
            <a:picLocks noChangeAspect="1"/>
          </p:cNvPicPr>
          <p:nvPr userDrawn="1"/>
        </p:nvPicPr>
        <p:blipFill>
          <a:blip r:embed="rId2"/>
          <a:stretch>
            <a:fillRect/>
          </a:stretch>
        </p:blipFill>
        <p:spPr>
          <a:xfrm>
            <a:off x="599963" y="538299"/>
            <a:ext cx="1473267" cy="941588"/>
          </a:xfrm>
          <a:prstGeom prst="rect">
            <a:avLst/>
          </a:prstGeom>
        </p:spPr>
      </p:pic>
      <p:sp>
        <p:nvSpPr>
          <p:cNvPr id="6" name="Text Placeholder 5">
            <a:extLst>
              <a:ext uri="{FF2B5EF4-FFF2-40B4-BE49-F238E27FC236}">
                <a16:creationId xmlns:a16="http://schemas.microsoft.com/office/drawing/2014/main" id="{5F400E0F-A266-905D-F39A-7C81E3B095B3}"/>
              </a:ext>
            </a:extLst>
          </p:cNvPr>
          <p:cNvSpPr>
            <a:spLocks noGrp="1"/>
          </p:cNvSpPr>
          <p:nvPr>
            <p:ph type="body" sz="quarter" idx="10" hasCustomPrompt="1"/>
          </p:nvPr>
        </p:nvSpPr>
        <p:spPr>
          <a:xfrm>
            <a:off x="2074127" y="4572194"/>
            <a:ext cx="8044635" cy="773112"/>
          </a:xfrm>
        </p:spPr>
        <p:txBody>
          <a:bodyPr>
            <a:normAutofit/>
          </a:bodyPr>
          <a:lstStyle>
            <a:lvl1pPr marL="0" indent="0" algn="ctr">
              <a:buNone/>
              <a:defRPr sz="2800"/>
            </a:lvl1pPr>
          </a:lstStyle>
          <a:p>
            <a:pPr lvl="0"/>
            <a:r>
              <a:rPr lang="en-GB"/>
              <a:t>Subheading</a:t>
            </a:r>
            <a:endParaRPr lang="en-US"/>
          </a:p>
        </p:txBody>
      </p:sp>
    </p:spTree>
    <p:extLst>
      <p:ext uri="{BB962C8B-B14F-4D97-AF65-F5344CB8AC3E}">
        <p14:creationId xmlns:p14="http://schemas.microsoft.com/office/powerpoint/2010/main" val="22948533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3CEDE-681C-98E5-9AD6-FA76250461D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EB62401-A1D9-5389-31FE-C8524CB39E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486C90-199F-8B9F-4AEE-2343164467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393DECF-2EB9-07B6-7796-C9BC9A4AB7DD}"/>
              </a:ext>
            </a:extLst>
          </p:cNvPr>
          <p:cNvSpPr>
            <a:spLocks noGrp="1"/>
          </p:cNvSpPr>
          <p:nvPr>
            <p:ph type="dt" sz="half" idx="10"/>
          </p:nvPr>
        </p:nvSpPr>
        <p:spPr/>
        <p:txBody>
          <a:bodyPr/>
          <a:lstStyle/>
          <a:p>
            <a:fld id="{FC692EF1-68BD-BC4E-9908-4D35CB1B878E}" type="datetimeFigureOut">
              <a:rPr lang="en-US" smtClean="0"/>
              <a:t>6/11/25</a:t>
            </a:fld>
            <a:endParaRPr lang="en-US"/>
          </a:p>
        </p:txBody>
      </p:sp>
      <p:sp>
        <p:nvSpPr>
          <p:cNvPr id="6" name="Footer Placeholder 5">
            <a:extLst>
              <a:ext uri="{FF2B5EF4-FFF2-40B4-BE49-F238E27FC236}">
                <a16:creationId xmlns:a16="http://schemas.microsoft.com/office/drawing/2014/main" id="{155F5EAB-866B-38A1-E2CD-4C27DB30E2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E3593E-7B4B-2E2B-7443-0A8593C049FC}"/>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17435563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F9885-24E6-204E-6740-9294AC81649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0FF79C1-7C5C-474A-C5D8-DD30052325C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D7F447C-B7BA-AB8B-2178-AE4D518FE204}"/>
              </a:ext>
            </a:extLst>
          </p:cNvPr>
          <p:cNvSpPr>
            <a:spLocks noGrp="1"/>
          </p:cNvSpPr>
          <p:nvPr>
            <p:ph type="dt" sz="half" idx="10"/>
          </p:nvPr>
        </p:nvSpPr>
        <p:spPr/>
        <p:txBody>
          <a:bodyPr/>
          <a:lstStyle/>
          <a:p>
            <a:fld id="{FC692EF1-68BD-BC4E-9908-4D35CB1B878E}" type="datetimeFigureOut">
              <a:rPr lang="en-US" smtClean="0"/>
              <a:t>6/11/25</a:t>
            </a:fld>
            <a:endParaRPr lang="en-US"/>
          </a:p>
        </p:txBody>
      </p:sp>
      <p:sp>
        <p:nvSpPr>
          <p:cNvPr id="5" name="Footer Placeholder 4">
            <a:extLst>
              <a:ext uri="{FF2B5EF4-FFF2-40B4-BE49-F238E27FC236}">
                <a16:creationId xmlns:a16="http://schemas.microsoft.com/office/drawing/2014/main" id="{5CEB3D03-6A19-186D-F503-73A678DFD0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BBACC-B1E5-CFDC-4322-EB80FFABCAEC}"/>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38766929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17D708-0386-2BA4-0DC0-D631C6C51C3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8284131-476F-7388-EE0A-D0C95E83FDC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07995F4-2855-7500-9F1B-798F05B57EDB}"/>
              </a:ext>
            </a:extLst>
          </p:cNvPr>
          <p:cNvSpPr>
            <a:spLocks noGrp="1"/>
          </p:cNvSpPr>
          <p:nvPr>
            <p:ph type="dt" sz="half" idx="10"/>
          </p:nvPr>
        </p:nvSpPr>
        <p:spPr/>
        <p:txBody>
          <a:bodyPr/>
          <a:lstStyle/>
          <a:p>
            <a:fld id="{FC692EF1-68BD-BC4E-9908-4D35CB1B878E}" type="datetimeFigureOut">
              <a:rPr lang="en-US" smtClean="0"/>
              <a:t>6/11/25</a:t>
            </a:fld>
            <a:endParaRPr lang="en-US"/>
          </a:p>
        </p:txBody>
      </p:sp>
      <p:sp>
        <p:nvSpPr>
          <p:cNvPr id="5" name="Footer Placeholder 4">
            <a:extLst>
              <a:ext uri="{FF2B5EF4-FFF2-40B4-BE49-F238E27FC236}">
                <a16:creationId xmlns:a16="http://schemas.microsoft.com/office/drawing/2014/main" id="{68BCD23F-BF6F-D8ED-E93E-BE3B33F267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C3734D-3FE7-77EA-2423-8FA82C0D7E0E}"/>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3240489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no image, no log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73230" y="1888585"/>
            <a:ext cx="8045533" cy="2486099"/>
          </a:xfrm>
        </p:spPr>
        <p:txBody>
          <a:bodyPr anchor="ctr"/>
          <a:lstStyle>
            <a:lvl1pPr algn="ctr">
              <a:defRPr sz="6000"/>
            </a:lvl1pPr>
          </a:lstStyle>
          <a:p>
            <a:r>
              <a:rPr lang="en-GB"/>
              <a:t>Title slide without image</a:t>
            </a:r>
            <a:endParaRPr lang="en-US"/>
          </a:p>
        </p:txBody>
      </p:sp>
      <p:sp>
        <p:nvSpPr>
          <p:cNvPr id="6" name="Text Placeholder 5">
            <a:extLst>
              <a:ext uri="{FF2B5EF4-FFF2-40B4-BE49-F238E27FC236}">
                <a16:creationId xmlns:a16="http://schemas.microsoft.com/office/drawing/2014/main" id="{5F400E0F-A266-905D-F39A-7C81E3B095B3}"/>
              </a:ext>
            </a:extLst>
          </p:cNvPr>
          <p:cNvSpPr>
            <a:spLocks noGrp="1"/>
          </p:cNvSpPr>
          <p:nvPr>
            <p:ph type="body" sz="quarter" idx="10" hasCustomPrompt="1"/>
          </p:nvPr>
        </p:nvSpPr>
        <p:spPr>
          <a:xfrm>
            <a:off x="2074127" y="4572194"/>
            <a:ext cx="8044635" cy="773112"/>
          </a:xfrm>
        </p:spPr>
        <p:txBody>
          <a:bodyPr>
            <a:normAutofit/>
          </a:bodyPr>
          <a:lstStyle>
            <a:lvl1pPr marL="0" indent="0" algn="ctr">
              <a:buNone/>
              <a:defRPr sz="2800"/>
            </a:lvl1pPr>
          </a:lstStyle>
          <a:p>
            <a:r>
              <a:rPr lang="en-GB"/>
              <a:t>Subheading — u</a:t>
            </a:r>
            <a:r>
              <a:rPr lang="en-AU"/>
              <a:t>se this slide if using the logo holding slide.</a:t>
            </a:r>
          </a:p>
        </p:txBody>
      </p:sp>
    </p:spTree>
    <p:extLst>
      <p:ext uri="{BB962C8B-B14F-4D97-AF65-F5344CB8AC3E}">
        <p14:creationId xmlns:p14="http://schemas.microsoft.com/office/powerpoint/2010/main" val="2812181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Content slide without image</a:t>
            </a:r>
            <a:endParaRPr lang="en-US"/>
          </a:p>
        </p:txBody>
      </p:sp>
      <p:sp>
        <p:nvSpPr>
          <p:cNvPr id="3" name="Content Placeholder 2"/>
          <p:cNvSpPr>
            <a:spLocks noGrp="1"/>
          </p:cNvSpPr>
          <p:nvPr>
            <p:ph idx="1"/>
          </p:nvPr>
        </p:nvSpPr>
        <p:spPr>
          <a:xfrm>
            <a:off x="838200" y="1825625"/>
            <a:ext cx="10515600" cy="4352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89726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with 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326459" y="1822836"/>
            <a:ext cx="5029200" cy="375719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1822835"/>
            <a:ext cx="5029200" cy="4352400"/>
          </a:xfrm>
        </p:spPr>
        <p:txBody>
          <a:bodyPr>
            <a:normAutofit/>
          </a:bodyPr>
          <a:lstStyle>
            <a:lvl1pPr marL="457200" indent="-457200">
              <a:buFont typeface="Arial" panose="020B0604020202020204" pitchFamily="34" charset="0"/>
              <a:buChar char="•"/>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Text Placeholder 8">
            <a:extLst>
              <a:ext uri="{FF2B5EF4-FFF2-40B4-BE49-F238E27FC236}">
                <a16:creationId xmlns:a16="http://schemas.microsoft.com/office/drawing/2014/main" id="{5ED8C446-24BD-02D9-D827-5CD3479979FF}"/>
              </a:ext>
            </a:extLst>
          </p:cNvPr>
          <p:cNvSpPr>
            <a:spLocks noGrp="1"/>
          </p:cNvSpPr>
          <p:nvPr>
            <p:ph type="body" sz="quarter" idx="10" hasCustomPrompt="1"/>
          </p:nvPr>
        </p:nvSpPr>
        <p:spPr>
          <a:xfrm>
            <a:off x="6326459" y="5776448"/>
            <a:ext cx="5025753" cy="398787"/>
          </a:xfrm>
        </p:spPr>
        <p:txBody>
          <a:bodyPr>
            <a:normAutofit/>
          </a:bodyPr>
          <a:lstStyle>
            <a:lvl1pPr marL="0" indent="0">
              <a:buNone/>
              <a:defRPr sz="1200"/>
            </a:lvl1pPr>
          </a:lstStyle>
          <a:p>
            <a:pPr lvl="0"/>
            <a:r>
              <a:rPr lang="en-GB"/>
              <a:t>Image caption</a:t>
            </a:r>
            <a:endParaRPr lang="en-US"/>
          </a:p>
        </p:txBody>
      </p:sp>
      <p:sp>
        <p:nvSpPr>
          <p:cNvPr id="10" name="Title 1">
            <a:extLst>
              <a:ext uri="{FF2B5EF4-FFF2-40B4-BE49-F238E27FC236}">
                <a16:creationId xmlns:a16="http://schemas.microsoft.com/office/drawing/2014/main" id="{C9D862E6-F096-A1F4-FC3D-636B4CB005CF}"/>
              </a:ext>
            </a:extLst>
          </p:cNvPr>
          <p:cNvSpPr>
            <a:spLocks noGrp="1"/>
          </p:cNvSpPr>
          <p:nvPr>
            <p:ph type="title" hasCustomPrompt="1"/>
          </p:nvPr>
        </p:nvSpPr>
        <p:spPr>
          <a:xfrm>
            <a:off x="838201" y="365125"/>
            <a:ext cx="8964622" cy="1325563"/>
          </a:xfrm>
        </p:spPr>
        <p:txBody>
          <a:bodyPr/>
          <a:lstStyle/>
          <a:p>
            <a:r>
              <a:rPr lang="en-GB"/>
              <a:t>Content slide with image</a:t>
            </a:r>
            <a:endParaRPr lang="en-US"/>
          </a:p>
        </p:txBody>
      </p:sp>
    </p:spTree>
    <p:extLst>
      <p:ext uri="{BB962C8B-B14F-4D97-AF65-F5344CB8AC3E}">
        <p14:creationId xmlns:p14="http://schemas.microsoft.com/office/powerpoint/2010/main" val="1011789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999711" y="1003609"/>
            <a:ext cx="10192579" cy="500956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9" name="Text Placeholder 8">
            <a:extLst>
              <a:ext uri="{FF2B5EF4-FFF2-40B4-BE49-F238E27FC236}">
                <a16:creationId xmlns:a16="http://schemas.microsoft.com/office/drawing/2014/main" id="{5ED8C446-24BD-02D9-D827-5CD3479979FF}"/>
              </a:ext>
            </a:extLst>
          </p:cNvPr>
          <p:cNvSpPr>
            <a:spLocks noGrp="1"/>
          </p:cNvSpPr>
          <p:nvPr>
            <p:ph type="body" sz="quarter" idx="10" hasCustomPrompt="1"/>
          </p:nvPr>
        </p:nvSpPr>
        <p:spPr>
          <a:xfrm>
            <a:off x="979004" y="6170342"/>
            <a:ext cx="10213286" cy="393893"/>
          </a:xfrm>
        </p:spPr>
        <p:txBody>
          <a:bodyPr>
            <a:normAutofit/>
          </a:bodyPr>
          <a:lstStyle>
            <a:lvl1pPr marL="0" indent="0">
              <a:buNone/>
              <a:defRPr sz="1200"/>
            </a:lvl1pPr>
          </a:lstStyle>
          <a:p>
            <a:pPr lvl="0"/>
            <a:r>
              <a:rPr lang="en-GB"/>
              <a:t>Image caption</a:t>
            </a:r>
            <a:endParaRPr lang="en-US"/>
          </a:p>
        </p:txBody>
      </p:sp>
    </p:spTree>
    <p:extLst>
      <p:ext uri="{BB962C8B-B14F-4D97-AF65-F5344CB8AC3E}">
        <p14:creationId xmlns:p14="http://schemas.microsoft.com/office/powerpoint/2010/main" val="14133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12192000" cy="6858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 name="Text Placeholder 8">
            <a:extLst>
              <a:ext uri="{FF2B5EF4-FFF2-40B4-BE49-F238E27FC236}">
                <a16:creationId xmlns:a16="http://schemas.microsoft.com/office/drawing/2014/main" id="{AD1E5FDF-72EA-15A2-2072-BFB200E6CED1}"/>
              </a:ext>
            </a:extLst>
          </p:cNvPr>
          <p:cNvSpPr>
            <a:spLocks noGrp="1"/>
          </p:cNvSpPr>
          <p:nvPr>
            <p:ph type="body" sz="quarter" idx="10" hasCustomPrompt="1"/>
          </p:nvPr>
        </p:nvSpPr>
        <p:spPr>
          <a:xfrm>
            <a:off x="979004" y="6170342"/>
            <a:ext cx="10213286" cy="393893"/>
          </a:xfrm>
        </p:spPr>
        <p:txBody>
          <a:bodyPr>
            <a:normAutofit/>
          </a:bodyPr>
          <a:lstStyle>
            <a:lvl1pPr marL="0" indent="0">
              <a:buNone/>
              <a:defRPr sz="1200"/>
            </a:lvl1pPr>
          </a:lstStyle>
          <a:p>
            <a:pPr lvl="0"/>
            <a:r>
              <a:rPr lang="en-GB"/>
              <a:t>Image caption</a:t>
            </a:r>
            <a:endParaRPr lang="en-US"/>
          </a:p>
        </p:txBody>
      </p:sp>
    </p:spTree>
    <p:extLst>
      <p:ext uri="{BB962C8B-B14F-4D97-AF65-F5344CB8AC3E}">
        <p14:creationId xmlns:p14="http://schemas.microsoft.com/office/powerpoint/2010/main" val="3387503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heme" Target="../theme/theme2.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5"/>
            <a:ext cx="8964622"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B9CD15CE-61E9-3C45-B472-570438ED489D}" type="datetimeFigureOut">
              <a:rPr lang="en-US" smtClean="0"/>
              <a:t>6/11/25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5F6B3D39-8D6D-D346-BB56-FA053557FEA5}" type="slidenum">
              <a:rPr lang="en-US" smtClean="0"/>
              <a:t>‹#›</a:t>
            </a:fld>
            <a:endParaRPr lang="en-US"/>
          </a:p>
        </p:txBody>
      </p:sp>
      <p:pic>
        <p:nvPicPr>
          <p:cNvPr id="9" name="Picture 8" descr="A black square with a white border&#10;&#10;Description automatically generated">
            <a:extLst>
              <a:ext uri="{FF2B5EF4-FFF2-40B4-BE49-F238E27FC236}">
                <a16:creationId xmlns:a16="http://schemas.microsoft.com/office/drawing/2014/main" id="{884D5B20-2BE7-2141-CDB9-9E3004EF760B}"/>
              </a:ext>
            </a:extLst>
          </p:cNvPr>
          <p:cNvPicPr>
            <a:picLocks noChangeAspect="1"/>
          </p:cNvPicPr>
          <p:nvPr userDrawn="1"/>
        </p:nvPicPr>
        <p:blipFill>
          <a:blip r:embed="rId22"/>
          <a:stretch>
            <a:fillRect/>
          </a:stretch>
        </p:blipFill>
        <p:spPr>
          <a:xfrm>
            <a:off x="10393811" y="0"/>
            <a:ext cx="1798189" cy="1800000"/>
          </a:xfrm>
          <a:prstGeom prst="rect">
            <a:avLst/>
          </a:prstGeom>
        </p:spPr>
      </p:pic>
    </p:spTree>
    <p:extLst>
      <p:ext uri="{BB962C8B-B14F-4D97-AF65-F5344CB8AC3E}">
        <p14:creationId xmlns:p14="http://schemas.microsoft.com/office/powerpoint/2010/main" val="3080396523"/>
      </p:ext>
    </p:extLst>
  </p:cSld>
  <p:clrMap bg1="dk1" tx1="lt1" bg2="dk2" tx2="lt2" accent1="accent1" accent2="accent2" accent3="accent3" accent4="accent4" accent5="accent5" accent6="accent6" hlink="hlink" folHlink="folHlink"/>
  <p:sldLayoutIdLst>
    <p:sldLayoutId id="2147483697" r:id="rId1"/>
    <p:sldLayoutId id="2147483685" r:id="rId2"/>
    <p:sldLayoutId id="2147483701" r:id="rId3"/>
    <p:sldLayoutId id="2147483696" r:id="rId4"/>
    <p:sldLayoutId id="2147483702" r:id="rId5"/>
    <p:sldLayoutId id="2147483686" r:id="rId6"/>
    <p:sldLayoutId id="2147483693" r:id="rId7"/>
    <p:sldLayoutId id="2147483700" r:id="rId8"/>
    <p:sldLayoutId id="2147483703" r:id="rId9"/>
    <p:sldLayoutId id="2147483698" r:id="rId10"/>
    <p:sldLayoutId id="2147483699" r:id="rId11"/>
    <p:sldLayoutId id="2147483687" r:id="rId12"/>
    <p:sldLayoutId id="2147483688" r:id="rId13"/>
    <p:sldLayoutId id="2147483689" r:id="rId14"/>
    <p:sldLayoutId id="2147483690" r:id="rId15"/>
    <p:sldLayoutId id="2147483691" r:id="rId16"/>
    <p:sldLayoutId id="2147483692" r:id="rId17"/>
    <p:sldLayoutId id="2147483694" r:id="rId18"/>
    <p:sldLayoutId id="2147483695" r:id="rId19"/>
    <p:sldLayoutId id="2147483727" r:id="rId20"/>
  </p:sldLayoutIdLst>
  <p:txStyles>
    <p:titleStyle>
      <a:lvl1pPr algn="l" defTabSz="914400" rtl="0" eaLnBrk="1" latinLnBrk="0" hangingPunct="1">
        <a:lnSpc>
          <a:spcPct val="90000"/>
        </a:lnSpc>
        <a:spcBef>
          <a:spcPct val="0"/>
        </a:spcBef>
        <a:buNone/>
        <a:defRPr sz="4400" b="1" i="0" kern="1200">
          <a:solidFill>
            <a:schemeClr val="tx1"/>
          </a:solidFill>
          <a:latin typeface="Aptos Narrow"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C989E6-D982-3CFC-45EB-57BF02ADAF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2E76CDC-EC60-6EB9-8AD3-9F02B09477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E582A7F-EE85-E689-AFCE-E6D1BEB776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692EF1-68BD-BC4E-9908-4D35CB1B878E}" type="datetimeFigureOut">
              <a:rPr lang="en-US" smtClean="0"/>
              <a:t>6/11/25</a:t>
            </a:fld>
            <a:endParaRPr lang="en-US"/>
          </a:p>
        </p:txBody>
      </p:sp>
      <p:sp>
        <p:nvSpPr>
          <p:cNvPr id="5" name="Footer Placeholder 4">
            <a:extLst>
              <a:ext uri="{FF2B5EF4-FFF2-40B4-BE49-F238E27FC236}">
                <a16:creationId xmlns:a16="http://schemas.microsoft.com/office/drawing/2014/main" id="{20F8339A-1C2D-B362-9409-F31D6FD978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CA79DDE-BBAA-AD10-6A98-A3C63B463D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AEBCC4-7888-EF45-ADF9-E14CA3A04C45}" type="slidenum">
              <a:rPr lang="en-US" smtClean="0"/>
              <a:t>‹#›</a:t>
            </a:fld>
            <a:endParaRPr lang="en-US"/>
          </a:p>
        </p:txBody>
      </p:sp>
    </p:spTree>
    <p:extLst>
      <p:ext uri="{BB962C8B-B14F-4D97-AF65-F5344CB8AC3E}">
        <p14:creationId xmlns:p14="http://schemas.microsoft.com/office/powerpoint/2010/main" val="1929629404"/>
      </p:ext>
    </p:extLst>
  </p:cSld>
  <p:clrMap bg1="dk1" tx1="lt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Lst>
  <p:txStyles>
    <p:titleStyle>
      <a:lvl1pPr algn="l" defTabSz="914400" rtl="0" eaLnBrk="1" latinLnBrk="0" hangingPunct="1">
        <a:lnSpc>
          <a:spcPct val="90000"/>
        </a:lnSpc>
        <a:spcBef>
          <a:spcPct val="0"/>
        </a:spcBef>
        <a:buNone/>
        <a:defRPr sz="4400" b="1" i="0" kern="1200">
          <a:solidFill>
            <a:schemeClr val="tx1"/>
          </a:solidFill>
          <a:latin typeface="Aptos Narrow"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inductions.slq.qld.gov.au/" TargetMode="External"/><Relationship Id="rId2" Type="http://schemas.openxmlformats.org/officeDocument/2006/relationships/hyperlink" Target="http://tinkercad.com/" TargetMode="External"/><Relationship Id="rId1" Type="http://schemas.openxmlformats.org/officeDocument/2006/relationships/slideLayout" Target="../slideLayouts/slideLayout9.xml"/><Relationship Id="rId4" Type="http://schemas.openxmlformats.org/officeDocument/2006/relationships/hyperlink" Target="mailto:%20appliedcreativity@slq.qld.gov.au"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notesSlide" Target="../notesSlides/notesSlide14.xml"/><Relationship Id="rId16" Type="http://schemas.openxmlformats.org/officeDocument/2006/relationships/image" Target="../media/image31.svg"/><Relationship Id="rId1" Type="http://schemas.openxmlformats.org/officeDocument/2006/relationships/slideLayout" Target="../slideLayouts/slideLayout8.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_rels/slide23.xml.rels><?xml version="1.0" encoding="UTF-8" standalone="yes"?>
<Relationships xmlns="http://schemas.openxmlformats.org/package/2006/relationships"><Relationship Id="rId3" Type="http://schemas.openxmlformats.org/officeDocument/2006/relationships/hyperlink" Target="https://help.prusa3d.com/article/support-material_1698"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hyperlink" Target="https://help.prusa3d.com/article/paint-on-supports_168584"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help.prusa3d.com/article/infill_42" TargetMode="External"/><Relationship Id="rId7"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6.jpeg"/><Relationship Id="rId5" Type="http://schemas.openxmlformats.org/officeDocument/2006/relationships/hyperlink" Target="https://blog.prusa3d.com/everything-you-need-to-know-about-infills_43579/" TargetMode="Externa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iki.slq.qld.gov.au/lib/exe/fetch.php?media=facilities:fablab:equipment-cots:prusa3d_manual_mk3s_en_3_11.pdf"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hyperlink" Target="https://www.prusa3d.com/" TargetMode="External"/><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hyperlink" Target="https://www.reddit.com/r/functionalprint/" TargetMode="External"/><Relationship Id="rId5" Type="http://schemas.openxmlformats.org/officeDocument/2006/relationships/hyperlink" Target="https://www.thingiverse.com/categories" TargetMode="External"/><Relationship Id="rId4" Type="http://schemas.openxmlformats.org/officeDocument/2006/relationships/hyperlink" Target="https://blog.prusa3d.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mailto:%20appliedcreativity@slq.qld.gov.au" TargetMode="External"/><Relationship Id="rId1" Type="http://schemas.openxmlformats.org/officeDocument/2006/relationships/slideLayout" Target="../slideLayouts/slideLayout9.xml"/><Relationship Id="rId4" Type="http://schemas.openxmlformats.org/officeDocument/2006/relationships/image" Target="../media/image43.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slq.qld.gov.au/visit/spaces/edge"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C5EE4-CE10-1506-D2BA-23842D98742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55058E9-7ACE-1A40-6FF9-0875D6BB6D66}"/>
              </a:ext>
            </a:extLst>
          </p:cNvPr>
          <p:cNvSpPr txBox="1">
            <a:spLocks/>
          </p:cNvSpPr>
          <p:nvPr/>
        </p:nvSpPr>
        <p:spPr>
          <a:xfrm>
            <a:off x="3549706" y="1261255"/>
            <a:ext cx="5099281" cy="122022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800" b="1" dirty="0">
                <a:latin typeface="Aptos Narrow"/>
                <a:cs typeface="Arial"/>
              </a:rPr>
              <a:t>3D Printer Induction</a:t>
            </a:r>
          </a:p>
        </p:txBody>
      </p:sp>
      <p:cxnSp>
        <p:nvCxnSpPr>
          <p:cNvPr id="5" name="Straight Arrow Connector 4">
            <a:extLst>
              <a:ext uri="{FF2B5EF4-FFF2-40B4-BE49-F238E27FC236}">
                <a16:creationId xmlns:a16="http://schemas.microsoft.com/office/drawing/2014/main" id="{5AB440A0-B905-1ACD-A9FE-A6E1E2C3ACEA}"/>
              </a:ext>
            </a:extLst>
          </p:cNvPr>
          <p:cNvCxnSpPr>
            <a:cxnSpLocks/>
          </p:cNvCxnSpPr>
          <p:nvPr/>
        </p:nvCxnSpPr>
        <p:spPr>
          <a:xfrm flipV="1">
            <a:off x="4837620" y="1989825"/>
            <a:ext cx="2345269" cy="450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CAC9769-DD60-3724-B3C9-CC81C2240C52}"/>
              </a:ext>
            </a:extLst>
          </p:cNvPr>
          <p:cNvSpPr txBox="1"/>
          <p:nvPr/>
        </p:nvSpPr>
        <p:spPr>
          <a:xfrm>
            <a:off x="1853373" y="2550903"/>
            <a:ext cx="8485253"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accent2"/>
                </a:solidFill>
                <a:latin typeface="Aptos Narrow"/>
                <a:cs typeface="Arial"/>
              </a:rPr>
              <a:t>Password on the computer is </a:t>
            </a:r>
          </a:p>
          <a:p>
            <a:pPr algn="ctr"/>
            <a:r>
              <a:rPr lang="en-US" sz="2800">
                <a:solidFill>
                  <a:schemeClr val="accent5">
                    <a:lumMod val="40000"/>
                    <a:lumOff val="60000"/>
                  </a:schemeClr>
                </a:solidFill>
                <a:latin typeface="Aptos Narrow"/>
                <a:cs typeface="Arial"/>
              </a:rPr>
              <a:t>edgeuser</a:t>
            </a:r>
            <a:endParaRPr lang="en-US" sz="2800" dirty="0">
              <a:solidFill>
                <a:schemeClr val="accent5">
                  <a:lumMod val="40000"/>
                  <a:lumOff val="60000"/>
                </a:schemeClr>
              </a:solidFill>
              <a:latin typeface="Aptos Narrow"/>
              <a:cs typeface="Arial"/>
            </a:endParaRPr>
          </a:p>
          <a:p>
            <a:pPr algn="ctr"/>
            <a:r>
              <a:rPr lang="en-US" sz="2800" dirty="0">
                <a:solidFill>
                  <a:schemeClr val="accent2"/>
                </a:solidFill>
                <a:latin typeface="Aptos Narrow"/>
                <a:cs typeface="Arial"/>
              </a:rPr>
              <a:t>Sign up for a Tinkercad account</a:t>
            </a:r>
          </a:p>
          <a:p>
            <a:pPr algn="ctr"/>
            <a:r>
              <a:rPr lang="en-US" sz="2800" dirty="0">
                <a:solidFill>
                  <a:schemeClr val="bg2">
                    <a:lumMod val="50000"/>
                    <a:lumOff val="50000"/>
                  </a:schemeClr>
                </a:solidFill>
                <a:latin typeface="Aptos Narrow"/>
                <a:cs typeface="Arial"/>
                <a:hlinkClick r:id="rId2"/>
              </a:rPr>
              <a:t>Tinkercad.com </a:t>
            </a:r>
            <a:endParaRPr lang="en-US" sz="2800" dirty="0">
              <a:solidFill>
                <a:schemeClr val="bg2">
                  <a:lumMod val="50000"/>
                  <a:lumOff val="50000"/>
                </a:schemeClr>
              </a:solidFill>
              <a:latin typeface="Aptos Narrow"/>
              <a:cs typeface="Arial"/>
            </a:endParaRPr>
          </a:p>
          <a:p>
            <a:pPr algn="ctr"/>
            <a:endParaRPr lang="en-US" sz="2800" dirty="0">
              <a:solidFill>
                <a:schemeClr val="accent2"/>
              </a:solidFill>
              <a:latin typeface="Aptos Narrow"/>
              <a:cs typeface="Arial"/>
            </a:endParaRPr>
          </a:p>
          <a:p>
            <a:pPr algn="ctr"/>
            <a:r>
              <a:rPr lang="en-US" sz="2800" dirty="0">
                <a:solidFill>
                  <a:schemeClr val="accent2"/>
                </a:solidFill>
                <a:latin typeface="Aptos Narrow"/>
                <a:cs typeface="Arial"/>
              </a:rPr>
              <a:t>Enroll in the Learning Management </a:t>
            </a:r>
            <a:r>
              <a:rPr lang="en-US" sz="2800" dirty="0" err="1">
                <a:solidFill>
                  <a:schemeClr val="accent2"/>
                </a:solidFill>
                <a:latin typeface="Aptos Narrow"/>
                <a:cs typeface="Arial"/>
              </a:rPr>
              <a:t>Sytem</a:t>
            </a:r>
            <a:r>
              <a:rPr lang="en-US" sz="2800" dirty="0">
                <a:solidFill>
                  <a:schemeClr val="accent2"/>
                </a:solidFill>
                <a:latin typeface="Aptos Narrow"/>
                <a:cs typeface="Arial"/>
              </a:rPr>
              <a:t> for the induction</a:t>
            </a:r>
          </a:p>
          <a:p>
            <a:pPr algn="ctr"/>
            <a:r>
              <a:rPr lang="en-US" sz="2800" dirty="0">
                <a:solidFill>
                  <a:schemeClr val="bg2">
                    <a:lumMod val="50000"/>
                    <a:lumOff val="50000"/>
                  </a:schemeClr>
                </a:solidFill>
                <a:latin typeface="Aptos Narrow"/>
                <a:cs typeface="Arial"/>
                <a:hlinkClick r:id="rId3"/>
              </a:rPr>
              <a:t>Inductions.slq.qld.gov.au  </a:t>
            </a:r>
            <a:endParaRPr lang="en-US" sz="2800" dirty="0">
              <a:solidFill>
                <a:schemeClr val="bg2">
                  <a:lumMod val="50000"/>
                  <a:lumOff val="50000"/>
                </a:schemeClr>
              </a:solidFill>
              <a:latin typeface="Aptos Narrow"/>
              <a:cs typeface="Arial"/>
              <a:hlinkClick r:id="rId4">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014492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B14AC-BDC5-487C-6F0C-5A280E73D1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C884BE-F61A-F880-35A3-5A5D7570751E}"/>
              </a:ext>
            </a:extLst>
          </p:cNvPr>
          <p:cNvSpPr txBox="1">
            <a:spLocks/>
          </p:cNvSpPr>
          <p:nvPr/>
        </p:nvSpPr>
        <p:spPr>
          <a:xfrm>
            <a:off x="2424484" y="98907"/>
            <a:ext cx="7343032" cy="1345101"/>
          </a:xfrm>
          <a:prstGeom prst="rect">
            <a:avLst/>
          </a:prstGeom>
        </p:spPr>
        <p:txBody>
          <a:bodyPr vert="horz" lIns="91440" tIns="45720" rIns="91440" bIns="45720" rtlCol="0" anchor="b">
            <a:normAutofit/>
          </a:bodyPr>
          <a:lstStyle>
            <a:defPPr>
              <a:defRPr lang="en-US"/>
            </a:defPPr>
            <a:lvl1pPr marL="0" algn="ctr" defTabSz="914400"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a:solidFill>
                  <a:srgbClr val="FFFFFF"/>
                </a:solidFill>
                <a:latin typeface="Aptos"/>
                <a:cs typeface="Arial"/>
              </a:rPr>
              <a:t>Designing for 3D Printer</a:t>
            </a:r>
          </a:p>
        </p:txBody>
      </p:sp>
      <p:cxnSp>
        <p:nvCxnSpPr>
          <p:cNvPr id="3" name="Straight Arrow Connector 2">
            <a:extLst>
              <a:ext uri="{FF2B5EF4-FFF2-40B4-BE49-F238E27FC236}">
                <a16:creationId xmlns:a16="http://schemas.microsoft.com/office/drawing/2014/main" id="{FAADA175-375E-02DE-2B5F-A2BCB1AA3B65}"/>
              </a:ext>
            </a:extLst>
          </p:cNvPr>
          <p:cNvCxnSpPr>
            <a:cxnSpLocks/>
          </p:cNvCxnSpPr>
          <p:nvPr/>
        </p:nvCxnSpPr>
        <p:spPr>
          <a:xfrm>
            <a:off x="1940312" y="1414287"/>
            <a:ext cx="8675649"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3">
            <a:extLst>
              <a:ext uri="{FF2B5EF4-FFF2-40B4-BE49-F238E27FC236}">
                <a16:creationId xmlns:a16="http://schemas.microsoft.com/office/drawing/2014/main" id="{856B6B6B-6665-716C-5EF4-3EAE802710EE}"/>
              </a:ext>
            </a:extLst>
          </p:cNvPr>
          <p:cNvSpPr txBox="1"/>
          <p:nvPr/>
        </p:nvSpPr>
        <p:spPr>
          <a:xfrm>
            <a:off x="534831" y="1673845"/>
            <a:ext cx="11126583" cy="489364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fontAlgn="base"/>
            <a:r>
              <a:rPr lang="en-AU" sz="3200" b="1" i="0" u="none" strike="noStrike">
                <a:solidFill>
                  <a:srgbClr val="FFFFFF"/>
                </a:solidFill>
                <a:effectLst/>
                <a:latin typeface="Aptos"/>
                <a:cs typeface="Arial"/>
              </a:rPr>
              <a:t>Fusion 360</a:t>
            </a:r>
          </a:p>
          <a:p>
            <a:pPr algn="l" rtl="0" fontAlgn="base"/>
            <a:r>
              <a:rPr lang="en-AU" sz="2800">
                <a:solidFill>
                  <a:srgbClr val="FFFFFF"/>
                </a:solidFill>
                <a:latin typeface="Aptos"/>
                <a:cs typeface="Arial"/>
              </a:rPr>
              <a:t>Pros</a:t>
            </a:r>
          </a:p>
          <a:p>
            <a:pPr marL="342900" indent="-342900" algn="l" rtl="0" fontAlgn="base">
              <a:buFont typeface="Arial" panose="020B0604020202020204" pitchFamily="34" charset="0"/>
              <a:buChar char="•"/>
            </a:pPr>
            <a:r>
              <a:rPr lang="en-AU" sz="2800">
                <a:solidFill>
                  <a:srgbClr val="FFFFFF"/>
                </a:solidFill>
                <a:latin typeface="Aptos"/>
                <a:cs typeface="Arial"/>
              </a:rPr>
              <a:t>Powerful professional CAD, CAM, CAE software</a:t>
            </a:r>
          </a:p>
          <a:p>
            <a:pPr marL="342900" indent="-342900" algn="l" rtl="0" fontAlgn="base">
              <a:buFont typeface="Arial" panose="020B0604020202020204" pitchFamily="34" charset="0"/>
              <a:buChar char="•"/>
            </a:pPr>
            <a:r>
              <a:rPr lang="en-AU" sz="2800">
                <a:solidFill>
                  <a:srgbClr val="FFFFFF"/>
                </a:solidFill>
                <a:latin typeface="Aptos"/>
                <a:cs typeface="Arial"/>
              </a:rPr>
              <a:t>Lots of good tutorials online</a:t>
            </a:r>
          </a:p>
          <a:p>
            <a:pPr marL="342900" indent="-342900" fontAlgn="base">
              <a:buFont typeface="Arial" panose="020B0604020202020204" pitchFamily="34" charset="0"/>
              <a:buChar char="•"/>
            </a:pPr>
            <a:r>
              <a:rPr lang="en-AU" sz="2800">
                <a:solidFill>
                  <a:srgbClr val="FFFFFF"/>
                </a:solidFill>
                <a:latin typeface="Aptos"/>
                <a:cs typeface="Arial"/>
              </a:rPr>
              <a:t>Great for designing close tolerance mechanical parts</a:t>
            </a:r>
          </a:p>
          <a:p>
            <a:pPr marL="342900" indent="-342900" algn="l" rtl="0" fontAlgn="base">
              <a:buFont typeface="Arial" panose="020B0604020202020204" pitchFamily="34" charset="0"/>
              <a:buChar char="•"/>
            </a:pPr>
            <a:r>
              <a:rPr lang="en-AU" sz="2800">
                <a:solidFill>
                  <a:srgbClr val="FFFFFF"/>
                </a:solidFill>
                <a:latin typeface="Aptos"/>
                <a:cs typeface="Arial"/>
              </a:rPr>
              <a:t>Free hobbyist licence available</a:t>
            </a:r>
          </a:p>
          <a:p>
            <a:pPr marL="342900" indent="-342900" algn="l" rtl="0" fontAlgn="base">
              <a:buFont typeface="Arial" panose="020B0604020202020204" pitchFamily="34" charset="0"/>
              <a:buChar char="•"/>
            </a:pPr>
            <a:endParaRPr lang="en-AU" sz="2800">
              <a:solidFill>
                <a:srgbClr val="FFFFFF"/>
              </a:solidFill>
              <a:latin typeface="Aptos"/>
              <a:cs typeface="Arial" panose="020B0604020202020204" pitchFamily="34" charset="0"/>
            </a:endParaRPr>
          </a:p>
          <a:p>
            <a:pPr algn="l" rtl="0" fontAlgn="base"/>
            <a:r>
              <a:rPr lang="en-AU" sz="2800">
                <a:solidFill>
                  <a:srgbClr val="FFFFFF"/>
                </a:solidFill>
                <a:latin typeface="Aptos"/>
                <a:cs typeface="Arial"/>
              </a:rPr>
              <a:t>Cons</a:t>
            </a:r>
          </a:p>
          <a:p>
            <a:pPr marL="342900" indent="-342900" fontAlgn="base">
              <a:buFont typeface="Arial" panose="020B0604020202020204" pitchFamily="34" charset="0"/>
              <a:buChar char="•"/>
            </a:pPr>
            <a:r>
              <a:rPr lang="en-AU" sz="2800">
                <a:solidFill>
                  <a:srgbClr val="FFFFFF"/>
                </a:solidFill>
                <a:latin typeface="Aptos"/>
                <a:cs typeface="Arial"/>
              </a:rPr>
              <a:t>A lot to get your head around when starting out</a:t>
            </a:r>
            <a:endParaRPr lang="en-AU" sz="2800">
              <a:solidFill>
                <a:srgbClr val="FFFFFF"/>
              </a:solidFill>
              <a:latin typeface="Aptos"/>
              <a:cs typeface="Arial" panose="020B0604020202020204" pitchFamily="34" charset="0"/>
            </a:endParaRPr>
          </a:p>
          <a:p>
            <a:pPr marL="342900" indent="-342900" algn="l" rtl="0" fontAlgn="base">
              <a:buFont typeface="Arial" panose="020B0604020202020204" pitchFamily="34" charset="0"/>
              <a:buChar char="•"/>
            </a:pPr>
            <a:r>
              <a:rPr lang="en-AU" sz="2800">
                <a:solidFill>
                  <a:srgbClr val="FFFFFF"/>
                </a:solidFill>
                <a:latin typeface="Aptos"/>
                <a:cs typeface="Arial"/>
              </a:rPr>
              <a:t>Full version relatively expensive (but not as expensive as others)</a:t>
            </a:r>
          </a:p>
          <a:p>
            <a:pPr algn="l" rtl="0" fontAlgn="base"/>
            <a:endParaRPr lang="en-AU" sz="2800">
              <a:solidFill>
                <a:srgbClr val="FFFFFF"/>
              </a:solidFill>
              <a:latin typeface="Aptos"/>
              <a:cs typeface="Arial" panose="020B0604020202020204" pitchFamily="34" charset="0"/>
            </a:endParaRPr>
          </a:p>
        </p:txBody>
      </p:sp>
    </p:spTree>
    <p:extLst>
      <p:ext uri="{BB962C8B-B14F-4D97-AF65-F5344CB8AC3E}">
        <p14:creationId xmlns:p14="http://schemas.microsoft.com/office/powerpoint/2010/main" val="639560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A8645-5D89-067B-C95E-A7A3CF78652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CC884BE-F61A-F880-35A3-5A5D7570751E}"/>
              </a:ext>
            </a:extLst>
          </p:cNvPr>
          <p:cNvSpPr txBox="1">
            <a:spLocks/>
          </p:cNvSpPr>
          <p:nvPr/>
        </p:nvSpPr>
        <p:spPr>
          <a:xfrm>
            <a:off x="2424484" y="369523"/>
            <a:ext cx="7343032" cy="1345101"/>
          </a:xfrm>
          <a:prstGeom prst="rect">
            <a:avLst/>
          </a:prstGeom>
        </p:spPr>
        <p:txBody>
          <a:bodyPr vert="horz" lIns="91440" tIns="45720" rIns="91440" bIns="45720" rtlCol="0" anchor="b">
            <a:normAutofit/>
          </a:bodyPr>
          <a:lstStyle>
            <a:defPPr>
              <a:defRPr lang="en-US"/>
            </a:defPPr>
            <a:lvl1pPr marL="0" algn="ctr" defTabSz="914400"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a:solidFill>
                  <a:srgbClr val="FFFFFF"/>
                </a:solidFill>
                <a:latin typeface="Aptos"/>
                <a:cs typeface="Arial"/>
              </a:rPr>
              <a:t>Designing for 3D Printer</a:t>
            </a:r>
          </a:p>
        </p:txBody>
      </p:sp>
      <p:cxnSp>
        <p:nvCxnSpPr>
          <p:cNvPr id="5" name="Straight Arrow Connector 4">
            <a:extLst>
              <a:ext uri="{FF2B5EF4-FFF2-40B4-BE49-F238E27FC236}">
                <a16:creationId xmlns:a16="http://schemas.microsoft.com/office/drawing/2014/main" id="{FAADA175-375E-02DE-2B5F-A2BCB1AA3B65}"/>
              </a:ext>
            </a:extLst>
          </p:cNvPr>
          <p:cNvCxnSpPr>
            <a:cxnSpLocks/>
          </p:cNvCxnSpPr>
          <p:nvPr/>
        </p:nvCxnSpPr>
        <p:spPr>
          <a:xfrm>
            <a:off x="2185639" y="1895012"/>
            <a:ext cx="8162693"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3">
            <a:extLst>
              <a:ext uri="{FF2B5EF4-FFF2-40B4-BE49-F238E27FC236}">
                <a16:creationId xmlns:a16="http://schemas.microsoft.com/office/drawing/2014/main" id="{856B6B6B-6665-716C-5EF4-3EAE802710EE}"/>
              </a:ext>
            </a:extLst>
          </p:cNvPr>
          <p:cNvSpPr txBox="1"/>
          <p:nvPr/>
        </p:nvSpPr>
        <p:spPr>
          <a:xfrm>
            <a:off x="671372" y="2211672"/>
            <a:ext cx="10748659" cy="4031873"/>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fontAlgn="base"/>
            <a:r>
              <a:rPr lang="en-AU" sz="3200" b="1" i="0" u="none" strike="noStrike" err="1">
                <a:solidFill>
                  <a:srgbClr val="FFFFFF"/>
                </a:solidFill>
                <a:effectLst/>
                <a:latin typeface="Aptos"/>
                <a:cs typeface="Arial"/>
              </a:rPr>
              <a:t>Meshmixer</a:t>
            </a:r>
            <a:endParaRPr lang="en-AU" sz="3200" b="1" i="0" u="none" strike="noStrike">
              <a:solidFill>
                <a:srgbClr val="FFFFFF"/>
              </a:solidFill>
              <a:effectLst/>
              <a:latin typeface="Aptos"/>
              <a:cs typeface="Arial"/>
            </a:endParaRPr>
          </a:p>
          <a:p>
            <a:pPr algn="l" rtl="0" fontAlgn="base"/>
            <a:r>
              <a:rPr lang="en-AU" sz="2800">
                <a:solidFill>
                  <a:srgbClr val="FFFFFF"/>
                </a:solidFill>
                <a:latin typeface="Aptos"/>
                <a:cs typeface="Arial"/>
              </a:rPr>
              <a:t>Pros</a:t>
            </a:r>
          </a:p>
          <a:p>
            <a:pPr marL="342900" indent="-342900" algn="l" rtl="0" fontAlgn="base">
              <a:buFont typeface="Arial" panose="020B0604020202020204" pitchFamily="34" charset="0"/>
              <a:buChar char="•"/>
            </a:pPr>
            <a:r>
              <a:rPr lang="en-AU" sz="2800">
                <a:solidFill>
                  <a:srgbClr val="FFFFFF"/>
                </a:solidFill>
                <a:latin typeface="Aptos"/>
                <a:cs typeface="Arial"/>
              </a:rPr>
              <a:t>Free</a:t>
            </a:r>
          </a:p>
          <a:p>
            <a:pPr marL="342900" indent="-342900" algn="l" rtl="0" fontAlgn="base">
              <a:buFont typeface="Arial" panose="020B0604020202020204" pitchFamily="34" charset="0"/>
              <a:buChar char="•"/>
            </a:pPr>
            <a:r>
              <a:rPr lang="en-AU" sz="2800">
                <a:solidFill>
                  <a:srgbClr val="FFFFFF"/>
                </a:solidFill>
                <a:latin typeface="Aptos"/>
                <a:cs typeface="Arial"/>
              </a:rPr>
              <a:t>Great software for sculpting 3D</a:t>
            </a:r>
          </a:p>
          <a:p>
            <a:pPr marL="342900" indent="-342900" algn="l" rtl="0" fontAlgn="base">
              <a:buFont typeface="Arial" panose="020B0604020202020204" pitchFamily="34" charset="0"/>
              <a:buChar char="•"/>
            </a:pPr>
            <a:r>
              <a:rPr lang="en-AU" sz="2800">
                <a:solidFill>
                  <a:srgbClr val="FFFFFF"/>
                </a:solidFill>
                <a:latin typeface="Aptos"/>
                <a:cs typeface="Arial"/>
              </a:rPr>
              <a:t>Good for repairing models made in other programs</a:t>
            </a:r>
          </a:p>
          <a:p>
            <a:pPr marL="342900" indent="-342900" algn="l" rtl="0" fontAlgn="base">
              <a:buFont typeface="Arial" panose="020B0604020202020204" pitchFamily="34" charset="0"/>
              <a:buChar char="•"/>
            </a:pPr>
            <a:endParaRPr lang="en-AU" sz="2800">
              <a:solidFill>
                <a:srgbClr val="FFFFFF"/>
              </a:solidFill>
              <a:latin typeface="Aptos"/>
              <a:cs typeface="Arial" panose="020B0604020202020204" pitchFamily="34" charset="0"/>
            </a:endParaRPr>
          </a:p>
          <a:p>
            <a:pPr algn="l" rtl="0" fontAlgn="base"/>
            <a:r>
              <a:rPr lang="en-AU" sz="2800">
                <a:solidFill>
                  <a:srgbClr val="FFFFFF"/>
                </a:solidFill>
                <a:latin typeface="Aptos"/>
                <a:cs typeface="Arial"/>
              </a:rPr>
              <a:t>Cons</a:t>
            </a:r>
          </a:p>
          <a:p>
            <a:pPr marL="342900" indent="-342900" algn="l" rtl="0" fontAlgn="base">
              <a:buFont typeface="Arial" panose="020B0604020202020204" pitchFamily="34" charset="0"/>
              <a:buChar char="•"/>
            </a:pPr>
            <a:r>
              <a:rPr lang="en-AU" sz="2800">
                <a:solidFill>
                  <a:srgbClr val="FFFFFF"/>
                </a:solidFill>
                <a:latin typeface="Aptos"/>
                <a:cs typeface="Arial"/>
              </a:rPr>
              <a:t>Probably want to try something more intuitive first to get your head around the concepts</a:t>
            </a:r>
          </a:p>
        </p:txBody>
      </p:sp>
    </p:spTree>
    <p:extLst>
      <p:ext uri="{BB962C8B-B14F-4D97-AF65-F5344CB8AC3E}">
        <p14:creationId xmlns:p14="http://schemas.microsoft.com/office/powerpoint/2010/main" val="982827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CCFD7-09F0-B044-F5AB-666B04E5A0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B2682C-C41F-6455-3A2B-CE4759013DCE}"/>
              </a:ext>
            </a:extLst>
          </p:cNvPr>
          <p:cNvSpPr txBox="1">
            <a:spLocks/>
          </p:cNvSpPr>
          <p:nvPr/>
        </p:nvSpPr>
        <p:spPr>
          <a:xfrm>
            <a:off x="2424484" y="193186"/>
            <a:ext cx="7343032" cy="1345101"/>
          </a:xfrm>
          <a:prstGeom prst="rect">
            <a:avLst/>
          </a:prstGeom>
        </p:spPr>
        <p:txBody>
          <a:bodyPr vert="horz" lIns="91440" tIns="45720" rIns="91440" bIns="45720" rtlCol="0" anchor="b">
            <a:normAutofit/>
          </a:bodyPr>
          <a:lstStyle>
            <a:defPPr>
              <a:defRPr lang="en-US"/>
            </a:defPPr>
            <a:lvl1pPr marL="0" algn="ctr" defTabSz="914400"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a:solidFill>
                  <a:srgbClr val="FFFFFF"/>
                </a:solidFill>
                <a:latin typeface="Aptos"/>
                <a:cs typeface="Arial"/>
              </a:rPr>
              <a:t>Designing for 3D Printer</a:t>
            </a:r>
          </a:p>
        </p:txBody>
      </p:sp>
      <p:cxnSp>
        <p:nvCxnSpPr>
          <p:cNvPr id="3" name="Straight Arrow Connector 2">
            <a:extLst>
              <a:ext uri="{FF2B5EF4-FFF2-40B4-BE49-F238E27FC236}">
                <a16:creationId xmlns:a16="http://schemas.microsoft.com/office/drawing/2014/main" id="{243CEA85-5245-F406-0536-80C0AFDD3C41}"/>
              </a:ext>
            </a:extLst>
          </p:cNvPr>
          <p:cNvCxnSpPr>
            <a:cxnSpLocks/>
          </p:cNvCxnSpPr>
          <p:nvPr/>
        </p:nvCxnSpPr>
        <p:spPr>
          <a:xfrm>
            <a:off x="2185639" y="1414287"/>
            <a:ext cx="8162693"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3">
            <a:extLst>
              <a:ext uri="{FF2B5EF4-FFF2-40B4-BE49-F238E27FC236}">
                <a16:creationId xmlns:a16="http://schemas.microsoft.com/office/drawing/2014/main" id="{4751B025-0F66-36E4-3EC2-52B955EF7DC4}"/>
              </a:ext>
            </a:extLst>
          </p:cNvPr>
          <p:cNvSpPr txBox="1"/>
          <p:nvPr/>
        </p:nvSpPr>
        <p:spPr>
          <a:xfrm>
            <a:off x="671372" y="1730947"/>
            <a:ext cx="10748659" cy="4031873"/>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fontAlgn="base"/>
            <a:r>
              <a:rPr lang="en-AU" sz="3200" b="1">
                <a:solidFill>
                  <a:srgbClr val="FFFFFF"/>
                </a:solidFill>
                <a:latin typeface="Aptos"/>
                <a:cs typeface="Arial"/>
              </a:rPr>
              <a:t>Blender</a:t>
            </a:r>
            <a:endParaRPr lang="en-AU" sz="3200" b="1" i="0" u="none" strike="noStrike">
              <a:solidFill>
                <a:srgbClr val="FFFFFF"/>
              </a:solidFill>
              <a:effectLst/>
              <a:latin typeface="Aptos"/>
              <a:cs typeface="Arial"/>
            </a:endParaRPr>
          </a:p>
          <a:p>
            <a:pPr algn="l" rtl="0" fontAlgn="base"/>
            <a:r>
              <a:rPr lang="en-AU" sz="2800">
                <a:solidFill>
                  <a:srgbClr val="FFFFFF"/>
                </a:solidFill>
                <a:latin typeface="Aptos"/>
                <a:cs typeface="Arial"/>
              </a:rPr>
              <a:t>Pros</a:t>
            </a:r>
          </a:p>
          <a:p>
            <a:pPr marL="342900" indent="-342900" fontAlgn="base">
              <a:buFont typeface="Arial" panose="020B0604020202020204" pitchFamily="34" charset="0"/>
              <a:buChar char="•"/>
            </a:pPr>
            <a:r>
              <a:rPr lang="en-AU" sz="2800">
                <a:solidFill>
                  <a:srgbClr val="FFFFFF"/>
                </a:solidFill>
                <a:latin typeface="Aptos"/>
                <a:cs typeface="Arial"/>
              </a:rPr>
              <a:t>Free and open source</a:t>
            </a:r>
            <a:endParaRPr lang="en-AU" sz="2800">
              <a:solidFill>
                <a:srgbClr val="FFFFFF"/>
              </a:solidFill>
              <a:latin typeface="Aptos"/>
              <a:cs typeface="Arial" panose="020B0604020202020204" pitchFamily="34" charset="0"/>
            </a:endParaRPr>
          </a:p>
          <a:p>
            <a:pPr marL="342900" indent="-342900" fontAlgn="base">
              <a:buFont typeface="Arial" panose="020B0604020202020204" pitchFamily="34" charset="0"/>
              <a:buChar char="•"/>
            </a:pPr>
            <a:r>
              <a:rPr lang="en-AU" sz="2800">
                <a:solidFill>
                  <a:srgbClr val="FFFFFF"/>
                </a:solidFill>
                <a:latin typeface="Aptos"/>
                <a:cs typeface="Arial"/>
              </a:rPr>
              <a:t>Great software for all types of 3D modelling and animation</a:t>
            </a:r>
          </a:p>
          <a:p>
            <a:pPr marL="342900" indent="-342900" fontAlgn="base">
              <a:buFont typeface="Arial" panose="020B0604020202020204" pitchFamily="34" charset="0"/>
              <a:buChar char="•"/>
            </a:pPr>
            <a:r>
              <a:rPr lang="en-AU" sz="2800">
                <a:solidFill>
                  <a:srgbClr val="FFFFFF"/>
                </a:solidFill>
                <a:latin typeface="Aptos"/>
                <a:cs typeface="Arial"/>
              </a:rPr>
              <a:t>Lots of tutorials and guides online</a:t>
            </a:r>
            <a:endParaRPr lang="en-AU" sz="2800">
              <a:solidFill>
                <a:srgbClr val="FFFFFF"/>
              </a:solidFill>
              <a:latin typeface="Aptos"/>
              <a:cs typeface="Arial" panose="020B0604020202020204" pitchFamily="34" charset="0"/>
            </a:endParaRPr>
          </a:p>
          <a:p>
            <a:pPr marL="342900" indent="-342900" algn="l" rtl="0" fontAlgn="base">
              <a:buFont typeface="Arial" panose="020B0604020202020204" pitchFamily="34" charset="0"/>
              <a:buChar char="•"/>
            </a:pPr>
            <a:endParaRPr lang="en-AU" sz="2800">
              <a:solidFill>
                <a:srgbClr val="FFFFFF"/>
              </a:solidFill>
              <a:latin typeface="Aptos"/>
              <a:cs typeface="Arial" panose="020B0604020202020204" pitchFamily="34" charset="0"/>
            </a:endParaRPr>
          </a:p>
          <a:p>
            <a:pPr algn="l" rtl="0" fontAlgn="base"/>
            <a:r>
              <a:rPr lang="en-AU" sz="2800">
                <a:solidFill>
                  <a:srgbClr val="FFFFFF"/>
                </a:solidFill>
                <a:latin typeface="Aptos"/>
                <a:cs typeface="Arial"/>
              </a:rPr>
              <a:t>Cons</a:t>
            </a:r>
          </a:p>
          <a:p>
            <a:pPr marL="342900" indent="-342900" fontAlgn="base">
              <a:buFont typeface="Arial" panose="020B0604020202020204" pitchFamily="34" charset="0"/>
              <a:buChar char="•"/>
            </a:pPr>
            <a:r>
              <a:rPr lang="en-AU" sz="2800">
                <a:solidFill>
                  <a:srgbClr val="FFFFFF"/>
                </a:solidFill>
                <a:latin typeface="Aptos"/>
                <a:cs typeface="Arial"/>
              </a:rPr>
              <a:t>Probably want to try a simpler software first to get your head around the concept of 3D design</a:t>
            </a:r>
          </a:p>
        </p:txBody>
      </p:sp>
    </p:spTree>
    <p:extLst>
      <p:ext uri="{BB962C8B-B14F-4D97-AF65-F5344CB8AC3E}">
        <p14:creationId xmlns:p14="http://schemas.microsoft.com/office/powerpoint/2010/main" val="557484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7AA80-C1BF-12AD-A9E7-5A4B7D5EE0C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CC884BE-F61A-F880-35A3-5A5D7570751E}"/>
              </a:ext>
            </a:extLst>
          </p:cNvPr>
          <p:cNvSpPr txBox="1">
            <a:spLocks/>
          </p:cNvSpPr>
          <p:nvPr/>
        </p:nvSpPr>
        <p:spPr>
          <a:xfrm>
            <a:off x="2424484" y="98907"/>
            <a:ext cx="7343032" cy="1345101"/>
          </a:xfrm>
          <a:prstGeom prst="rect">
            <a:avLst/>
          </a:prstGeom>
        </p:spPr>
        <p:txBody>
          <a:bodyPr vert="horz" lIns="91440" tIns="45720" rIns="91440" bIns="45720" rtlCol="0" anchor="b">
            <a:normAutofit/>
          </a:bodyPr>
          <a:lstStyle>
            <a:defPPr>
              <a:defRPr lang="en-US"/>
            </a:defPPr>
            <a:lvl1pPr marL="0" algn="ctr" defTabSz="914400"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a:solidFill>
                  <a:srgbClr val="FFFFFF"/>
                </a:solidFill>
                <a:latin typeface="Aptos"/>
                <a:cs typeface="Arial"/>
              </a:rPr>
              <a:t>Designing for 3D Printer</a:t>
            </a:r>
          </a:p>
        </p:txBody>
      </p:sp>
      <p:cxnSp>
        <p:nvCxnSpPr>
          <p:cNvPr id="5" name="Straight Arrow Connector 4">
            <a:extLst>
              <a:ext uri="{FF2B5EF4-FFF2-40B4-BE49-F238E27FC236}">
                <a16:creationId xmlns:a16="http://schemas.microsoft.com/office/drawing/2014/main" id="{FAADA175-375E-02DE-2B5F-A2BCB1AA3B65}"/>
              </a:ext>
            </a:extLst>
          </p:cNvPr>
          <p:cNvCxnSpPr>
            <a:cxnSpLocks/>
          </p:cNvCxnSpPr>
          <p:nvPr/>
        </p:nvCxnSpPr>
        <p:spPr>
          <a:xfrm>
            <a:off x="2185639" y="1414287"/>
            <a:ext cx="8162693"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3">
            <a:extLst>
              <a:ext uri="{FF2B5EF4-FFF2-40B4-BE49-F238E27FC236}">
                <a16:creationId xmlns:a16="http://schemas.microsoft.com/office/drawing/2014/main" id="{856B6B6B-6665-716C-5EF4-3EAE802710EE}"/>
              </a:ext>
            </a:extLst>
          </p:cNvPr>
          <p:cNvSpPr txBox="1"/>
          <p:nvPr/>
        </p:nvSpPr>
        <p:spPr>
          <a:xfrm>
            <a:off x="671372" y="1730947"/>
            <a:ext cx="10841023" cy="360098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fontAlgn="base"/>
            <a:r>
              <a:rPr lang="en-AU" sz="3200" b="1" i="0" u="none" strike="noStrike" err="1">
                <a:solidFill>
                  <a:srgbClr val="FFFFFF"/>
                </a:solidFill>
                <a:effectLst/>
                <a:latin typeface="Aptos"/>
                <a:cs typeface="Arial"/>
              </a:rPr>
              <a:t>TinkerCAD</a:t>
            </a:r>
            <a:endParaRPr lang="en-AU" sz="3200" b="1" i="0" u="none" strike="noStrike">
              <a:solidFill>
                <a:srgbClr val="FFFFFF"/>
              </a:solidFill>
              <a:effectLst/>
              <a:latin typeface="Aptos"/>
              <a:cs typeface="Arial"/>
            </a:endParaRPr>
          </a:p>
          <a:p>
            <a:pPr algn="l" rtl="0" fontAlgn="base"/>
            <a:r>
              <a:rPr lang="en-AU" sz="2800">
                <a:solidFill>
                  <a:srgbClr val="FFFFFF"/>
                </a:solidFill>
                <a:latin typeface="Aptos"/>
                <a:cs typeface="Arial"/>
              </a:rPr>
              <a:t>Pros</a:t>
            </a:r>
          </a:p>
          <a:p>
            <a:pPr marL="342900" indent="-342900" algn="l" rtl="0" fontAlgn="base">
              <a:buFont typeface="Arial" panose="020B0604020202020204" pitchFamily="34" charset="0"/>
              <a:buChar char="•"/>
            </a:pPr>
            <a:r>
              <a:rPr lang="en-AU" sz="2800">
                <a:solidFill>
                  <a:srgbClr val="FFFFFF"/>
                </a:solidFill>
                <a:latin typeface="Aptos"/>
                <a:cs typeface="Arial"/>
              </a:rPr>
              <a:t>Free</a:t>
            </a:r>
          </a:p>
          <a:p>
            <a:pPr marL="342900" indent="-342900" algn="l" rtl="0" fontAlgn="base">
              <a:buFont typeface="Arial" panose="020B0604020202020204" pitchFamily="34" charset="0"/>
              <a:buChar char="•"/>
            </a:pPr>
            <a:r>
              <a:rPr lang="en-AU" sz="2800">
                <a:solidFill>
                  <a:srgbClr val="FFFFFF"/>
                </a:solidFill>
                <a:latin typeface="Aptos"/>
                <a:cs typeface="Arial"/>
              </a:rPr>
              <a:t>Great intuitive software for getting started</a:t>
            </a:r>
          </a:p>
          <a:p>
            <a:pPr marL="342900" indent="-342900" algn="l" rtl="0" fontAlgn="base">
              <a:buFont typeface="Arial" panose="020B0604020202020204" pitchFamily="34" charset="0"/>
              <a:buChar char="•"/>
            </a:pPr>
            <a:r>
              <a:rPr lang="en-AU" sz="2800">
                <a:solidFill>
                  <a:srgbClr val="FFFFFF"/>
                </a:solidFill>
                <a:latin typeface="Aptos"/>
                <a:cs typeface="Arial"/>
              </a:rPr>
              <a:t>Browser based</a:t>
            </a:r>
          </a:p>
          <a:p>
            <a:pPr marL="342900" indent="-342900" algn="l" rtl="0" fontAlgn="base">
              <a:buFont typeface="Arial" panose="020B0604020202020204" pitchFamily="34" charset="0"/>
              <a:buChar char="•"/>
            </a:pPr>
            <a:endParaRPr lang="en-AU" sz="2800">
              <a:solidFill>
                <a:srgbClr val="FFFFFF"/>
              </a:solidFill>
              <a:latin typeface="Aptos"/>
              <a:cs typeface="Arial" panose="020B0604020202020204" pitchFamily="34" charset="0"/>
            </a:endParaRPr>
          </a:p>
          <a:p>
            <a:pPr algn="l" rtl="0" fontAlgn="base"/>
            <a:r>
              <a:rPr lang="en-AU" sz="2800">
                <a:solidFill>
                  <a:srgbClr val="FFFFFF"/>
                </a:solidFill>
                <a:latin typeface="Aptos"/>
                <a:cs typeface="Arial"/>
              </a:rPr>
              <a:t>Cons</a:t>
            </a:r>
          </a:p>
          <a:p>
            <a:pPr marL="342900" indent="-342900" algn="l" rtl="0" fontAlgn="base">
              <a:buFont typeface="Arial" panose="020B0604020202020204" pitchFamily="34" charset="0"/>
              <a:buChar char="•"/>
            </a:pPr>
            <a:r>
              <a:rPr lang="en-AU" sz="2800">
                <a:solidFill>
                  <a:srgbClr val="FFFFFF"/>
                </a:solidFill>
                <a:latin typeface="Aptos"/>
                <a:cs typeface="Arial"/>
              </a:rPr>
              <a:t>Experienced designers might get frustrated with the lack of features</a:t>
            </a:r>
          </a:p>
        </p:txBody>
      </p:sp>
    </p:spTree>
    <p:extLst>
      <p:ext uri="{BB962C8B-B14F-4D97-AF65-F5344CB8AC3E}">
        <p14:creationId xmlns:p14="http://schemas.microsoft.com/office/powerpoint/2010/main" val="2396512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884BE-F61A-F880-35A3-5A5D7570751E}"/>
              </a:ext>
            </a:extLst>
          </p:cNvPr>
          <p:cNvSpPr txBox="1">
            <a:spLocks/>
          </p:cNvSpPr>
          <p:nvPr/>
        </p:nvSpPr>
        <p:spPr>
          <a:xfrm>
            <a:off x="7008854" y="1277551"/>
            <a:ext cx="3371396" cy="802465"/>
          </a:xfrm>
          <a:prstGeom prst="rect">
            <a:avLst/>
          </a:prstGeom>
        </p:spPr>
        <p:txBody>
          <a:bodyPr vert="horz" lIns="91440" tIns="45720" rIns="91440" bIns="45720" rtlCol="0" anchor="b">
            <a:normAutofit/>
          </a:bodyPr>
          <a:lstStyle>
            <a:defPPr>
              <a:defRPr lang="en-US"/>
            </a:defPPr>
            <a:lvl1pPr marL="0" algn="ctr" defTabSz="914400"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dirty="0" err="1">
                <a:solidFill>
                  <a:srgbClr val="FFFFFF"/>
                </a:solidFill>
                <a:latin typeface="Aptos"/>
                <a:cs typeface="Arial"/>
              </a:rPr>
              <a:t>TinkerCAD</a:t>
            </a:r>
            <a:endParaRPr lang="en-US" sz="4800" b="1" dirty="0">
              <a:solidFill>
                <a:srgbClr val="FFFFFF"/>
              </a:solidFill>
              <a:latin typeface="Aptos"/>
              <a:cs typeface="Arial"/>
            </a:endParaRPr>
          </a:p>
        </p:txBody>
      </p:sp>
      <p:sp>
        <p:nvSpPr>
          <p:cNvPr id="3" name="TextBox 3">
            <a:extLst>
              <a:ext uri="{FF2B5EF4-FFF2-40B4-BE49-F238E27FC236}">
                <a16:creationId xmlns:a16="http://schemas.microsoft.com/office/drawing/2014/main" id="{856B6B6B-6665-716C-5EF4-3EAE802710EE}"/>
              </a:ext>
            </a:extLst>
          </p:cNvPr>
          <p:cNvSpPr txBox="1"/>
          <p:nvPr/>
        </p:nvSpPr>
        <p:spPr>
          <a:xfrm>
            <a:off x="6358334" y="2799150"/>
            <a:ext cx="5186502" cy="3293209"/>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fontAlgn="base"/>
            <a:r>
              <a:rPr lang="en-AU" sz="3000" b="1">
                <a:solidFill>
                  <a:srgbClr val="FFFFFF"/>
                </a:solidFill>
                <a:latin typeface="Aptos"/>
                <a:cs typeface="Arial"/>
              </a:rPr>
              <a:t>Let's</a:t>
            </a:r>
            <a:r>
              <a:rPr lang="en-AU" sz="3000" b="1" i="0" u="none" strike="noStrike">
                <a:solidFill>
                  <a:srgbClr val="FFFFFF"/>
                </a:solidFill>
                <a:effectLst/>
                <a:latin typeface="Aptos"/>
                <a:cs typeface="Arial"/>
              </a:rPr>
              <a:t> have a go!</a:t>
            </a:r>
            <a:endParaRPr lang="en-AU" sz="3000" b="1">
              <a:solidFill>
                <a:srgbClr val="FFFFFF"/>
              </a:solidFill>
              <a:latin typeface="Aptos"/>
              <a:cs typeface="Arial"/>
            </a:endParaRPr>
          </a:p>
          <a:p>
            <a:pPr marL="342900" indent="-342900" algn="l" rtl="0" fontAlgn="base">
              <a:buFont typeface="Arial" panose="020B0604020202020204" pitchFamily="34" charset="0"/>
              <a:buChar char="•"/>
            </a:pPr>
            <a:endParaRPr lang="en-AU" sz="3000" b="1">
              <a:solidFill>
                <a:srgbClr val="FFFFFF"/>
              </a:solidFill>
              <a:latin typeface="Aptos"/>
              <a:cs typeface="Arial" panose="020B0604020202020204" pitchFamily="34" charset="0"/>
            </a:endParaRPr>
          </a:p>
          <a:p>
            <a:pPr marL="342900" indent="-342900" algn="l" rtl="0" fontAlgn="base">
              <a:buFont typeface="Arial" panose="020B0604020202020204" pitchFamily="34" charset="0"/>
              <a:buChar char="•"/>
            </a:pPr>
            <a:r>
              <a:rPr lang="en-AU" sz="2800">
                <a:solidFill>
                  <a:srgbClr val="FFFFFF"/>
                </a:solidFill>
                <a:latin typeface="Aptos"/>
                <a:cs typeface="Arial"/>
              </a:rPr>
              <a:t>Head to the internet and navigate to TinkerCAD.com</a:t>
            </a:r>
          </a:p>
          <a:p>
            <a:pPr marL="342900" indent="-342900" algn="l" rtl="0" fontAlgn="base">
              <a:buFont typeface="Arial" panose="020B0604020202020204" pitchFamily="34" charset="0"/>
              <a:buChar char="•"/>
            </a:pPr>
            <a:r>
              <a:rPr lang="en-AU" sz="2800">
                <a:solidFill>
                  <a:srgbClr val="FFFFFF"/>
                </a:solidFill>
                <a:latin typeface="Aptos"/>
                <a:cs typeface="Arial"/>
              </a:rPr>
              <a:t>Create a free account using an email address</a:t>
            </a:r>
          </a:p>
          <a:p>
            <a:pPr algn="l" rtl="0" fontAlgn="base"/>
            <a:endParaRPr lang="en-AU" sz="2800" b="0" i="0" u="none" strike="noStrike">
              <a:solidFill>
                <a:srgbClr val="FFFFFF"/>
              </a:solidFill>
              <a:effectLst/>
              <a:latin typeface="Aptos"/>
              <a:cs typeface="Arial" panose="020B0604020202020204" pitchFamily="34" charset="0"/>
            </a:endParaRPr>
          </a:p>
        </p:txBody>
      </p:sp>
      <p:pic>
        <p:nvPicPr>
          <p:cNvPr id="4" name="Picture 3" descr="A screenshot of a login form&#10;&#10;Description automatically generated">
            <a:extLst>
              <a:ext uri="{FF2B5EF4-FFF2-40B4-BE49-F238E27FC236}">
                <a16:creationId xmlns:a16="http://schemas.microsoft.com/office/drawing/2014/main" id="{53ADB699-E4E4-755A-C8D8-1A3476DB268D}"/>
              </a:ext>
            </a:extLst>
          </p:cNvPr>
          <p:cNvPicPr>
            <a:picLocks noChangeAspect="1"/>
          </p:cNvPicPr>
          <p:nvPr/>
        </p:nvPicPr>
        <p:blipFill>
          <a:blip r:embed="rId3">
            <a:extLst>
              <a:ext uri="{28A0092B-C50C-407E-A947-70E740481C1C}">
                <a14:useLocalDpi xmlns:a14="http://schemas.microsoft.com/office/drawing/2010/main" val="0"/>
              </a:ext>
            </a:extLst>
          </a:blip>
          <a:srcRect l="5618" t="-25" r="17649" b="-62"/>
          <a:stretch/>
        </p:blipFill>
        <p:spPr>
          <a:xfrm>
            <a:off x="1649" y="-1712"/>
            <a:ext cx="6084614" cy="6864877"/>
          </a:xfrm>
          <a:prstGeom prst="rect">
            <a:avLst/>
          </a:prstGeom>
        </p:spPr>
      </p:pic>
    </p:spTree>
    <p:extLst>
      <p:ext uri="{BB962C8B-B14F-4D97-AF65-F5344CB8AC3E}">
        <p14:creationId xmlns:p14="http://schemas.microsoft.com/office/powerpoint/2010/main" val="127240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C4CF3-0402-95F5-2A31-52943D1BA29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CC884BE-F61A-F880-35A3-5A5D7570751E}"/>
              </a:ext>
            </a:extLst>
          </p:cNvPr>
          <p:cNvSpPr txBox="1">
            <a:spLocks/>
          </p:cNvSpPr>
          <p:nvPr/>
        </p:nvSpPr>
        <p:spPr>
          <a:xfrm>
            <a:off x="-1464685" y="-254696"/>
            <a:ext cx="7343032" cy="1345101"/>
          </a:xfrm>
          <a:prstGeom prst="rect">
            <a:avLst/>
          </a:prstGeom>
        </p:spPr>
        <p:txBody>
          <a:bodyPr vert="horz" lIns="91440" tIns="45720" rIns="91440" bIns="45720" rtlCol="0" anchor="b">
            <a:normAutofit/>
          </a:bodyPr>
          <a:lstStyle>
            <a:defPPr>
              <a:defRPr lang="en-US"/>
            </a:defPPr>
            <a:lvl1pPr marL="0" algn="ctr" defTabSz="914400"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a:solidFill>
                  <a:srgbClr val="FFFFFF"/>
                </a:solidFill>
                <a:latin typeface="Aptos"/>
                <a:cs typeface="Arial"/>
              </a:rPr>
              <a:t>The Interface</a:t>
            </a:r>
          </a:p>
        </p:txBody>
      </p:sp>
      <p:pic>
        <p:nvPicPr>
          <p:cNvPr id="7" name="Picture 6" descr="A screenshot of a computer&#10;&#10;Description automatically generated">
            <a:extLst>
              <a:ext uri="{FF2B5EF4-FFF2-40B4-BE49-F238E27FC236}">
                <a16:creationId xmlns:a16="http://schemas.microsoft.com/office/drawing/2014/main" id="{B9C87FF3-7B70-7E02-63B0-61ADD601CB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356" y="1087620"/>
            <a:ext cx="9002110" cy="5348858"/>
          </a:xfrm>
          <a:prstGeom prst="rect">
            <a:avLst/>
          </a:prstGeom>
        </p:spPr>
      </p:pic>
    </p:spTree>
    <p:extLst>
      <p:ext uri="{BB962C8B-B14F-4D97-AF65-F5344CB8AC3E}">
        <p14:creationId xmlns:p14="http://schemas.microsoft.com/office/powerpoint/2010/main" val="2199157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29616-6A8D-A0D1-5227-88E92169C8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C884BE-F61A-F880-35A3-5A5D7570751E}"/>
              </a:ext>
            </a:extLst>
          </p:cNvPr>
          <p:cNvSpPr txBox="1">
            <a:spLocks/>
          </p:cNvSpPr>
          <p:nvPr/>
        </p:nvSpPr>
        <p:spPr>
          <a:xfrm>
            <a:off x="749756" y="168198"/>
            <a:ext cx="10688401" cy="1345101"/>
          </a:xfrm>
          <a:prstGeom prst="rect">
            <a:avLst/>
          </a:prstGeom>
        </p:spPr>
        <p:txBody>
          <a:bodyPr vert="horz" lIns="91440" tIns="45720" rIns="91440" bIns="45720" rtlCol="0" anchor="b">
            <a:normAutofit/>
          </a:bodyPr>
          <a:lstStyle>
            <a:defPPr>
              <a:defRPr lang="en-US"/>
            </a:defPPr>
            <a:lvl1pPr marL="0" algn="ctr" defTabSz="914400"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FFFFFF"/>
                </a:solidFill>
                <a:latin typeface="Aptos"/>
                <a:cs typeface="Arial"/>
              </a:rPr>
              <a:t>Navigating the 3-dimensional space</a:t>
            </a:r>
          </a:p>
        </p:txBody>
      </p:sp>
      <p:sp>
        <p:nvSpPr>
          <p:cNvPr id="4" name="TextBox 5">
            <a:extLst>
              <a:ext uri="{FF2B5EF4-FFF2-40B4-BE49-F238E27FC236}">
                <a16:creationId xmlns:a16="http://schemas.microsoft.com/office/drawing/2014/main" id="{C85289F8-0A95-904F-3D0A-A7B95A63DCB1}"/>
              </a:ext>
            </a:extLst>
          </p:cNvPr>
          <p:cNvSpPr txBox="1"/>
          <p:nvPr/>
        </p:nvSpPr>
        <p:spPr>
          <a:xfrm>
            <a:off x="5482978" y="1686721"/>
            <a:ext cx="5950559" cy="421653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fontAlgn="base"/>
            <a:r>
              <a:rPr lang="en-AU" sz="2400" b="1" i="0" u="none" strike="noStrike">
                <a:solidFill>
                  <a:srgbClr val="FFFFFF"/>
                </a:solidFill>
                <a:effectLst/>
                <a:latin typeface="Aptos"/>
                <a:cs typeface="Arial" panose="020B0604020202020204" pitchFamily="34" charset="0"/>
              </a:rPr>
              <a:t>Moving around </a:t>
            </a:r>
            <a:r>
              <a:rPr lang="en-US" sz="2400" b="0" i="0">
                <a:solidFill>
                  <a:srgbClr val="FFFFFF"/>
                </a:solidFill>
                <a:effectLst/>
                <a:latin typeface="Aptos"/>
                <a:cs typeface="Arial" panose="020B0604020202020204" pitchFamily="34" charset="0"/>
              </a:rPr>
              <a:t>​</a:t>
            </a:r>
          </a:p>
          <a:p>
            <a:pPr marL="342900" indent="-342900" algn="l" rtl="0" fontAlgn="base">
              <a:buFont typeface="Arial" panose="020B0604020202020204" pitchFamily="34" charset="0"/>
              <a:buChar char="•"/>
            </a:pPr>
            <a:r>
              <a:rPr lang="en-AU" sz="2400" b="0" i="0" u="none" strike="noStrike">
                <a:solidFill>
                  <a:srgbClr val="FFFFFF"/>
                </a:solidFill>
                <a:effectLst/>
                <a:latin typeface="Aptos"/>
                <a:cs typeface="Arial" panose="020B0604020202020204" pitchFamily="34" charset="0"/>
              </a:rPr>
              <a:t>Zoom in and out using the scroll wheel</a:t>
            </a:r>
            <a:r>
              <a:rPr lang="en-US" sz="2400" b="0" i="0">
                <a:solidFill>
                  <a:srgbClr val="FFFFFF"/>
                </a:solidFill>
                <a:effectLst/>
                <a:latin typeface="Aptos"/>
                <a:cs typeface="Arial" panose="020B0604020202020204" pitchFamily="34" charset="0"/>
              </a:rPr>
              <a:t>​</a:t>
            </a:r>
          </a:p>
          <a:p>
            <a:pPr algn="l" rtl="0" fontAlgn="base"/>
            <a:r>
              <a:rPr lang="en-AU" sz="2400" b="0" i="0">
                <a:solidFill>
                  <a:srgbClr val="FFFFFF"/>
                </a:solidFill>
                <a:effectLst/>
                <a:latin typeface="Aptos"/>
                <a:cs typeface="Arial" panose="020B0604020202020204" pitchFamily="34" charset="0"/>
              </a:rPr>
              <a:t>​</a:t>
            </a:r>
          </a:p>
          <a:p>
            <a:pPr algn="l" rtl="0" fontAlgn="base"/>
            <a:r>
              <a:rPr lang="en-AU" sz="2400" b="1" i="0" u="none" strike="noStrike">
                <a:solidFill>
                  <a:srgbClr val="FFFFFF"/>
                </a:solidFill>
                <a:effectLst/>
                <a:latin typeface="Aptos"/>
                <a:cs typeface="Arial" panose="020B0604020202020204" pitchFamily="34" charset="0"/>
              </a:rPr>
              <a:t>Pan &amp; Tilt</a:t>
            </a:r>
            <a:r>
              <a:rPr lang="en-US" sz="2400" b="0" i="0">
                <a:solidFill>
                  <a:srgbClr val="FFFFFF"/>
                </a:solidFill>
                <a:effectLst/>
                <a:latin typeface="Aptos"/>
                <a:cs typeface="Arial" panose="020B0604020202020204" pitchFamily="34" charset="0"/>
              </a:rPr>
              <a:t>​</a:t>
            </a:r>
          </a:p>
          <a:p>
            <a:pPr marL="342900" indent="-342900" algn="l" rtl="0" fontAlgn="base">
              <a:buFont typeface="Arial" panose="020B0604020202020204" pitchFamily="34" charset="0"/>
              <a:buChar char="•"/>
            </a:pPr>
            <a:r>
              <a:rPr lang="en-AU" sz="2400" b="0" i="0" u="none" strike="noStrike">
                <a:solidFill>
                  <a:srgbClr val="FFFFFF"/>
                </a:solidFill>
                <a:effectLst/>
                <a:latin typeface="Aptos"/>
                <a:cs typeface="Arial" panose="020B0604020202020204" pitchFamily="34" charset="0"/>
              </a:rPr>
              <a:t>Right click and drag to change the aspect of your view or</a:t>
            </a:r>
            <a:r>
              <a:rPr lang="en-US" sz="2400" b="0" i="0">
                <a:solidFill>
                  <a:srgbClr val="FFFFFF"/>
                </a:solidFill>
                <a:effectLst/>
                <a:latin typeface="Aptos"/>
                <a:cs typeface="Arial" panose="020B0604020202020204" pitchFamily="34" charset="0"/>
              </a:rPr>
              <a:t>​</a:t>
            </a:r>
          </a:p>
          <a:p>
            <a:pPr marL="342900" indent="-342900" algn="l" rtl="0" fontAlgn="base">
              <a:buFont typeface="Arial" panose="020B0604020202020204" pitchFamily="34" charset="0"/>
              <a:buChar char="•"/>
            </a:pPr>
            <a:r>
              <a:rPr lang="en-AU" sz="2400" b="0" i="0" u="none" strike="noStrike">
                <a:solidFill>
                  <a:srgbClr val="FFFFFF"/>
                </a:solidFill>
                <a:effectLst/>
                <a:latin typeface="Aptos"/>
                <a:cs typeface="Arial" panose="020B0604020202020204" pitchFamily="34" charset="0"/>
              </a:rPr>
              <a:t>Click and drag the Cube device to rotate you view angle</a:t>
            </a:r>
            <a:r>
              <a:rPr lang="en-AU" sz="2400" b="0" i="0">
                <a:solidFill>
                  <a:srgbClr val="FFFFFF"/>
                </a:solidFill>
                <a:effectLst/>
                <a:latin typeface="Aptos"/>
                <a:cs typeface="Arial" panose="020B0604020202020204" pitchFamily="34" charset="0"/>
              </a:rPr>
              <a:t>​</a:t>
            </a:r>
          </a:p>
          <a:p>
            <a:pPr marL="342900" indent="-342900" algn="l" rtl="0" fontAlgn="base">
              <a:buFont typeface="Arial" panose="020B0604020202020204" pitchFamily="34" charset="0"/>
              <a:buChar char="•"/>
            </a:pPr>
            <a:r>
              <a:rPr lang="en-AU" sz="2400" b="0" i="0" u="none" strike="noStrike">
                <a:solidFill>
                  <a:srgbClr val="FFFFFF"/>
                </a:solidFill>
                <a:effectLst/>
                <a:latin typeface="Aptos"/>
                <a:cs typeface="Arial" panose="020B0604020202020204" pitchFamily="34" charset="0"/>
              </a:rPr>
              <a:t>If you get lost click the </a:t>
            </a:r>
            <a:r>
              <a:rPr lang="en-AU" sz="2400" b="1" i="0" u="none" strike="noStrike">
                <a:solidFill>
                  <a:srgbClr val="FFFFFF"/>
                </a:solidFill>
                <a:effectLst/>
                <a:latin typeface="Aptos"/>
                <a:cs typeface="Arial" panose="020B0604020202020204" pitchFamily="34" charset="0"/>
              </a:rPr>
              <a:t>home icon </a:t>
            </a:r>
            <a:r>
              <a:rPr lang="en-AU" sz="2400" b="0" i="0" u="none" strike="noStrike">
                <a:solidFill>
                  <a:srgbClr val="FFFFFF"/>
                </a:solidFill>
                <a:effectLst/>
                <a:latin typeface="Aptos"/>
                <a:cs typeface="Arial" panose="020B0604020202020204" pitchFamily="34" charset="0"/>
              </a:rPr>
              <a:t>and it will take you back to the default view</a:t>
            </a:r>
            <a:r>
              <a:rPr lang="en-US" sz="2400" b="0" i="0">
                <a:solidFill>
                  <a:srgbClr val="FFFFFF"/>
                </a:solidFill>
                <a:effectLst/>
                <a:latin typeface="Aptos"/>
                <a:cs typeface="Arial" panose="020B0604020202020204" pitchFamily="34" charset="0"/>
              </a:rPr>
              <a:t>​</a:t>
            </a:r>
          </a:p>
          <a:p>
            <a:pPr algn="l" rtl="0" fontAlgn="base"/>
            <a:r>
              <a:rPr lang="en-AU" sz="2800" b="0" i="0">
                <a:solidFill>
                  <a:srgbClr val="FFFFFF"/>
                </a:solidFill>
                <a:effectLst/>
                <a:latin typeface="Aptos"/>
                <a:cs typeface="Arial" panose="020B0604020202020204" pitchFamily="34" charset="0"/>
              </a:rPr>
              <a:t>​</a:t>
            </a:r>
            <a:endParaRPr lang="en-AU" sz="2400" b="0" i="0">
              <a:solidFill>
                <a:srgbClr val="FFFFFF"/>
              </a:solidFill>
              <a:effectLst/>
              <a:latin typeface="Aptos"/>
              <a:cs typeface="Arial" panose="020B0604020202020204" pitchFamily="34" charset="0"/>
            </a:endParaRPr>
          </a:p>
        </p:txBody>
      </p:sp>
      <p:pic>
        <p:nvPicPr>
          <p:cNvPr id="6" name="Picture 5" descr="A computer mouse with text below&#10;&#10;Description automatically generated">
            <a:extLst>
              <a:ext uri="{FF2B5EF4-FFF2-40B4-BE49-F238E27FC236}">
                <a16:creationId xmlns:a16="http://schemas.microsoft.com/office/drawing/2014/main" id="{46CFD55F-6A66-90CB-C00A-CA5E805C8D97}"/>
              </a:ext>
            </a:extLst>
          </p:cNvPr>
          <p:cNvPicPr>
            <a:picLocks noChangeAspect="1"/>
          </p:cNvPicPr>
          <p:nvPr/>
        </p:nvPicPr>
        <p:blipFill rotWithShape="1">
          <a:blip r:embed="rId3">
            <a:extLst>
              <a:ext uri="{28A0092B-C50C-407E-A947-70E740481C1C}">
                <a14:useLocalDpi xmlns:a14="http://schemas.microsoft.com/office/drawing/2010/main" val="0"/>
              </a:ext>
            </a:extLst>
          </a:blip>
          <a:srcRect r="46844"/>
          <a:stretch/>
        </p:blipFill>
        <p:spPr>
          <a:xfrm>
            <a:off x="494693" y="1687943"/>
            <a:ext cx="4665589" cy="4515924"/>
          </a:xfrm>
          <a:prstGeom prst="rect">
            <a:avLst/>
          </a:prstGeom>
        </p:spPr>
      </p:pic>
    </p:spTree>
    <p:extLst>
      <p:ext uri="{BB962C8B-B14F-4D97-AF65-F5344CB8AC3E}">
        <p14:creationId xmlns:p14="http://schemas.microsoft.com/office/powerpoint/2010/main" val="2346610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B3533-376C-0668-B389-91405D4A46C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CC884BE-F61A-F880-35A3-5A5D7570751E}"/>
              </a:ext>
            </a:extLst>
          </p:cNvPr>
          <p:cNvSpPr txBox="1">
            <a:spLocks/>
          </p:cNvSpPr>
          <p:nvPr/>
        </p:nvSpPr>
        <p:spPr>
          <a:xfrm>
            <a:off x="774496" y="168198"/>
            <a:ext cx="10688401" cy="1345101"/>
          </a:xfrm>
          <a:prstGeom prst="rect">
            <a:avLst/>
          </a:prstGeom>
        </p:spPr>
        <p:txBody>
          <a:bodyPr vert="horz" lIns="91440" tIns="45720" rIns="91440" bIns="45720" rtlCol="0" anchor="b">
            <a:normAutofit/>
          </a:bodyPr>
          <a:lstStyle>
            <a:defPPr>
              <a:defRPr lang="en-US"/>
            </a:defPPr>
            <a:lvl1pPr marL="0" algn="ctr" defTabSz="914400"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FFFFFF"/>
                </a:solidFill>
                <a:latin typeface="Aptos"/>
                <a:cs typeface="Arial"/>
              </a:rPr>
              <a:t>Moving and manipulating shapes</a:t>
            </a:r>
          </a:p>
        </p:txBody>
      </p:sp>
      <p:cxnSp>
        <p:nvCxnSpPr>
          <p:cNvPr id="5" name="Straight Arrow Connector 4">
            <a:extLst>
              <a:ext uri="{FF2B5EF4-FFF2-40B4-BE49-F238E27FC236}">
                <a16:creationId xmlns:a16="http://schemas.microsoft.com/office/drawing/2014/main" id="{FAADA175-375E-02DE-2B5F-A2BCB1AA3B65}"/>
              </a:ext>
            </a:extLst>
          </p:cNvPr>
          <p:cNvCxnSpPr>
            <a:cxnSpLocks/>
          </p:cNvCxnSpPr>
          <p:nvPr/>
        </p:nvCxnSpPr>
        <p:spPr>
          <a:xfrm>
            <a:off x="1945532" y="1627055"/>
            <a:ext cx="8446178"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5">
            <a:extLst>
              <a:ext uri="{FF2B5EF4-FFF2-40B4-BE49-F238E27FC236}">
                <a16:creationId xmlns:a16="http://schemas.microsoft.com/office/drawing/2014/main" id="{C85289F8-0A95-904F-3D0A-A7B95A63DCB1}"/>
              </a:ext>
            </a:extLst>
          </p:cNvPr>
          <p:cNvSpPr txBox="1"/>
          <p:nvPr/>
        </p:nvSpPr>
        <p:spPr>
          <a:xfrm>
            <a:off x="414032" y="1849507"/>
            <a:ext cx="5859767" cy="449353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fontAlgn="base"/>
            <a:r>
              <a:rPr lang="en-AU" sz="2200" b="1">
                <a:solidFill>
                  <a:srgbClr val="FFFFFF"/>
                </a:solidFill>
                <a:latin typeface="Aptos"/>
                <a:cs typeface="Arial"/>
              </a:rPr>
              <a:t>Select</a:t>
            </a:r>
            <a:endParaRPr lang="en-US" sz="2200" b="0" i="0">
              <a:solidFill>
                <a:srgbClr val="FFFFFF"/>
              </a:solidFill>
              <a:effectLst/>
              <a:latin typeface="Aptos"/>
              <a:cs typeface="Arial"/>
            </a:endParaRPr>
          </a:p>
          <a:p>
            <a:pPr marL="342900" indent="-342900" algn="l" rtl="0" fontAlgn="base">
              <a:buFont typeface="Arial" panose="020B0604020202020204" pitchFamily="34" charset="0"/>
              <a:buChar char="•"/>
            </a:pPr>
            <a:r>
              <a:rPr lang="en-AU" sz="2200" b="0" i="0" u="none" strike="noStrike">
                <a:solidFill>
                  <a:srgbClr val="FFFFFF"/>
                </a:solidFill>
                <a:effectLst/>
                <a:latin typeface="Aptos"/>
                <a:cs typeface="Arial"/>
              </a:rPr>
              <a:t>Using the left click (hold shift select multiple objects)</a:t>
            </a:r>
          </a:p>
          <a:p>
            <a:pPr marL="342900" indent="-342900" algn="l" rtl="0" fontAlgn="base">
              <a:buFont typeface="Arial" panose="020B0604020202020204" pitchFamily="34" charset="0"/>
              <a:buChar char="•"/>
            </a:pPr>
            <a:r>
              <a:rPr lang="en-AU" sz="2200">
                <a:solidFill>
                  <a:srgbClr val="FFFFFF"/>
                </a:solidFill>
                <a:latin typeface="Aptos"/>
                <a:cs typeface="Arial"/>
              </a:rPr>
              <a:t>Or left click and drag a selection box around multiple objects</a:t>
            </a:r>
          </a:p>
          <a:p>
            <a:pPr marL="342900" indent="-342900">
              <a:buFont typeface="Arial" panose="020B0604020202020204" pitchFamily="34" charset="0"/>
              <a:buChar char="•"/>
            </a:pPr>
            <a:endParaRPr lang="en-AU" sz="2200">
              <a:solidFill>
                <a:srgbClr val="FFFFFF"/>
              </a:solidFill>
              <a:latin typeface="Aptos"/>
              <a:cs typeface="Arial"/>
            </a:endParaRPr>
          </a:p>
          <a:p>
            <a:pPr algn="l" rtl="0" fontAlgn="base"/>
            <a:r>
              <a:rPr lang="en-AU" sz="2200" b="1">
                <a:solidFill>
                  <a:srgbClr val="FFFFFF"/>
                </a:solidFill>
                <a:latin typeface="Aptos"/>
                <a:cs typeface="Arial"/>
              </a:rPr>
              <a:t>Resizing</a:t>
            </a:r>
          </a:p>
          <a:p>
            <a:pPr marL="342900" indent="-342900" fontAlgn="base">
              <a:buFont typeface="Arial" panose="020B0604020202020204" pitchFamily="34" charset="0"/>
              <a:buChar char="•"/>
            </a:pPr>
            <a:r>
              <a:rPr lang="en-AU" sz="2200">
                <a:solidFill>
                  <a:srgbClr val="FFFFFF"/>
                </a:solidFill>
                <a:latin typeface="Aptos"/>
                <a:cs typeface="Arial"/>
              </a:rPr>
              <a:t>Left click and drag the black or white handles to resize your shapes </a:t>
            </a:r>
            <a:endParaRPr lang="en-AU" sz="2200">
              <a:solidFill>
                <a:srgbClr val="FFFFFF"/>
              </a:solidFill>
              <a:latin typeface="Aptos"/>
              <a:cs typeface="Arial" panose="020B0604020202020204" pitchFamily="34" charset="0"/>
            </a:endParaRPr>
          </a:p>
          <a:p>
            <a:pPr marL="342900" indent="-342900" algn="l" rtl="0" fontAlgn="base">
              <a:buFont typeface="Arial" panose="020B0604020202020204" pitchFamily="34" charset="0"/>
              <a:buChar char="•"/>
            </a:pPr>
            <a:r>
              <a:rPr lang="en-AU" sz="2200">
                <a:solidFill>
                  <a:srgbClr val="FFFFFF"/>
                </a:solidFill>
                <a:latin typeface="Aptos"/>
                <a:cs typeface="Arial"/>
              </a:rPr>
              <a:t>Hold the SHIFT key to constrain proportions</a:t>
            </a:r>
          </a:p>
          <a:p>
            <a:pPr marL="342900" indent="-342900" algn="l" rtl="0" fontAlgn="base">
              <a:buFont typeface="Arial" panose="020B0604020202020204" pitchFamily="34" charset="0"/>
              <a:buChar char="•"/>
            </a:pPr>
            <a:r>
              <a:rPr lang="en-AU" sz="2200">
                <a:solidFill>
                  <a:srgbClr val="FFFFFF"/>
                </a:solidFill>
                <a:latin typeface="Aptos"/>
                <a:cs typeface="Arial"/>
              </a:rPr>
              <a:t>Left click and drag the black cone to change the elevation of the shape in relation to the work plane</a:t>
            </a:r>
          </a:p>
        </p:txBody>
      </p:sp>
      <p:sp>
        <p:nvSpPr>
          <p:cNvPr id="8" name="TextBox 1">
            <a:extLst>
              <a:ext uri="{FF2B5EF4-FFF2-40B4-BE49-F238E27FC236}">
                <a16:creationId xmlns:a16="http://schemas.microsoft.com/office/drawing/2014/main" id="{A3C9BA9D-D68A-A339-F73C-38FA517AA66B}"/>
              </a:ext>
            </a:extLst>
          </p:cNvPr>
          <p:cNvSpPr txBox="1"/>
          <p:nvPr/>
        </p:nvSpPr>
        <p:spPr>
          <a:xfrm>
            <a:off x="5925373" y="1852206"/>
            <a:ext cx="5702504" cy="449353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fontAlgn="base"/>
            <a:r>
              <a:rPr lang="en-AU" sz="2200" b="1">
                <a:solidFill>
                  <a:srgbClr val="FFFFFF"/>
                </a:solidFill>
                <a:latin typeface="Aptos"/>
                <a:cs typeface="Arial"/>
              </a:rPr>
              <a:t>Moving</a:t>
            </a:r>
            <a:endParaRPr lang="en-US" sz="2200" b="0" i="0">
              <a:solidFill>
                <a:srgbClr val="FFFFFF"/>
              </a:solidFill>
              <a:effectLst/>
              <a:latin typeface="Aptos"/>
              <a:cs typeface="Arial"/>
            </a:endParaRPr>
          </a:p>
          <a:p>
            <a:pPr marL="342900" indent="-342900" fontAlgn="base">
              <a:buFont typeface="Arial" panose="020B0604020202020204" pitchFamily="34" charset="0"/>
              <a:buChar char="•"/>
            </a:pPr>
            <a:r>
              <a:rPr lang="en-AU" sz="2200">
                <a:solidFill>
                  <a:srgbClr val="FFFFFF"/>
                </a:solidFill>
                <a:latin typeface="Aptos"/>
                <a:cs typeface="Arial"/>
              </a:rPr>
              <a:t>You can nudge a selected object around the x &amp; y axes with the arrow keys</a:t>
            </a:r>
          </a:p>
          <a:p>
            <a:pPr marL="342900" indent="-342900">
              <a:buFont typeface="Arial" panose="020B0604020202020204" pitchFamily="34" charset="0"/>
              <a:buChar char="•"/>
            </a:pPr>
            <a:endParaRPr lang="en-AU" sz="2200">
              <a:solidFill>
                <a:srgbClr val="FFFFFF"/>
              </a:solidFill>
              <a:latin typeface="Aptos"/>
              <a:cs typeface="Arial"/>
            </a:endParaRPr>
          </a:p>
          <a:p>
            <a:pPr algn="l" rtl="0" fontAlgn="base"/>
            <a:r>
              <a:rPr lang="en-AU" sz="2200" b="1">
                <a:solidFill>
                  <a:srgbClr val="FFFFFF"/>
                </a:solidFill>
                <a:latin typeface="Aptos"/>
                <a:cs typeface="Arial"/>
              </a:rPr>
              <a:t>Rotate</a:t>
            </a:r>
          </a:p>
          <a:p>
            <a:pPr marL="342900" indent="-342900" fontAlgn="base">
              <a:buFont typeface="Arial" panose="020B0604020202020204" pitchFamily="34" charset="0"/>
              <a:buChar char="•"/>
            </a:pPr>
            <a:r>
              <a:rPr lang="en-AU" sz="2200">
                <a:solidFill>
                  <a:srgbClr val="FFFFFF"/>
                </a:solidFill>
                <a:latin typeface="Aptos"/>
                <a:cs typeface="Arial"/>
              </a:rPr>
              <a:t>Left click and drag the curly one of the 3 arrows to rotate an object, you can also type in an angle once it is highlighted. </a:t>
            </a:r>
            <a:endParaRPr lang="en-AU" sz="2200">
              <a:solidFill>
                <a:srgbClr val="FFFFFF"/>
              </a:solidFill>
              <a:latin typeface="Aptos"/>
              <a:cs typeface="Arial" panose="020B0604020202020204" pitchFamily="34" charset="0"/>
            </a:endParaRPr>
          </a:p>
          <a:p>
            <a:pPr marL="342900" indent="-342900">
              <a:buFont typeface="Arial" panose="020B0604020202020204" pitchFamily="34" charset="0"/>
              <a:buChar char="•"/>
            </a:pPr>
            <a:endParaRPr lang="en-AU" sz="2200">
              <a:solidFill>
                <a:srgbClr val="FFFFFF"/>
              </a:solidFill>
              <a:latin typeface="Aptos"/>
              <a:cs typeface="Arial"/>
            </a:endParaRPr>
          </a:p>
          <a:p>
            <a:pPr algn="l" rtl="0" fontAlgn="base"/>
            <a:r>
              <a:rPr lang="en-AU" sz="2200" b="1" i="0">
                <a:solidFill>
                  <a:srgbClr val="FFFFFF"/>
                </a:solidFill>
                <a:effectLst/>
                <a:latin typeface="Aptos"/>
                <a:cs typeface="Arial"/>
              </a:rPr>
              <a:t>Ruler</a:t>
            </a:r>
          </a:p>
          <a:p>
            <a:pPr marL="342900" indent="-342900" algn="l" rtl="0" fontAlgn="base">
              <a:buFont typeface="Arial" panose="020B0604020202020204" pitchFamily="34" charset="0"/>
              <a:buChar char="•"/>
            </a:pPr>
            <a:r>
              <a:rPr lang="en-AU" sz="2200" i="0">
                <a:solidFill>
                  <a:srgbClr val="FFFFFF"/>
                </a:solidFill>
                <a:effectLst/>
                <a:latin typeface="Aptos"/>
                <a:cs typeface="Arial"/>
              </a:rPr>
              <a:t>Drag the ruler out onto the workplace to resize or </a:t>
            </a:r>
            <a:r>
              <a:rPr lang="en-AU" sz="2200">
                <a:solidFill>
                  <a:srgbClr val="FFFFFF"/>
                </a:solidFill>
                <a:latin typeface="Aptos"/>
                <a:cs typeface="Arial"/>
              </a:rPr>
              <a:t>arrange shapes using typed in dimensions</a:t>
            </a:r>
            <a:endParaRPr lang="en-US" sz="2200" i="0">
              <a:solidFill>
                <a:srgbClr val="FFFFFF"/>
              </a:solidFill>
              <a:effectLst/>
              <a:latin typeface="Aptos"/>
              <a:cs typeface="Arial"/>
            </a:endParaRPr>
          </a:p>
        </p:txBody>
      </p:sp>
    </p:spTree>
    <p:extLst>
      <p:ext uri="{BB962C8B-B14F-4D97-AF65-F5344CB8AC3E}">
        <p14:creationId xmlns:p14="http://schemas.microsoft.com/office/powerpoint/2010/main" val="3409228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5501F-4FD7-10A2-1CE5-767BA16A417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8CDD062-8E38-52B4-C892-8D207D1E21DE}"/>
              </a:ext>
            </a:extLst>
          </p:cNvPr>
          <p:cNvSpPr txBox="1">
            <a:spLocks/>
          </p:cNvSpPr>
          <p:nvPr/>
        </p:nvSpPr>
        <p:spPr>
          <a:xfrm>
            <a:off x="774496" y="168198"/>
            <a:ext cx="10688401" cy="1345101"/>
          </a:xfrm>
          <a:prstGeom prst="rect">
            <a:avLst/>
          </a:prstGeom>
        </p:spPr>
        <p:txBody>
          <a:bodyPr vert="horz" lIns="91440" tIns="45720" rIns="91440" bIns="45720" rtlCol="0" anchor="b">
            <a:normAutofit/>
          </a:bodyPr>
          <a:lstStyle>
            <a:defPPr>
              <a:defRPr lang="en-US"/>
            </a:defPPr>
            <a:lvl1pPr marL="0" algn="ctr" defTabSz="914400"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FFFFFF"/>
                </a:solidFill>
                <a:latin typeface="Aptos"/>
                <a:cs typeface="Arial"/>
              </a:rPr>
              <a:t>Moving and manipulating shapes</a:t>
            </a:r>
          </a:p>
        </p:txBody>
      </p:sp>
      <p:cxnSp>
        <p:nvCxnSpPr>
          <p:cNvPr id="5" name="Straight Arrow Connector 4">
            <a:extLst>
              <a:ext uri="{FF2B5EF4-FFF2-40B4-BE49-F238E27FC236}">
                <a16:creationId xmlns:a16="http://schemas.microsoft.com/office/drawing/2014/main" id="{765A1304-77CF-EC03-A050-ECBBABE0DFAA}"/>
              </a:ext>
            </a:extLst>
          </p:cNvPr>
          <p:cNvCxnSpPr>
            <a:cxnSpLocks/>
          </p:cNvCxnSpPr>
          <p:nvPr/>
        </p:nvCxnSpPr>
        <p:spPr>
          <a:xfrm>
            <a:off x="1945532" y="1627055"/>
            <a:ext cx="8446178"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5">
            <a:extLst>
              <a:ext uri="{FF2B5EF4-FFF2-40B4-BE49-F238E27FC236}">
                <a16:creationId xmlns:a16="http://schemas.microsoft.com/office/drawing/2014/main" id="{7637B89A-4767-DFA8-E83F-FA8B1B1D1422}"/>
              </a:ext>
            </a:extLst>
          </p:cNvPr>
          <p:cNvSpPr txBox="1"/>
          <p:nvPr/>
        </p:nvSpPr>
        <p:spPr>
          <a:xfrm>
            <a:off x="414032" y="1849507"/>
            <a:ext cx="5859767" cy="449353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fontAlgn="base"/>
            <a:r>
              <a:rPr lang="en-AU" sz="2200" b="1">
                <a:solidFill>
                  <a:srgbClr val="FFFFFF"/>
                </a:solidFill>
                <a:latin typeface="Aptos"/>
                <a:cs typeface="Arial"/>
              </a:rPr>
              <a:t>Select</a:t>
            </a:r>
            <a:endParaRPr lang="en-US" sz="2200" b="0" i="0">
              <a:solidFill>
                <a:srgbClr val="FFFFFF"/>
              </a:solidFill>
              <a:effectLst/>
              <a:latin typeface="Aptos"/>
              <a:cs typeface="Arial"/>
            </a:endParaRPr>
          </a:p>
          <a:p>
            <a:pPr marL="342900" indent="-342900" algn="l" rtl="0" fontAlgn="base">
              <a:buFont typeface="Arial" panose="020B0604020202020204" pitchFamily="34" charset="0"/>
              <a:buChar char="•"/>
            </a:pPr>
            <a:r>
              <a:rPr lang="en-AU" sz="2200" b="0" i="0" u="none" strike="noStrike">
                <a:solidFill>
                  <a:srgbClr val="FFFFFF"/>
                </a:solidFill>
                <a:effectLst/>
                <a:latin typeface="Aptos"/>
                <a:cs typeface="Arial"/>
              </a:rPr>
              <a:t>Using the left click (hold shift select multiple objects)</a:t>
            </a:r>
          </a:p>
          <a:p>
            <a:pPr marL="342900" indent="-342900" algn="l" rtl="0" fontAlgn="base">
              <a:buFont typeface="Arial" panose="020B0604020202020204" pitchFamily="34" charset="0"/>
              <a:buChar char="•"/>
            </a:pPr>
            <a:r>
              <a:rPr lang="en-AU" sz="2200">
                <a:solidFill>
                  <a:srgbClr val="FFFFFF"/>
                </a:solidFill>
                <a:latin typeface="Aptos"/>
                <a:cs typeface="Arial"/>
              </a:rPr>
              <a:t>Or left click and drag a selection box around multiple objects</a:t>
            </a:r>
          </a:p>
          <a:p>
            <a:pPr marL="342900" indent="-342900">
              <a:buFont typeface="Arial" panose="020B0604020202020204" pitchFamily="34" charset="0"/>
              <a:buChar char="•"/>
            </a:pPr>
            <a:endParaRPr lang="en-AU" sz="2200">
              <a:solidFill>
                <a:srgbClr val="FFFFFF"/>
              </a:solidFill>
              <a:latin typeface="Aptos"/>
              <a:cs typeface="Arial"/>
            </a:endParaRPr>
          </a:p>
          <a:p>
            <a:pPr algn="l" rtl="0" fontAlgn="base"/>
            <a:r>
              <a:rPr lang="en-AU" sz="2200" b="1">
                <a:solidFill>
                  <a:srgbClr val="FFFFFF"/>
                </a:solidFill>
                <a:latin typeface="Aptos"/>
                <a:cs typeface="Arial"/>
              </a:rPr>
              <a:t>Resizing</a:t>
            </a:r>
          </a:p>
          <a:p>
            <a:pPr marL="342900" indent="-342900" fontAlgn="base">
              <a:buFont typeface="Arial" panose="020B0604020202020204" pitchFamily="34" charset="0"/>
              <a:buChar char="•"/>
            </a:pPr>
            <a:r>
              <a:rPr lang="en-AU" sz="2200">
                <a:solidFill>
                  <a:srgbClr val="FFFFFF"/>
                </a:solidFill>
                <a:latin typeface="Aptos"/>
                <a:cs typeface="Arial"/>
              </a:rPr>
              <a:t>Left click and drag the black or white handles to resize your shapes </a:t>
            </a:r>
            <a:endParaRPr lang="en-AU" sz="2200">
              <a:solidFill>
                <a:srgbClr val="FFFFFF"/>
              </a:solidFill>
              <a:latin typeface="Aptos"/>
              <a:cs typeface="Arial" panose="020B0604020202020204" pitchFamily="34" charset="0"/>
            </a:endParaRPr>
          </a:p>
          <a:p>
            <a:pPr marL="342900" indent="-342900" algn="l" rtl="0" fontAlgn="base">
              <a:buFont typeface="Arial" panose="020B0604020202020204" pitchFamily="34" charset="0"/>
              <a:buChar char="•"/>
            </a:pPr>
            <a:r>
              <a:rPr lang="en-AU" sz="2200">
                <a:solidFill>
                  <a:srgbClr val="FFFFFF"/>
                </a:solidFill>
                <a:latin typeface="Aptos"/>
                <a:cs typeface="Arial"/>
              </a:rPr>
              <a:t>Hold the SHIFT key to constrain proportions</a:t>
            </a:r>
          </a:p>
          <a:p>
            <a:pPr marL="342900" indent="-342900" algn="l" rtl="0" fontAlgn="base">
              <a:buFont typeface="Arial" panose="020B0604020202020204" pitchFamily="34" charset="0"/>
              <a:buChar char="•"/>
            </a:pPr>
            <a:r>
              <a:rPr lang="en-AU" sz="2200">
                <a:solidFill>
                  <a:srgbClr val="FFFFFF"/>
                </a:solidFill>
                <a:latin typeface="Aptos"/>
                <a:cs typeface="Arial"/>
              </a:rPr>
              <a:t>Left click and drag the black cone to change the elevation of the shape in relation to the work plane</a:t>
            </a:r>
          </a:p>
        </p:txBody>
      </p:sp>
      <p:sp>
        <p:nvSpPr>
          <p:cNvPr id="8" name="TextBox 1">
            <a:extLst>
              <a:ext uri="{FF2B5EF4-FFF2-40B4-BE49-F238E27FC236}">
                <a16:creationId xmlns:a16="http://schemas.microsoft.com/office/drawing/2014/main" id="{0CA80C12-93FC-05FF-5E79-5E92364401EB}"/>
              </a:ext>
            </a:extLst>
          </p:cNvPr>
          <p:cNvSpPr txBox="1"/>
          <p:nvPr/>
        </p:nvSpPr>
        <p:spPr>
          <a:xfrm>
            <a:off x="5925373" y="1852206"/>
            <a:ext cx="5702504" cy="449353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fontAlgn="base"/>
            <a:r>
              <a:rPr lang="en-AU" sz="2200" b="1">
                <a:solidFill>
                  <a:srgbClr val="FFFFFF"/>
                </a:solidFill>
                <a:latin typeface="Aptos"/>
                <a:cs typeface="Arial"/>
              </a:rPr>
              <a:t>Moving</a:t>
            </a:r>
            <a:endParaRPr lang="en-US" sz="2200" b="0" i="0">
              <a:solidFill>
                <a:srgbClr val="FFFFFF"/>
              </a:solidFill>
              <a:effectLst/>
              <a:latin typeface="Aptos"/>
              <a:cs typeface="Arial"/>
            </a:endParaRPr>
          </a:p>
          <a:p>
            <a:pPr marL="342900" indent="-342900" fontAlgn="base">
              <a:buFont typeface="Arial" panose="020B0604020202020204" pitchFamily="34" charset="0"/>
              <a:buChar char="•"/>
            </a:pPr>
            <a:r>
              <a:rPr lang="en-AU" sz="2200">
                <a:solidFill>
                  <a:srgbClr val="FFFFFF"/>
                </a:solidFill>
                <a:latin typeface="Aptos"/>
                <a:cs typeface="Arial"/>
              </a:rPr>
              <a:t>You can nudge a selected object around the x &amp; y axes with the arrow keys</a:t>
            </a:r>
          </a:p>
          <a:p>
            <a:pPr marL="342900" indent="-342900">
              <a:buFont typeface="Arial" panose="020B0604020202020204" pitchFamily="34" charset="0"/>
              <a:buChar char="•"/>
            </a:pPr>
            <a:endParaRPr lang="en-AU" sz="2200">
              <a:solidFill>
                <a:srgbClr val="FFFFFF"/>
              </a:solidFill>
              <a:latin typeface="Aptos"/>
              <a:cs typeface="Arial"/>
            </a:endParaRPr>
          </a:p>
          <a:p>
            <a:pPr algn="l" rtl="0" fontAlgn="base"/>
            <a:r>
              <a:rPr lang="en-AU" sz="2200" b="1">
                <a:solidFill>
                  <a:srgbClr val="FFFFFF"/>
                </a:solidFill>
                <a:latin typeface="Aptos"/>
                <a:cs typeface="Arial"/>
              </a:rPr>
              <a:t>Rotate</a:t>
            </a:r>
          </a:p>
          <a:p>
            <a:pPr marL="342900" indent="-342900" fontAlgn="base">
              <a:buFont typeface="Arial" panose="020B0604020202020204" pitchFamily="34" charset="0"/>
              <a:buChar char="•"/>
            </a:pPr>
            <a:r>
              <a:rPr lang="en-AU" sz="2200">
                <a:solidFill>
                  <a:srgbClr val="FFFFFF"/>
                </a:solidFill>
                <a:latin typeface="Aptos"/>
                <a:cs typeface="Arial"/>
              </a:rPr>
              <a:t>Left click and drag the curly one of the 3 arrows to rotate an object, you can also type in an angle once it is highlighted. </a:t>
            </a:r>
            <a:endParaRPr lang="en-AU" sz="2200">
              <a:solidFill>
                <a:srgbClr val="FFFFFF"/>
              </a:solidFill>
              <a:latin typeface="Aptos"/>
              <a:cs typeface="Arial" panose="020B0604020202020204" pitchFamily="34" charset="0"/>
            </a:endParaRPr>
          </a:p>
          <a:p>
            <a:pPr marL="342900" indent="-342900">
              <a:buFont typeface="Arial" panose="020B0604020202020204" pitchFamily="34" charset="0"/>
              <a:buChar char="•"/>
            </a:pPr>
            <a:endParaRPr lang="en-AU" sz="2200">
              <a:solidFill>
                <a:srgbClr val="FFFFFF"/>
              </a:solidFill>
              <a:latin typeface="Aptos"/>
              <a:cs typeface="Arial"/>
            </a:endParaRPr>
          </a:p>
          <a:p>
            <a:pPr algn="l" rtl="0" fontAlgn="base"/>
            <a:r>
              <a:rPr lang="en-AU" sz="2200" b="1" i="0">
                <a:solidFill>
                  <a:srgbClr val="FFFFFF"/>
                </a:solidFill>
                <a:effectLst/>
                <a:latin typeface="Aptos"/>
                <a:cs typeface="Arial"/>
              </a:rPr>
              <a:t>Ruler</a:t>
            </a:r>
          </a:p>
          <a:p>
            <a:pPr marL="342900" indent="-342900" algn="l" rtl="0" fontAlgn="base">
              <a:buFont typeface="Arial" panose="020B0604020202020204" pitchFamily="34" charset="0"/>
              <a:buChar char="•"/>
            </a:pPr>
            <a:r>
              <a:rPr lang="en-AU" sz="2200" i="0">
                <a:solidFill>
                  <a:srgbClr val="FFFFFF"/>
                </a:solidFill>
                <a:effectLst/>
                <a:latin typeface="Aptos"/>
                <a:cs typeface="Arial"/>
              </a:rPr>
              <a:t>Drag the ruler out onto the workplace to resize or </a:t>
            </a:r>
            <a:r>
              <a:rPr lang="en-AU" sz="2200">
                <a:solidFill>
                  <a:srgbClr val="FFFFFF"/>
                </a:solidFill>
                <a:latin typeface="Aptos"/>
                <a:cs typeface="Arial"/>
              </a:rPr>
              <a:t>arrange shapes using typed in dimensions</a:t>
            </a:r>
            <a:endParaRPr lang="en-US" sz="2200" i="0">
              <a:solidFill>
                <a:srgbClr val="FFFFFF"/>
              </a:solidFill>
              <a:effectLst/>
              <a:latin typeface="Aptos"/>
              <a:cs typeface="Arial"/>
            </a:endParaRPr>
          </a:p>
        </p:txBody>
      </p:sp>
    </p:spTree>
    <p:extLst>
      <p:ext uri="{BB962C8B-B14F-4D97-AF65-F5344CB8AC3E}">
        <p14:creationId xmlns:p14="http://schemas.microsoft.com/office/powerpoint/2010/main" val="2335830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B6309-332F-7A69-4C14-6B7E609CC6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C884BE-F61A-F880-35A3-5A5D7570751E}"/>
              </a:ext>
            </a:extLst>
          </p:cNvPr>
          <p:cNvSpPr txBox="1">
            <a:spLocks/>
          </p:cNvSpPr>
          <p:nvPr/>
        </p:nvSpPr>
        <p:spPr>
          <a:xfrm>
            <a:off x="774496" y="158302"/>
            <a:ext cx="10688401" cy="1345101"/>
          </a:xfrm>
          <a:prstGeom prst="rect">
            <a:avLst/>
          </a:prstGeom>
        </p:spPr>
        <p:txBody>
          <a:bodyPr vert="horz" lIns="91440" tIns="45720" rIns="91440" bIns="45720" rtlCol="0" anchor="b">
            <a:normAutofit/>
          </a:bodyPr>
          <a:lstStyle>
            <a:defPPr>
              <a:defRPr lang="en-US"/>
            </a:defPPr>
            <a:lvl1pPr marL="0" algn="ctr" defTabSz="914400"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a:latin typeface="Aptos"/>
                <a:cs typeface="Arial"/>
              </a:rPr>
              <a:t>Make a complex shape</a:t>
            </a:r>
          </a:p>
        </p:txBody>
      </p:sp>
      <p:sp>
        <p:nvSpPr>
          <p:cNvPr id="6" name="TextBox 5">
            <a:extLst>
              <a:ext uri="{FF2B5EF4-FFF2-40B4-BE49-F238E27FC236}">
                <a16:creationId xmlns:a16="http://schemas.microsoft.com/office/drawing/2014/main" id="{C85289F8-0A95-904F-3D0A-A7B95A63DCB1}"/>
              </a:ext>
            </a:extLst>
          </p:cNvPr>
          <p:cNvSpPr txBox="1"/>
          <p:nvPr/>
        </p:nvSpPr>
        <p:spPr>
          <a:xfrm>
            <a:off x="6867496" y="1764575"/>
            <a:ext cx="4598266" cy="378565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fontAlgn="base"/>
            <a:r>
              <a:rPr lang="en-AU" sz="2400" b="1" i="0" u="none" strike="noStrike">
                <a:solidFill>
                  <a:srgbClr val="FFFFFF"/>
                </a:solidFill>
                <a:effectLst/>
                <a:latin typeface="Aptos"/>
                <a:cs typeface="Arial"/>
              </a:rPr>
              <a:t>Grouping solids and holes</a:t>
            </a:r>
            <a:r>
              <a:rPr lang="en-US" sz="2400" b="0" i="0">
                <a:solidFill>
                  <a:srgbClr val="FFFFFF"/>
                </a:solidFill>
                <a:effectLst/>
                <a:latin typeface="Aptos"/>
                <a:cs typeface="Arial"/>
              </a:rPr>
              <a:t>​</a:t>
            </a:r>
          </a:p>
          <a:p>
            <a:endParaRPr lang="en-US" sz="2400">
              <a:solidFill>
                <a:srgbClr val="FFFFFF"/>
              </a:solidFill>
              <a:latin typeface="Aptos"/>
              <a:cs typeface="Arial"/>
            </a:endParaRPr>
          </a:p>
          <a:p>
            <a:pPr marL="457200" indent="-457200" algn="l" rtl="0" fontAlgn="base">
              <a:buFont typeface="Arial" panose="020B0604020202020204" pitchFamily="34" charset="0"/>
              <a:buChar char="•"/>
            </a:pPr>
            <a:r>
              <a:rPr lang="en-AU" sz="2400" b="0" i="0" u="none" strike="noStrike">
                <a:solidFill>
                  <a:srgbClr val="FFFFFF"/>
                </a:solidFill>
                <a:effectLst/>
                <a:latin typeface="Aptos"/>
                <a:cs typeface="Arial"/>
              </a:rPr>
              <a:t>You can make complex shapes by combining and subtracting the primitive (basic) shapes using the group tool.</a:t>
            </a:r>
            <a:r>
              <a:rPr lang="en-US" sz="2400" b="0" i="0">
                <a:solidFill>
                  <a:srgbClr val="FFFFFF"/>
                </a:solidFill>
                <a:effectLst/>
                <a:latin typeface="Aptos"/>
                <a:cs typeface="Arial"/>
              </a:rPr>
              <a:t>​</a:t>
            </a:r>
          </a:p>
          <a:p>
            <a:pPr marL="457200" indent="-457200" algn="l" rtl="0" fontAlgn="base">
              <a:buFont typeface="Arial" panose="020B0604020202020204" pitchFamily="34" charset="0"/>
              <a:buChar char="•"/>
            </a:pPr>
            <a:r>
              <a:rPr lang="en-AU" sz="2400" b="0" i="0" u="none" strike="noStrike">
                <a:solidFill>
                  <a:srgbClr val="FFFFFF"/>
                </a:solidFill>
                <a:effectLst/>
                <a:latin typeface="Aptos"/>
                <a:cs typeface="Arial"/>
              </a:rPr>
              <a:t>Select the objects you want to combine</a:t>
            </a:r>
            <a:r>
              <a:rPr lang="en-US" sz="2400" b="0" i="0">
                <a:solidFill>
                  <a:srgbClr val="FFFFFF"/>
                </a:solidFill>
                <a:effectLst/>
                <a:latin typeface="Aptos"/>
                <a:cs typeface="Arial"/>
              </a:rPr>
              <a:t>​</a:t>
            </a:r>
          </a:p>
          <a:p>
            <a:pPr marL="457200" indent="-457200" algn="l" rtl="0" fontAlgn="base">
              <a:buFont typeface="Arial" panose="020B0604020202020204" pitchFamily="34" charset="0"/>
              <a:buChar char="•"/>
            </a:pPr>
            <a:r>
              <a:rPr lang="en-AU" sz="2400" b="0" i="0" u="none" strike="noStrike">
                <a:solidFill>
                  <a:srgbClr val="FFFFFF"/>
                </a:solidFill>
                <a:effectLst/>
                <a:latin typeface="Aptos"/>
                <a:cs typeface="Arial"/>
              </a:rPr>
              <a:t>And then hit the group button </a:t>
            </a:r>
            <a:endParaRPr lang="en-AU" sz="2400" b="0" i="0">
              <a:solidFill>
                <a:srgbClr val="FFFFFF"/>
              </a:solidFill>
              <a:effectLst/>
              <a:latin typeface="Aptos"/>
              <a:cs typeface="Arial"/>
            </a:endParaRPr>
          </a:p>
        </p:txBody>
      </p:sp>
      <p:pic>
        <p:nvPicPr>
          <p:cNvPr id="9" name="Picture 8" descr="A screenshot of a computer&#10;&#10;Description automatically generated">
            <a:extLst>
              <a:ext uri="{FF2B5EF4-FFF2-40B4-BE49-F238E27FC236}">
                <a16:creationId xmlns:a16="http://schemas.microsoft.com/office/drawing/2014/main" id="{BAF9A476-DA8D-5199-DF4A-368924BA8A44}"/>
              </a:ext>
            </a:extLst>
          </p:cNvPr>
          <p:cNvPicPr>
            <a:picLocks noChangeAspect="1"/>
          </p:cNvPicPr>
          <p:nvPr/>
        </p:nvPicPr>
        <p:blipFill rotWithShape="1">
          <a:blip r:embed="rId3">
            <a:extLst>
              <a:ext uri="{28A0092B-C50C-407E-A947-70E740481C1C}">
                <a14:useLocalDpi xmlns:a14="http://schemas.microsoft.com/office/drawing/2010/main" val="0"/>
              </a:ext>
            </a:extLst>
          </a:blip>
          <a:srcRect r="16485"/>
          <a:stretch/>
        </p:blipFill>
        <p:spPr>
          <a:xfrm>
            <a:off x="285757" y="1759628"/>
            <a:ext cx="6491117" cy="4528969"/>
          </a:xfrm>
          <a:prstGeom prst="rect">
            <a:avLst/>
          </a:prstGeom>
        </p:spPr>
      </p:pic>
    </p:spTree>
    <p:extLst>
      <p:ext uri="{BB962C8B-B14F-4D97-AF65-F5344CB8AC3E}">
        <p14:creationId xmlns:p14="http://schemas.microsoft.com/office/powerpoint/2010/main" val="1158450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949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A4735-E18A-0603-12D1-98810D60AD1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CC884BE-F61A-F880-35A3-5A5D7570751E}"/>
              </a:ext>
            </a:extLst>
          </p:cNvPr>
          <p:cNvSpPr txBox="1">
            <a:spLocks/>
          </p:cNvSpPr>
          <p:nvPr/>
        </p:nvSpPr>
        <p:spPr>
          <a:xfrm>
            <a:off x="6382493" y="120498"/>
            <a:ext cx="3949155" cy="1345101"/>
          </a:xfrm>
          <a:prstGeom prst="rect">
            <a:avLst/>
          </a:prstGeom>
        </p:spPr>
        <p:txBody>
          <a:bodyPr vert="horz" lIns="91440" tIns="45720" rIns="91440" bIns="45720" rtlCol="0" anchor="b">
            <a:normAutofit/>
          </a:bodyPr>
          <a:lstStyle>
            <a:defPPr>
              <a:defRPr lang="en-US"/>
            </a:defPPr>
            <a:lvl1pPr marL="0" algn="ctr" defTabSz="914400"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a:solidFill>
                  <a:srgbClr val="FFFFFF"/>
                </a:solidFill>
                <a:latin typeface="Aptos"/>
                <a:cs typeface="Arial"/>
              </a:rPr>
              <a:t>Exporting</a:t>
            </a:r>
          </a:p>
        </p:txBody>
      </p:sp>
      <p:sp>
        <p:nvSpPr>
          <p:cNvPr id="5" name="TextBox 5">
            <a:extLst>
              <a:ext uri="{FF2B5EF4-FFF2-40B4-BE49-F238E27FC236}">
                <a16:creationId xmlns:a16="http://schemas.microsoft.com/office/drawing/2014/main" id="{C85289F8-0A95-904F-3D0A-A7B95A63DCB1}"/>
              </a:ext>
            </a:extLst>
          </p:cNvPr>
          <p:cNvSpPr txBox="1"/>
          <p:nvPr/>
        </p:nvSpPr>
        <p:spPr>
          <a:xfrm>
            <a:off x="7190360" y="1588284"/>
            <a:ext cx="4322537" cy="440120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l" rtl="0" fontAlgn="base">
              <a:buFont typeface="Arial" panose="020B0604020202020204" pitchFamily="34" charset="0"/>
              <a:buChar char="•"/>
            </a:pPr>
            <a:r>
              <a:rPr lang="en-AU" sz="2800" i="0" u="none" strike="noStrike">
                <a:solidFill>
                  <a:srgbClr val="FFFFFF"/>
                </a:solidFill>
                <a:effectLst/>
                <a:latin typeface="Aptos"/>
                <a:cs typeface="Arial"/>
              </a:rPr>
              <a:t>Hit the export button and select STL</a:t>
            </a:r>
          </a:p>
          <a:p>
            <a:pPr marL="457200" indent="-457200" algn="l" rtl="0" fontAlgn="base">
              <a:buFont typeface="Arial" panose="020B0604020202020204" pitchFamily="34" charset="0"/>
              <a:buChar char="•"/>
            </a:pPr>
            <a:r>
              <a:rPr lang="en-AU" sz="2800">
                <a:solidFill>
                  <a:srgbClr val="FFFFFF"/>
                </a:solidFill>
                <a:latin typeface="Aptos"/>
                <a:cs typeface="Arial"/>
              </a:rPr>
              <a:t>Save to your desired folder</a:t>
            </a:r>
          </a:p>
          <a:p>
            <a:pPr marL="457200" indent="-457200" fontAlgn="base">
              <a:buFont typeface="Arial" panose="020B0604020202020204" pitchFamily="34" charset="0"/>
              <a:buChar char="•"/>
            </a:pPr>
            <a:r>
              <a:rPr lang="en-AU" sz="2800">
                <a:solidFill>
                  <a:srgbClr val="FFFFFF"/>
                </a:solidFill>
                <a:latin typeface="Aptos"/>
                <a:cs typeface="Arial"/>
              </a:rPr>
              <a:t>Open file up in </a:t>
            </a:r>
            <a:r>
              <a:rPr lang="en-AU" sz="2800" err="1">
                <a:solidFill>
                  <a:srgbClr val="FFFFFF"/>
                </a:solidFill>
                <a:latin typeface="Aptos"/>
                <a:cs typeface="Arial"/>
              </a:rPr>
              <a:t>PrusaSlicer</a:t>
            </a:r>
            <a:r>
              <a:rPr lang="en-AU" sz="2800">
                <a:solidFill>
                  <a:srgbClr val="FFFFFF"/>
                </a:solidFill>
                <a:latin typeface="Aptos"/>
                <a:cs typeface="Arial"/>
              </a:rPr>
              <a:t> using one of our facility computers. The software will be configured correctly on our computers.</a:t>
            </a:r>
            <a:endParaRPr lang="en-AU" sz="2800" i="0">
              <a:solidFill>
                <a:srgbClr val="FFFFFF"/>
              </a:solidFill>
              <a:effectLst/>
              <a:latin typeface="Aptos"/>
              <a:cs typeface="Arial" panose="020B0604020202020204" pitchFamily="34" charset="0"/>
            </a:endParaRPr>
          </a:p>
        </p:txBody>
      </p:sp>
      <p:pic>
        <p:nvPicPr>
          <p:cNvPr id="7" name="Picture 6" descr="A screenshot of a computer&#10;&#10;Description automatically generated">
            <a:extLst>
              <a:ext uri="{FF2B5EF4-FFF2-40B4-BE49-F238E27FC236}">
                <a16:creationId xmlns:a16="http://schemas.microsoft.com/office/drawing/2014/main" id="{42C7D039-C049-D182-E7D1-4DCA34EB7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749612" cy="6858000"/>
          </a:xfrm>
          <a:prstGeom prst="rect">
            <a:avLst/>
          </a:prstGeom>
        </p:spPr>
      </p:pic>
    </p:spTree>
    <p:extLst>
      <p:ext uri="{BB962C8B-B14F-4D97-AF65-F5344CB8AC3E}">
        <p14:creationId xmlns:p14="http://schemas.microsoft.com/office/powerpoint/2010/main" val="1616646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93572-F8F0-A60F-BDBF-D784213218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F96D28-0633-A862-0DC3-D56EE01B96C0}"/>
              </a:ext>
            </a:extLst>
          </p:cNvPr>
          <p:cNvSpPr txBox="1">
            <a:spLocks/>
          </p:cNvSpPr>
          <p:nvPr/>
        </p:nvSpPr>
        <p:spPr>
          <a:xfrm>
            <a:off x="892514" y="-13386"/>
            <a:ext cx="10688401" cy="1345101"/>
          </a:xfrm>
          <a:prstGeom prst="rect">
            <a:avLst/>
          </a:prstGeom>
        </p:spPr>
        <p:txBody>
          <a:bodyPr vert="horz" lIns="91440" tIns="45720" rIns="91440" bIns="45720" rtlCol="0" anchor="b">
            <a:normAutofit/>
          </a:bodyPr>
          <a:lstStyle>
            <a:defPPr>
              <a:defRPr lang="en-US"/>
            </a:defPPr>
            <a:lvl1pPr marL="0" algn="ctr" defTabSz="914400"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AU" sz="4800" b="1" dirty="0">
                <a:solidFill>
                  <a:srgbClr val="FFFFFF"/>
                </a:solidFill>
                <a:latin typeface="Aptos"/>
                <a:cs typeface="Arial"/>
              </a:rPr>
              <a:t>What is Slicing?</a:t>
            </a:r>
            <a:endParaRPr lang="en-US" b="1" dirty="0"/>
          </a:p>
        </p:txBody>
      </p:sp>
      <p:sp>
        <p:nvSpPr>
          <p:cNvPr id="6" name="TextBox 2">
            <a:extLst>
              <a:ext uri="{FF2B5EF4-FFF2-40B4-BE49-F238E27FC236}">
                <a16:creationId xmlns:a16="http://schemas.microsoft.com/office/drawing/2014/main" id="{E7364233-C269-F12F-4817-C5708F99D2DA}"/>
              </a:ext>
            </a:extLst>
          </p:cNvPr>
          <p:cNvSpPr txBox="1"/>
          <p:nvPr/>
        </p:nvSpPr>
        <p:spPr>
          <a:xfrm>
            <a:off x="1032309" y="1414637"/>
            <a:ext cx="9035469" cy="1015663"/>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rgbClr val="FFFFFF"/>
                </a:solidFill>
                <a:latin typeface="Aptos"/>
                <a:ea typeface="+mn-lt"/>
                <a:cs typeface="Arial"/>
              </a:rPr>
              <a:t>The act of converting a 3D model into a set of instructions for 3D printers is called </a:t>
            </a:r>
            <a:r>
              <a:rPr lang="en-US" sz="2000" b="1">
                <a:solidFill>
                  <a:srgbClr val="FFFFFF"/>
                </a:solidFill>
                <a:latin typeface="Aptos"/>
                <a:ea typeface="+mn-lt"/>
                <a:cs typeface="Arial"/>
              </a:rPr>
              <a:t>Slicing.</a:t>
            </a:r>
            <a:r>
              <a:rPr lang="en-US" sz="2000">
                <a:solidFill>
                  <a:srgbClr val="FFFFFF"/>
                </a:solidFill>
                <a:latin typeface="Aptos"/>
                <a:ea typeface="+mn-lt"/>
                <a:cs typeface="Arial"/>
              </a:rPr>
              <a:t> </a:t>
            </a:r>
            <a:r>
              <a:rPr lang="en-US" sz="2000">
                <a:solidFill>
                  <a:srgbClr val="FFFFFF"/>
                </a:solidFill>
                <a:latin typeface="Aptos"/>
                <a:ea typeface="+mn-lt"/>
                <a:cs typeface="+mn-lt"/>
              </a:rPr>
              <a:t>It is the intermediate and most important step in the process of 3D printing and where The Edge staff will need to check your settings. </a:t>
            </a:r>
            <a:endParaRPr lang="en-US" sz="2000">
              <a:solidFill>
                <a:srgbClr val="FFFFFF"/>
              </a:solidFill>
              <a:latin typeface="Aptos"/>
            </a:endParaRPr>
          </a:p>
        </p:txBody>
      </p:sp>
      <p:sp>
        <p:nvSpPr>
          <p:cNvPr id="8" name="TextBox 3">
            <a:extLst>
              <a:ext uri="{FF2B5EF4-FFF2-40B4-BE49-F238E27FC236}">
                <a16:creationId xmlns:a16="http://schemas.microsoft.com/office/drawing/2014/main" id="{7D4BF1FF-8F82-C408-3E83-3DA2298EA671}"/>
              </a:ext>
            </a:extLst>
          </p:cNvPr>
          <p:cNvSpPr txBox="1"/>
          <p:nvPr/>
        </p:nvSpPr>
        <p:spPr>
          <a:xfrm>
            <a:off x="1030019" y="4185227"/>
            <a:ext cx="10674927" cy="24929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rgbClr val="FFFFFF"/>
                </a:solidFill>
                <a:latin typeface="Aptos"/>
                <a:ea typeface="+mn-lt"/>
                <a:cs typeface="+mn-lt"/>
              </a:rPr>
              <a:t>These are some of the main types of settings that can be controlled in a slicer software  -</a:t>
            </a:r>
            <a:endParaRPr lang="en-US" sz="2000">
              <a:solidFill>
                <a:srgbClr val="FFFFFF"/>
              </a:solidFill>
              <a:latin typeface="Aptos"/>
              <a:cs typeface="Arial"/>
            </a:endParaRPr>
          </a:p>
          <a:p>
            <a:pPr marL="285750" indent="-285750">
              <a:buFont typeface="Arial"/>
              <a:buChar char="•"/>
            </a:pPr>
            <a:r>
              <a:rPr lang="en-US" sz="2000">
                <a:solidFill>
                  <a:srgbClr val="FFFFFF"/>
                </a:solidFill>
                <a:latin typeface="Aptos"/>
                <a:ea typeface="+mn-lt"/>
                <a:cs typeface="+mn-lt"/>
              </a:rPr>
              <a:t>Print Settings: quality and speed.</a:t>
            </a:r>
            <a:endParaRPr lang="en-US" sz="2000">
              <a:solidFill>
                <a:srgbClr val="FFFFFF"/>
              </a:solidFill>
              <a:latin typeface="Aptos"/>
              <a:cs typeface="Arial"/>
            </a:endParaRPr>
          </a:p>
          <a:p>
            <a:pPr marL="285750" indent="-285750">
              <a:buFont typeface="Arial"/>
              <a:buChar char="•"/>
            </a:pPr>
            <a:r>
              <a:rPr lang="en-US" sz="2000">
                <a:solidFill>
                  <a:srgbClr val="FFFFFF"/>
                </a:solidFill>
                <a:latin typeface="Aptos"/>
                <a:ea typeface="+mn-lt"/>
                <a:cs typeface="+mn-lt"/>
              </a:rPr>
              <a:t>Filament Settings: type of filament etc.</a:t>
            </a:r>
            <a:endParaRPr lang="en-US" sz="2000">
              <a:solidFill>
                <a:srgbClr val="FFFFFF"/>
              </a:solidFill>
              <a:latin typeface="Aptos"/>
              <a:cs typeface="Arial"/>
            </a:endParaRPr>
          </a:p>
          <a:p>
            <a:pPr marL="285750" indent="-285750">
              <a:buFont typeface="Arial"/>
              <a:buChar char="•"/>
            </a:pPr>
            <a:r>
              <a:rPr lang="en-US" sz="2000">
                <a:solidFill>
                  <a:srgbClr val="FFFFFF"/>
                </a:solidFill>
                <a:latin typeface="Aptos"/>
                <a:ea typeface="+mn-lt"/>
                <a:cs typeface="+mn-lt"/>
              </a:rPr>
              <a:t>Printer settings: the model of printer etc.</a:t>
            </a:r>
            <a:endParaRPr lang="en-US" sz="2000">
              <a:solidFill>
                <a:srgbClr val="FFFFFF"/>
              </a:solidFill>
              <a:latin typeface="Aptos"/>
              <a:cs typeface="Calibri"/>
            </a:endParaRPr>
          </a:p>
          <a:p>
            <a:pPr marL="285750" indent="-285750">
              <a:buFont typeface="Arial"/>
              <a:buChar char="•"/>
            </a:pPr>
            <a:r>
              <a:rPr lang="en-US" sz="2000">
                <a:solidFill>
                  <a:srgbClr val="FFFFFF"/>
                </a:solidFill>
                <a:latin typeface="Aptos"/>
                <a:cs typeface="Calibri"/>
              </a:rPr>
              <a:t>Supports: </a:t>
            </a:r>
            <a:r>
              <a:rPr lang="en-US" sz="2000">
                <a:solidFill>
                  <a:srgbClr val="FFFFFF"/>
                </a:solidFill>
                <a:latin typeface="Aptos"/>
                <a:ea typeface="+mn-lt"/>
                <a:cs typeface="+mn-lt"/>
              </a:rPr>
              <a:t>added parts that support overhanging or bridge structures when printing.</a:t>
            </a:r>
          </a:p>
          <a:p>
            <a:pPr marL="285750" indent="-285750">
              <a:buFont typeface="Arial"/>
              <a:buChar char="•"/>
            </a:pPr>
            <a:r>
              <a:rPr lang="en-US" sz="2000">
                <a:solidFill>
                  <a:srgbClr val="FFFFFF"/>
                </a:solidFill>
                <a:latin typeface="Aptos"/>
                <a:cs typeface="Calibri"/>
              </a:rPr>
              <a:t>Infill:</a:t>
            </a:r>
            <a:r>
              <a:rPr lang="en-US" sz="2000">
                <a:solidFill>
                  <a:srgbClr val="FFFFFF"/>
                </a:solidFill>
                <a:latin typeface="Aptos"/>
                <a:ea typeface="+mn-lt"/>
                <a:cs typeface="+mn-lt"/>
              </a:rPr>
              <a:t> the internal structure (density/fullness) of a 3D printed part.</a:t>
            </a:r>
          </a:p>
          <a:p>
            <a:pPr marL="285750" indent="-285750">
              <a:buFont typeface="Arial"/>
              <a:buChar char="•"/>
            </a:pPr>
            <a:endParaRPr lang="en-US">
              <a:solidFill>
                <a:srgbClr val="FFFFFF"/>
              </a:solidFill>
              <a:latin typeface="Aptos"/>
              <a:cs typeface="Calibri"/>
            </a:endParaRPr>
          </a:p>
          <a:p>
            <a:endParaRPr lang="en-US">
              <a:solidFill>
                <a:srgbClr val="FFFFFF"/>
              </a:solidFill>
              <a:latin typeface="Aptos"/>
              <a:cs typeface="Calibri"/>
            </a:endParaRPr>
          </a:p>
        </p:txBody>
      </p:sp>
      <p:sp>
        <p:nvSpPr>
          <p:cNvPr id="9" name="Rectangle: Rounded Corners 8">
            <a:extLst>
              <a:ext uri="{FF2B5EF4-FFF2-40B4-BE49-F238E27FC236}">
                <a16:creationId xmlns:a16="http://schemas.microsoft.com/office/drawing/2014/main" id="{F92FB43A-EC1D-BDA0-307C-131B7660D450}"/>
              </a:ext>
            </a:extLst>
          </p:cNvPr>
          <p:cNvSpPr/>
          <p:nvPr/>
        </p:nvSpPr>
        <p:spPr>
          <a:xfrm>
            <a:off x="2147456" y="2684318"/>
            <a:ext cx="2112818" cy="1235363"/>
          </a:xfrm>
          <a:prstGeom prst="roundRect">
            <a:avLst/>
          </a:prstGeom>
          <a:solidFill>
            <a:srgbClr val="FE8D0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rgbClr val="FFFFFF"/>
                </a:solidFill>
                <a:latin typeface="Aptos"/>
                <a:cs typeface="Calibri"/>
              </a:rPr>
              <a:t>3D Model</a:t>
            </a:r>
            <a:endParaRPr lang="en-US">
              <a:solidFill>
                <a:srgbClr val="FFFFFF"/>
              </a:solidFill>
              <a:latin typeface="Aptos"/>
              <a:cs typeface="Calibri"/>
            </a:endParaRPr>
          </a:p>
          <a:p>
            <a:pPr algn="ctr"/>
            <a:r>
              <a:rPr lang="en-US" sz="2000" b="1">
                <a:solidFill>
                  <a:srgbClr val="FFFFFF"/>
                </a:solidFill>
                <a:latin typeface="Aptos"/>
                <a:cs typeface="Calibri"/>
              </a:rPr>
              <a:t>(STL file)</a:t>
            </a:r>
          </a:p>
        </p:txBody>
      </p:sp>
      <p:sp>
        <p:nvSpPr>
          <p:cNvPr id="10" name="Rectangle: Rounded Corners 9">
            <a:extLst>
              <a:ext uri="{FF2B5EF4-FFF2-40B4-BE49-F238E27FC236}">
                <a16:creationId xmlns:a16="http://schemas.microsoft.com/office/drawing/2014/main" id="{87A10C62-9ACE-B8ED-5599-7CB1EEF16317}"/>
              </a:ext>
            </a:extLst>
          </p:cNvPr>
          <p:cNvSpPr/>
          <p:nvPr/>
        </p:nvSpPr>
        <p:spPr>
          <a:xfrm>
            <a:off x="5051138" y="2684318"/>
            <a:ext cx="2112818" cy="1235363"/>
          </a:xfrm>
          <a:prstGeom prst="roundRect">
            <a:avLst/>
          </a:prstGeom>
          <a:solidFill>
            <a:srgbClr val="FE8D0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rgbClr val="FFFFFF"/>
                </a:solidFill>
                <a:latin typeface="Aptos"/>
                <a:cs typeface="Calibri"/>
              </a:rPr>
              <a:t>Slicing</a:t>
            </a:r>
          </a:p>
          <a:p>
            <a:pPr algn="ctr"/>
            <a:r>
              <a:rPr lang="en-US" sz="2000" b="1">
                <a:solidFill>
                  <a:srgbClr val="FFFFFF"/>
                </a:solidFill>
                <a:latin typeface="Aptos"/>
                <a:cs typeface="Calibri"/>
              </a:rPr>
              <a:t>(G-code file)</a:t>
            </a:r>
          </a:p>
        </p:txBody>
      </p:sp>
      <p:sp>
        <p:nvSpPr>
          <p:cNvPr id="11" name="Rectangle: Rounded Corners 10">
            <a:extLst>
              <a:ext uri="{FF2B5EF4-FFF2-40B4-BE49-F238E27FC236}">
                <a16:creationId xmlns:a16="http://schemas.microsoft.com/office/drawing/2014/main" id="{A6BF9043-DB34-3F81-F928-C4850FEA8A91}"/>
              </a:ext>
            </a:extLst>
          </p:cNvPr>
          <p:cNvSpPr/>
          <p:nvPr/>
        </p:nvSpPr>
        <p:spPr>
          <a:xfrm>
            <a:off x="7954820" y="2649681"/>
            <a:ext cx="2112818" cy="1235363"/>
          </a:xfrm>
          <a:prstGeom prst="roundRect">
            <a:avLst/>
          </a:prstGeom>
          <a:solidFill>
            <a:srgbClr val="FE8D0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rgbClr val="FFFFFF"/>
                </a:solidFill>
                <a:latin typeface="Aptos"/>
                <a:cs typeface="Calibri"/>
              </a:rPr>
              <a:t>3D Printer</a:t>
            </a:r>
          </a:p>
        </p:txBody>
      </p:sp>
      <p:sp>
        <p:nvSpPr>
          <p:cNvPr id="12" name="Arrow: Right 11">
            <a:extLst>
              <a:ext uri="{FF2B5EF4-FFF2-40B4-BE49-F238E27FC236}">
                <a16:creationId xmlns:a16="http://schemas.microsoft.com/office/drawing/2014/main" id="{A664AAD9-4E84-3A34-0C18-668F4F7209E0}"/>
              </a:ext>
            </a:extLst>
          </p:cNvPr>
          <p:cNvSpPr/>
          <p:nvPr/>
        </p:nvSpPr>
        <p:spPr>
          <a:xfrm>
            <a:off x="4479636" y="3232727"/>
            <a:ext cx="369454" cy="1385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FFFF"/>
              </a:solidFill>
            </a:endParaRPr>
          </a:p>
        </p:txBody>
      </p:sp>
      <p:sp>
        <p:nvSpPr>
          <p:cNvPr id="13" name="Arrow: Right 12">
            <a:extLst>
              <a:ext uri="{FF2B5EF4-FFF2-40B4-BE49-F238E27FC236}">
                <a16:creationId xmlns:a16="http://schemas.microsoft.com/office/drawing/2014/main" id="{2DE116D5-5F70-BA52-B45A-B7069E58857B}"/>
              </a:ext>
            </a:extLst>
          </p:cNvPr>
          <p:cNvSpPr/>
          <p:nvPr/>
        </p:nvSpPr>
        <p:spPr>
          <a:xfrm>
            <a:off x="7394863" y="3221181"/>
            <a:ext cx="369454" cy="1385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FFFF"/>
              </a:solidFill>
            </a:endParaRPr>
          </a:p>
        </p:txBody>
      </p:sp>
    </p:spTree>
    <p:extLst>
      <p:ext uri="{BB962C8B-B14F-4D97-AF65-F5344CB8AC3E}">
        <p14:creationId xmlns:p14="http://schemas.microsoft.com/office/powerpoint/2010/main" val="723760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B243B-0058-4B3E-0776-480319CBD8FB}"/>
            </a:ext>
          </a:extLst>
        </p:cNvPr>
        <p:cNvGrpSpPr/>
        <p:nvPr/>
      </p:nvGrpSpPr>
      <p:grpSpPr>
        <a:xfrm>
          <a:off x="0" y="0"/>
          <a:ext cx="0" cy="0"/>
          <a:chOff x="0" y="0"/>
          <a:chExt cx="0" cy="0"/>
        </a:xfrm>
      </p:grpSpPr>
      <p:sp>
        <p:nvSpPr>
          <p:cNvPr id="3" name="Rounded Rectangle 33">
            <a:extLst>
              <a:ext uri="{FF2B5EF4-FFF2-40B4-BE49-F238E27FC236}">
                <a16:creationId xmlns:a16="http://schemas.microsoft.com/office/drawing/2014/main" id="{991F8F79-0302-A8E8-E082-77D689806C15}"/>
              </a:ext>
            </a:extLst>
          </p:cNvPr>
          <p:cNvSpPr/>
          <p:nvPr/>
        </p:nvSpPr>
        <p:spPr>
          <a:xfrm>
            <a:off x="250391" y="1461858"/>
            <a:ext cx="3778318" cy="4059333"/>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FFFF"/>
              </a:solidFill>
            </a:endParaRPr>
          </a:p>
        </p:txBody>
      </p:sp>
      <p:sp>
        <p:nvSpPr>
          <p:cNvPr id="4" name="Title 1">
            <a:extLst>
              <a:ext uri="{FF2B5EF4-FFF2-40B4-BE49-F238E27FC236}">
                <a16:creationId xmlns:a16="http://schemas.microsoft.com/office/drawing/2014/main" id="{5408FBF3-9D99-ACE5-8F12-BED57B9C201E}"/>
              </a:ext>
            </a:extLst>
          </p:cNvPr>
          <p:cNvSpPr txBox="1">
            <a:spLocks/>
          </p:cNvSpPr>
          <p:nvPr/>
        </p:nvSpPr>
        <p:spPr>
          <a:xfrm>
            <a:off x="172847" y="-243333"/>
            <a:ext cx="10688401" cy="1345101"/>
          </a:xfrm>
          <a:prstGeom prst="rect">
            <a:avLst/>
          </a:prstGeom>
        </p:spPr>
        <p:txBody>
          <a:bodyPr vert="horz" lIns="91440" tIns="45720" rIns="91440" bIns="45720" rtlCol="0" anchor="b">
            <a:normAutofit/>
          </a:bodyPr>
          <a:lstStyle>
            <a:defPPr>
              <a:defRPr lang="en-US"/>
            </a:defPPr>
            <a:lvl1pPr marL="0" algn="ctr" defTabSz="914400"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4400" b="1" i="0" u="none" strike="noStrike">
                <a:solidFill>
                  <a:srgbClr val="FFFFFF"/>
                </a:solidFill>
                <a:effectLst/>
                <a:latin typeface="Aptos"/>
              </a:rPr>
              <a:t>Slicing with </a:t>
            </a:r>
            <a:r>
              <a:rPr lang="en-AU" sz="4400" b="1" i="0" u="none" strike="noStrike" err="1">
                <a:solidFill>
                  <a:srgbClr val="FFFFFF"/>
                </a:solidFill>
                <a:effectLst/>
                <a:latin typeface="Aptos"/>
              </a:rPr>
              <a:t>PrusaSlicer</a:t>
            </a:r>
            <a:r>
              <a:rPr lang="en-AU" sz="4400" b="1" i="0" u="none" strike="noStrike">
                <a:solidFill>
                  <a:srgbClr val="FFFFFF"/>
                </a:solidFill>
                <a:effectLst/>
                <a:latin typeface="Aptos"/>
              </a:rPr>
              <a:t> </a:t>
            </a:r>
            <a:endParaRPr lang="en-US" sz="4400" b="1">
              <a:solidFill>
                <a:srgbClr val="FFFFFF"/>
              </a:solidFill>
              <a:latin typeface="Aptos"/>
              <a:cs typeface="Arial"/>
            </a:endParaRPr>
          </a:p>
        </p:txBody>
      </p:sp>
      <p:cxnSp>
        <p:nvCxnSpPr>
          <p:cNvPr id="5" name="Straight Arrow Connector 4">
            <a:extLst>
              <a:ext uri="{FF2B5EF4-FFF2-40B4-BE49-F238E27FC236}">
                <a16:creationId xmlns:a16="http://schemas.microsoft.com/office/drawing/2014/main" id="{9CBE6BF4-4A54-28CE-5633-C3BF472FE448}"/>
              </a:ext>
            </a:extLst>
          </p:cNvPr>
          <p:cNvCxnSpPr>
            <a:cxnSpLocks/>
          </p:cNvCxnSpPr>
          <p:nvPr/>
        </p:nvCxnSpPr>
        <p:spPr>
          <a:xfrm>
            <a:off x="2431914" y="1126462"/>
            <a:ext cx="7609599"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3">
            <a:extLst>
              <a:ext uri="{FF2B5EF4-FFF2-40B4-BE49-F238E27FC236}">
                <a16:creationId xmlns:a16="http://schemas.microsoft.com/office/drawing/2014/main" id="{B2C4FFD9-9ABD-08F7-E8CC-B63F734CA02E}"/>
              </a:ext>
            </a:extLst>
          </p:cNvPr>
          <p:cNvSpPr txBox="1"/>
          <p:nvPr/>
        </p:nvSpPr>
        <p:spPr>
          <a:xfrm>
            <a:off x="275881" y="4184467"/>
            <a:ext cx="3727338" cy="110799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b="1">
                <a:solidFill>
                  <a:srgbClr val="FFFFFF"/>
                </a:solidFill>
                <a:latin typeface="Aptos"/>
                <a:cs typeface="Arial"/>
              </a:rPr>
              <a:t>When choosing your print settings, you need to weigh up some priorities</a:t>
            </a:r>
          </a:p>
        </p:txBody>
      </p:sp>
      <p:pic>
        <p:nvPicPr>
          <p:cNvPr id="14" name="Graphic 5">
            <a:extLst>
              <a:ext uri="{FF2B5EF4-FFF2-40B4-BE49-F238E27FC236}">
                <a16:creationId xmlns:a16="http://schemas.microsoft.com/office/drawing/2014/main" id="{24DD5C4A-8A5A-E4CD-5D0F-A7BBC7C33FE4}"/>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9446" t="42567" r="45224" b="47851"/>
          <a:stretch/>
        </p:blipFill>
        <p:spPr>
          <a:xfrm>
            <a:off x="4381535" y="1143637"/>
            <a:ext cx="1369621" cy="1211033"/>
          </a:xfrm>
          <a:prstGeom prst="rect">
            <a:avLst/>
          </a:prstGeom>
        </p:spPr>
      </p:pic>
      <p:pic>
        <p:nvPicPr>
          <p:cNvPr id="15" name="Graphic 9">
            <a:extLst>
              <a:ext uri="{FF2B5EF4-FFF2-40B4-BE49-F238E27FC236}">
                <a16:creationId xmlns:a16="http://schemas.microsoft.com/office/drawing/2014/main" id="{73731AED-B330-8C6E-3759-A607D99571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97501" y="1912516"/>
            <a:ext cx="1295065" cy="1605880"/>
          </a:xfrm>
          <a:prstGeom prst="rect">
            <a:avLst/>
          </a:prstGeom>
        </p:spPr>
      </p:pic>
      <p:sp>
        <p:nvSpPr>
          <p:cNvPr id="16" name="TextBox 30">
            <a:extLst>
              <a:ext uri="{FF2B5EF4-FFF2-40B4-BE49-F238E27FC236}">
                <a16:creationId xmlns:a16="http://schemas.microsoft.com/office/drawing/2014/main" id="{A4FC9A93-C3CE-98B7-993E-0484395F435B}"/>
              </a:ext>
            </a:extLst>
          </p:cNvPr>
          <p:cNvSpPr txBox="1"/>
          <p:nvPr/>
        </p:nvSpPr>
        <p:spPr>
          <a:xfrm>
            <a:off x="5749335" y="1450126"/>
            <a:ext cx="4944013" cy="510305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FFFF"/>
                </a:solidFill>
                <a:latin typeface="Aptos"/>
                <a:cs typeface="Arial" panose="020B0604020202020204" pitchFamily="34" charset="0"/>
              </a:rPr>
              <a:t>Does it need to be a quick print?</a:t>
            </a:r>
          </a:p>
          <a:p>
            <a:endParaRPr lang="en-US">
              <a:solidFill>
                <a:srgbClr val="FFFFFF"/>
              </a:solidFill>
              <a:latin typeface="Aptos"/>
              <a:cs typeface="Arial" panose="020B0604020202020204" pitchFamily="34" charset="0"/>
            </a:endParaRPr>
          </a:p>
          <a:p>
            <a:endParaRPr lang="en-US">
              <a:solidFill>
                <a:srgbClr val="FFFFFF"/>
              </a:solidFill>
              <a:latin typeface="Aptos"/>
              <a:cs typeface="Arial" panose="020B0604020202020204" pitchFamily="34" charset="0"/>
            </a:endParaRPr>
          </a:p>
          <a:p>
            <a:r>
              <a:rPr lang="en-US">
                <a:solidFill>
                  <a:srgbClr val="FFFFFF"/>
                </a:solidFill>
                <a:latin typeface="Aptos"/>
                <a:cs typeface="Arial" panose="020B0604020202020204" pitchFamily="34" charset="0"/>
              </a:rPr>
              <a:t>    Or do you have time for high quality outcome?</a:t>
            </a:r>
          </a:p>
          <a:p>
            <a:endParaRPr lang="en-US">
              <a:solidFill>
                <a:srgbClr val="FFFFFF"/>
              </a:solidFill>
              <a:latin typeface="Aptos"/>
              <a:cs typeface="Arial" panose="020B0604020202020204" pitchFamily="34" charset="0"/>
            </a:endParaRPr>
          </a:p>
          <a:p>
            <a:endParaRPr lang="en-US">
              <a:solidFill>
                <a:srgbClr val="FFFFFF"/>
              </a:solidFill>
              <a:latin typeface="Aptos"/>
              <a:cs typeface="Arial" panose="020B0604020202020204" pitchFamily="34" charset="0"/>
            </a:endParaRPr>
          </a:p>
          <a:p>
            <a:r>
              <a:rPr lang="en-US">
                <a:solidFill>
                  <a:srgbClr val="FFFFFF"/>
                </a:solidFill>
                <a:latin typeface="Aptos"/>
                <a:cs typeface="Arial" panose="020B0604020202020204" pitchFamily="34" charset="0"/>
              </a:rPr>
              <a:t>What percentage infill do you need?</a:t>
            </a:r>
          </a:p>
          <a:p>
            <a:endParaRPr lang="en-US">
              <a:solidFill>
                <a:srgbClr val="FFFFFF"/>
              </a:solidFill>
              <a:latin typeface="Aptos"/>
              <a:cs typeface="Arial" panose="020B0604020202020204" pitchFamily="34" charset="0"/>
            </a:endParaRPr>
          </a:p>
          <a:p>
            <a:r>
              <a:rPr lang="en-US">
                <a:solidFill>
                  <a:srgbClr val="FFFFFF"/>
                </a:solidFill>
                <a:latin typeface="Aptos"/>
                <a:cs typeface="Arial" panose="020B0604020202020204" pitchFamily="34" charset="0"/>
              </a:rPr>
              <a:t>                             Do you need to print support?</a:t>
            </a:r>
          </a:p>
          <a:p>
            <a:endParaRPr lang="en-US">
              <a:solidFill>
                <a:srgbClr val="FFFFFF"/>
              </a:solidFill>
              <a:latin typeface="Aptos"/>
              <a:cs typeface="Arial" panose="020B0604020202020204" pitchFamily="34" charset="0"/>
            </a:endParaRPr>
          </a:p>
          <a:p>
            <a:r>
              <a:rPr lang="en-US">
                <a:solidFill>
                  <a:srgbClr val="FFFFFF"/>
                </a:solidFill>
                <a:latin typeface="Aptos"/>
                <a:cs typeface="Arial" panose="020B0604020202020204" pitchFamily="34" charset="0"/>
              </a:rPr>
              <a:t>       </a:t>
            </a:r>
          </a:p>
          <a:p>
            <a:r>
              <a:rPr lang="en-US">
                <a:solidFill>
                  <a:srgbClr val="FFFFFF"/>
                </a:solidFill>
                <a:latin typeface="Aptos"/>
                <a:cs typeface="Arial" panose="020B0604020202020204" pitchFamily="34" charset="0"/>
              </a:rPr>
              <a:t>      How much filament will this use?</a:t>
            </a:r>
          </a:p>
          <a:p>
            <a:endParaRPr lang="en-US">
              <a:solidFill>
                <a:srgbClr val="FFFFFF"/>
              </a:solidFill>
              <a:latin typeface="Aptos"/>
              <a:cs typeface="Arial" panose="020B0604020202020204" pitchFamily="34" charset="0"/>
            </a:endParaRPr>
          </a:p>
          <a:p>
            <a:pPr algn="r"/>
            <a:r>
              <a:rPr lang="en-US">
                <a:solidFill>
                  <a:srgbClr val="FFFFFF"/>
                </a:solidFill>
                <a:latin typeface="Aptos"/>
                <a:cs typeface="Arial" panose="020B0604020202020204" pitchFamily="34" charset="0"/>
              </a:rPr>
              <a:t>               Would it be more time or material efficient to cut up your model? </a:t>
            </a:r>
          </a:p>
          <a:p>
            <a:endParaRPr lang="en-US">
              <a:solidFill>
                <a:srgbClr val="FFFFFF"/>
              </a:solidFill>
              <a:latin typeface="Aptos"/>
              <a:cs typeface="Arial" panose="020B0604020202020204" pitchFamily="34" charset="0"/>
            </a:endParaRPr>
          </a:p>
          <a:p>
            <a:r>
              <a:rPr lang="en-US">
                <a:solidFill>
                  <a:srgbClr val="FFFFFF"/>
                </a:solidFill>
                <a:latin typeface="Aptos"/>
                <a:cs typeface="Arial"/>
              </a:rPr>
              <a:t>Or maybe reorienting it will save time, plastic, support and or clean up?</a:t>
            </a:r>
          </a:p>
        </p:txBody>
      </p:sp>
      <p:pic>
        <p:nvPicPr>
          <p:cNvPr id="17" name="Graphic 32">
            <a:extLst>
              <a:ext uri="{FF2B5EF4-FFF2-40B4-BE49-F238E27FC236}">
                <a16:creationId xmlns:a16="http://schemas.microsoft.com/office/drawing/2014/main" id="{8CF350A3-2A36-4698-1B68-50AD31B353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68949" y="3983303"/>
            <a:ext cx="1513712" cy="1006166"/>
          </a:xfrm>
          <a:prstGeom prst="rect">
            <a:avLst/>
          </a:prstGeom>
        </p:spPr>
      </p:pic>
      <p:pic>
        <p:nvPicPr>
          <p:cNvPr id="18" name="Graphic 35">
            <a:extLst>
              <a:ext uri="{FF2B5EF4-FFF2-40B4-BE49-F238E27FC236}">
                <a16:creationId xmlns:a16="http://schemas.microsoft.com/office/drawing/2014/main" id="{3050E2A5-1110-0163-BC0B-B25CE14FF75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7087" y="1449073"/>
            <a:ext cx="3121074" cy="2815087"/>
          </a:xfrm>
          <a:prstGeom prst="rect">
            <a:avLst/>
          </a:prstGeom>
        </p:spPr>
      </p:pic>
      <p:pic>
        <p:nvPicPr>
          <p:cNvPr id="19" name="Graphic 37">
            <a:extLst>
              <a:ext uri="{FF2B5EF4-FFF2-40B4-BE49-F238E27FC236}">
                <a16:creationId xmlns:a16="http://schemas.microsoft.com/office/drawing/2014/main" id="{3E77768A-D084-96D2-66AC-7F98E3F3096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22873" y="3119238"/>
            <a:ext cx="1839378" cy="1446229"/>
          </a:xfrm>
          <a:prstGeom prst="rect">
            <a:avLst/>
          </a:prstGeom>
        </p:spPr>
      </p:pic>
      <p:pic>
        <p:nvPicPr>
          <p:cNvPr id="20" name="Graphic 39">
            <a:extLst>
              <a:ext uri="{FF2B5EF4-FFF2-40B4-BE49-F238E27FC236}">
                <a16:creationId xmlns:a16="http://schemas.microsoft.com/office/drawing/2014/main" id="{92FBB28D-2868-05CB-11BB-6932D72EC24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903331" y="5126578"/>
            <a:ext cx="1883833" cy="1481182"/>
          </a:xfrm>
          <a:prstGeom prst="rect">
            <a:avLst/>
          </a:prstGeom>
        </p:spPr>
      </p:pic>
      <p:pic>
        <p:nvPicPr>
          <p:cNvPr id="21" name="Graphic 41">
            <a:extLst>
              <a:ext uri="{FF2B5EF4-FFF2-40B4-BE49-F238E27FC236}">
                <a16:creationId xmlns:a16="http://schemas.microsoft.com/office/drawing/2014/main" id="{8DDB21E6-0900-7EEF-B1D4-22CE3F498CE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708192" y="4780960"/>
            <a:ext cx="1147632" cy="1213356"/>
          </a:xfrm>
          <a:prstGeom prst="rect">
            <a:avLst/>
          </a:prstGeom>
        </p:spPr>
      </p:pic>
      <p:pic>
        <p:nvPicPr>
          <p:cNvPr id="22" name="Graphic 47">
            <a:extLst>
              <a:ext uri="{FF2B5EF4-FFF2-40B4-BE49-F238E27FC236}">
                <a16:creationId xmlns:a16="http://schemas.microsoft.com/office/drawing/2014/main" id="{09770E3E-AE59-F0D3-E5AA-7D14549834A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1555497">
            <a:off x="4480299" y="2626269"/>
            <a:ext cx="1051492" cy="1399986"/>
          </a:xfrm>
          <a:prstGeom prst="rect">
            <a:avLst/>
          </a:prstGeom>
        </p:spPr>
      </p:pic>
    </p:spTree>
    <p:extLst>
      <p:ext uri="{BB962C8B-B14F-4D97-AF65-F5344CB8AC3E}">
        <p14:creationId xmlns:p14="http://schemas.microsoft.com/office/powerpoint/2010/main" val="3838348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68F19-9124-B70A-1EBE-F688843278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63BC56-66BA-CF49-CCBE-E1DECEE05637}"/>
              </a:ext>
            </a:extLst>
          </p:cNvPr>
          <p:cNvSpPr txBox="1">
            <a:spLocks/>
          </p:cNvSpPr>
          <p:nvPr/>
        </p:nvSpPr>
        <p:spPr>
          <a:xfrm>
            <a:off x="892514" y="83"/>
            <a:ext cx="10688401" cy="1345101"/>
          </a:xfrm>
          <a:prstGeom prst="rect">
            <a:avLst/>
          </a:prstGeom>
        </p:spPr>
        <p:txBody>
          <a:bodyPr vert="horz" lIns="91440" tIns="45720" rIns="91440" bIns="45720" rtlCol="0" anchor="b">
            <a:normAutofit/>
          </a:bodyPr>
          <a:lstStyle>
            <a:defPPr>
              <a:defRPr lang="en-US"/>
            </a:defPPr>
            <a:lvl1pPr marL="0" algn="ctr" defTabSz="914400"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4800" b="1">
                <a:solidFill>
                  <a:srgbClr val="FFFFFF"/>
                </a:solidFill>
                <a:latin typeface="Aptos"/>
                <a:ea typeface="+mj-lt"/>
                <a:cs typeface="+mj-lt"/>
              </a:rPr>
              <a:t>Further info on Supports</a:t>
            </a:r>
            <a:endParaRPr lang="en-US" sz="4800" b="1">
              <a:solidFill>
                <a:srgbClr val="FFFFFF"/>
              </a:solidFill>
              <a:latin typeface="Aptos"/>
              <a:ea typeface="+mj-lt"/>
              <a:cs typeface="+mj-lt"/>
            </a:endParaRPr>
          </a:p>
        </p:txBody>
      </p:sp>
      <p:sp>
        <p:nvSpPr>
          <p:cNvPr id="8" name="TextBox 20">
            <a:extLst>
              <a:ext uri="{FF2B5EF4-FFF2-40B4-BE49-F238E27FC236}">
                <a16:creationId xmlns:a16="http://schemas.microsoft.com/office/drawing/2014/main" id="{95DF8207-DF18-D159-B19F-6DD548B7258E}"/>
              </a:ext>
            </a:extLst>
          </p:cNvPr>
          <p:cNvSpPr txBox="1"/>
          <p:nvPr/>
        </p:nvSpPr>
        <p:spPr>
          <a:xfrm>
            <a:off x="5154323" y="1473670"/>
            <a:ext cx="6425961" cy="489364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000">
                <a:solidFill>
                  <a:srgbClr val="FFFFFF"/>
                </a:solidFill>
                <a:latin typeface="Aptos"/>
                <a:ea typeface="+mn-lt"/>
                <a:cs typeface="+mn-lt"/>
              </a:rPr>
              <a:t>3D printers work by layering plastic to create a 3D object. Each new layer must be supported by the one beneath it. If part of your model starts in mid-air and is not supported by anything below, you need to add an additional support structure to ensure a successful print.</a:t>
            </a:r>
            <a:endParaRPr lang="en-AU" sz="2000">
              <a:solidFill>
                <a:srgbClr val="FFFFFF"/>
              </a:solidFill>
              <a:latin typeface="Aptos"/>
              <a:cs typeface="Arial"/>
            </a:endParaRPr>
          </a:p>
          <a:p>
            <a:endParaRPr lang="en-AU" sz="2000">
              <a:solidFill>
                <a:srgbClr val="FFFFFF"/>
              </a:solidFill>
              <a:latin typeface="Aptos"/>
              <a:ea typeface="+mn-lt"/>
              <a:cs typeface="+mn-lt"/>
            </a:endParaRPr>
          </a:p>
          <a:p>
            <a:r>
              <a:rPr lang="en-AU" sz="2000">
                <a:solidFill>
                  <a:srgbClr val="FFFFFF"/>
                </a:solidFill>
                <a:latin typeface="Aptos"/>
                <a:ea typeface="+mn-lt"/>
                <a:cs typeface="+mn-lt"/>
              </a:rPr>
              <a:t>Consider if you able to alter the orientation of the model or split into multiple parts to reduce overhangs and the amount of supports generated.</a:t>
            </a:r>
            <a:endParaRPr lang="en-AU" sz="2000">
              <a:solidFill>
                <a:srgbClr val="FFFFFF"/>
              </a:solidFill>
              <a:latin typeface="Aptos"/>
              <a:cs typeface="Arial"/>
            </a:endParaRPr>
          </a:p>
          <a:p>
            <a:endParaRPr lang="en-AU" sz="2000">
              <a:solidFill>
                <a:srgbClr val="FFFFFF"/>
              </a:solidFill>
              <a:latin typeface="Aptos"/>
              <a:ea typeface="+mn-lt"/>
              <a:cs typeface="+mn-lt"/>
            </a:endParaRPr>
          </a:p>
          <a:p>
            <a:r>
              <a:rPr lang="en-AU" sz="2000">
                <a:solidFill>
                  <a:srgbClr val="FFFFFF"/>
                </a:solidFill>
                <a:latin typeface="Aptos"/>
                <a:ea typeface="+mn-lt"/>
                <a:cs typeface="+mn-lt"/>
                <a:hlinkClick r:id="rId3">
                  <a:extLst>
                    <a:ext uri="{A12FA001-AC4F-418D-AE19-62706E023703}">
                      <ahyp:hlinkClr xmlns:ahyp="http://schemas.microsoft.com/office/drawing/2018/hyperlinkcolor" val="tx"/>
                    </a:ext>
                  </a:extLst>
                </a:hlinkClick>
              </a:rPr>
              <a:t>PrusaSlicer</a:t>
            </a:r>
            <a:r>
              <a:rPr lang="en-AU" sz="2000">
                <a:solidFill>
                  <a:srgbClr val="FFFFFF"/>
                </a:solidFill>
                <a:latin typeface="Aptos"/>
                <a:ea typeface="+mn-lt"/>
                <a:cs typeface="+mn-lt"/>
              </a:rPr>
              <a:t> can both detect areas that need supports and generate them in these places automatically.</a:t>
            </a:r>
            <a:endParaRPr lang="en-AU" sz="2000">
              <a:solidFill>
                <a:srgbClr val="FFFFFF"/>
              </a:solidFill>
              <a:latin typeface="Aptos"/>
              <a:ea typeface="Calibri"/>
              <a:cs typeface="Calibri"/>
            </a:endParaRPr>
          </a:p>
          <a:p>
            <a:endParaRPr lang="en-AU" sz="2000">
              <a:solidFill>
                <a:srgbClr val="FFFFFF"/>
              </a:solidFill>
              <a:latin typeface="Aptos"/>
              <a:ea typeface="Calibri"/>
              <a:cs typeface="Calibri"/>
            </a:endParaRPr>
          </a:p>
          <a:p>
            <a:r>
              <a:rPr lang="en-AU" sz="2000">
                <a:solidFill>
                  <a:srgbClr val="FFFFFF"/>
                </a:solidFill>
                <a:latin typeface="Aptos"/>
                <a:ea typeface="Calibri"/>
                <a:cs typeface="Calibri"/>
              </a:rPr>
              <a:t>The </a:t>
            </a:r>
            <a:r>
              <a:rPr lang="en-AU" sz="2000">
                <a:solidFill>
                  <a:srgbClr val="FFFFFF"/>
                </a:solidFill>
                <a:latin typeface="Aptos"/>
                <a:ea typeface="Calibri"/>
                <a:cs typeface="Calibri"/>
                <a:hlinkClick r:id="rId4">
                  <a:extLst>
                    <a:ext uri="{A12FA001-AC4F-418D-AE19-62706E023703}">
                      <ahyp:hlinkClr xmlns:ahyp="http://schemas.microsoft.com/office/drawing/2018/hyperlinkcolor" val="tx"/>
                    </a:ext>
                  </a:extLst>
                </a:hlinkClick>
              </a:rPr>
              <a:t>Paint On support</a:t>
            </a:r>
            <a:r>
              <a:rPr lang="en-AU" sz="2000">
                <a:solidFill>
                  <a:srgbClr val="FFFFFF"/>
                </a:solidFill>
                <a:latin typeface="Aptos"/>
                <a:ea typeface="Calibri"/>
                <a:cs typeface="Calibri"/>
              </a:rPr>
              <a:t> option also works great to manually choose the places you want to add supports to.</a:t>
            </a:r>
          </a:p>
          <a:p>
            <a:pPr marL="285750" indent="-285750">
              <a:buFont typeface="Arial" panose="020B0604020202020204" pitchFamily="34" charset="0"/>
              <a:buChar char="•"/>
            </a:pPr>
            <a:endParaRPr lang="en-AU" sz="1200">
              <a:solidFill>
                <a:srgbClr val="FFFFFF"/>
              </a:solidFill>
              <a:latin typeface="Aptos"/>
              <a:cs typeface="Arial"/>
            </a:endParaRPr>
          </a:p>
        </p:txBody>
      </p:sp>
      <p:pic>
        <p:nvPicPr>
          <p:cNvPr id="9" name="Picture 8" descr="A computer generated image of a statue&#10;&#10;Description automatically generated">
            <a:extLst>
              <a:ext uri="{FF2B5EF4-FFF2-40B4-BE49-F238E27FC236}">
                <a16:creationId xmlns:a16="http://schemas.microsoft.com/office/drawing/2014/main" id="{884D8877-8690-6746-C18C-D47459834119}"/>
              </a:ext>
            </a:extLst>
          </p:cNvPr>
          <p:cNvPicPr>
            <a:picLocks noChangeAspect="1"/>
          </p:cNvPicPr>
          <p:nvPr/>
        </p:nvPicPr>
        <p:blipFill>
          <a:blip r:embed="rId5"/>
          <a:stretch>
            <a:fillRect/>
          </a:stretch>
        </p:blipFill>
        <p:spPr>
          <a:xfrm>
            <a:off x="273660" y="1652058"/>
            <a:ext cx="4673792" cy="4114800"/>
          </a:xfrm>
          <a:prstGeom prst="rect">
            <a:avLst/>
          </a:prstGeom>
        </p:spPr>
      </p:pic>
      <p:sp>
        <p:nvSpPr>
          <p:cNvPr id="10" name="TextBox 5">
            <a:extLst>
              <a:ext uri="{FF2B5EF4-FFF2-40B4-BE49-F238E27FC236}">
                <a16:creationId xmlns:a16="http://schemas.microsoft.com/office/drawing/2014/main" id="{2E317682-D6D9-C089-CE26-161ED3FB5A2E}"/>
              </a:ext>
            </a:extLst>
          </p:cNvPr>
          <p:cNvSpPr txBox="1"/>
          <p:nvPr/>
        </p:nvSpPr>
        <p:spPr>
          <a:xfrm>
            <a:off x="275167" y="5769680"/>
            <a:ext cx="436033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2"/>
                </a:solidFill>
                <a:latin typeface="Aptos"/>
                <a:ea typeface="Calibri"/>
                <a:cs typeface="Calibri"/>
                <a:hlinkClick r:id="rId3">
                  <a:extLst>
                    <a:ext uri="{A12FA001-AC4F-418D-AE19-62706E023703}">
                      <ahyp:hlinkClr xmlns:ahyp="http://schemas.microsoft.com/office/drawing/2018/hyperlinkcolor" val="tx"/>
                    </a:ext>
                  </a:extLst>
                </a:hlinkClick>
              </a:rPr>
              <a:t>Source </a:t>
            </a:r>
            <a:r>
              <a:rPr lang="en-US" sz="1200" dirty="0">
                <a:solidFill>
                  <a:schemeClr val="accent2"/>
                </a:solidFill>
                <a:latin typeface="Aptos"/>
                <a:ea typeface="+mn-lt"/>
                <a:cs typeface="+mn-lt"/>
                <a:hlinkClick r:id="rId3">
                  <a:extLst>
                    <a:ext uri="{A12FA001-AC4F-418D-AE19-62706E023703}">
                      <ahyp:hlinkClr xmlns:ahyp="http://schemas.microsoft.com/office/drawing/2018/hyperlinkcolor" val="tx"/>
                    </a:ext>
                  </a:extLst>
                </a:hlinkClick>
              </a:rPr>
              <a:t>Jakub Kočí</a:t>
            </a:r>
            <a:endParaRPr lang="en-US" sz="1200">
              <a:solidFill>
                <a:schemeClr val="accent2"/>
              </a:solidFill>
              <a:latin typeface="Aptos"/>
              <a:ea typeface="+mn-lt"/>
              <a:cs typeface="+mn-lt"/>
            </a:endParaRPr>
          </a:p>
        </p:txBody>
      </p:sp>
    </p:spTree>
    <p:extLst>
      <p:ext uri="{BB962C8B-B14F-4D97-AF65-F5344CB8AC3E}">
        <p14:creationId xmlns:p14="http://schemas.microsoft.com/office/powerpoint/2010/main" val="2551268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EBD74-9B68-CA2D-4A15-015CF49C72C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2301287-1962-3ED8-927F-9FD940A1A9A6}"/>
              </a:ext>
            </a:extLst>
          </p:cNvPr>
          <p:cNvSpPr txBox="1">
            <a:spLocks/>
          </p:cNvSpPr>
          <p:nvPr/>
        </p:nvSpPr>
        <p:spPr>
          <a:xfrm>
            <a:off x="892514" y="-265737"/>
            <a:ext cx="10688401" cy="1345101"/>
          </a:xfrm>
          <a:prstGeom prst="rect">
            <a:avLst/>
          </a:prstGeom>
        </p:spPr>
        <p:txBody>
          <a:bodyPr vert="horz" lIns="91440" tIns="45720" rIns="91440" bIns="45720" rtlCol="0" anchor="b">
            <a:normAutofit/>
          </a:bodyPr>
          <a:lstStyle>
            <a:defPPr>
              <a:defRPr lang="en-US"/>
            </a:defPPr>
            <a:lvl1pPr marL="0" algn="ctr" defTabSz="914400"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4800" b="1">
                <a:solidFill>
                  <a:srgbClr val="FFFFFF"/>
                </a:solidFill>
                <a:latin typeface="Aptos"/>
                <a:cs typeface="Arial"/>
              </a:rPr>
              <a:t>Further info on Infill</a:t>
            </a:r>
          </a:p>
        </p:txBody>
      </p:sp>
      <p:sp>
        <p:nvSpPr>
          <p:cNvPr id="5" name="TextBox 1">
            <a:extLst>
              <a:ext uri="{FF2B5EF4-FFF2-40B4-BE49-F238E27FC236}">
                <a16:creationId xmlns:a16="http://schemas.microsoft.com/office/drawing/2014/main" id="{0121F2A4-6FA0-B281-88DC-5DD4BBF537AA}"/>
              </a:ext>
            </a:extLst>
          </p:cNvPr>
          <p:cNvSpPr txBox="1"/>
          <p:nvPr/>
        </p:nvSpPr>
        <p:spPr>
          <a:xfrm>
            <a:off x="5064297" y="1166341"/>
            <a:ext cx="6515918" cy="483209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a:solidFill>
                  <a:srgbClr val="FFFFFF"/>
                </a:solidFill>
                <a:latin typeface="Aptos"/>
                <a:ea typeface="Roboto"/>
                <a:cs typeface="Roboto"/>
              </a:rPr>
              <a:t>There are a few factors when choosing an infill pattern, listed below, and you can read up on these more on the </a:t>
            </a:r>
            <a:r>
              <a:rPr lang="en-AU">
                <a:solidFill>
                  <a:srgbClr val="FFFFFF"/>
                </a:solidFill>
                <a:latin typeface="Aptos"/>
                <a:ea typeface="Roboto"/>
                <a:cs typeface="Roboto"/>
                <a:hlinkClick r:id="rId3">
                  <a:extLst>
                    <a:ext uri="{A12FA001-AC4F-418D-AE19-62706E023703}">
                      <ahyp:hlinkClr xmlns:ahyp="http://schemas.microsoft.com/office/drawing/2018/hyperlinkcolor" val="tx"/>
                    </a:ext>
                  </a:extLst>
                </a:hlinkClick>
              </a:rPr>
              <a:t>Prusa website</a:t>
            </a:r>
            <a:r>
              <a:rPr lang="en-AU">
                <a:solidFill>
                  <a:srgbClr val="FFFFFF"/>
                </a:solidFill>
                <a:latin typeface="Aptos"/>
                <a:ea typeface="Roboto"/>
                <a:cs typeface="Roboto"/>
              </a:rPr>
              <a:t>. </a:t>
            </a:r>
            <a:endParaRPr lang="en-AU">
              <a:solidFill>
                <a:srgbClr val="FFFFFF"/>
              </a:solidFill>
              <a:latin typeface="Aptos"/>
              <a:ea typeface="Roboto"/>
              <a:cs typeface="Arial"/>
            </a:endParaRPr>
          </a:p>
          <a:p>
            <a:endParaRPr lang="en-AU">
              <a:solidFill>
                <a:srgbClr val="FFFFFF"/>
              </a:solidFill>
              <a:latin typeface="Aptos"/>
              <a:ea typeface="+mn-lt"/>
              <a:cs typeface="+mn-lt"/>
            </a:endParaRPr>
          </a:p>
          <a:p>
            <a:r>
              <a:rPr lang="en-AU">
                <a:solidFill>
                  <a:srgbClr val="FFFFFF"/>
                </a:solidFill>
                <a:latin typeface="Aptos"/>
                <a:ea typeface="+mn-lt"/>
                <a:cs typeface="+mn-lt"/>
              </a:rPr>
              <a:t>Prints (even mechanical parts) rarely benefit from infill over 20%, as uneven cooling can occur on more complex infill which leads to distortions and delamination. </a:t>
            </a:r>
            <a:endParaRPr lang="en-AU">
              <a:solidFill>
                <a:srgbClr val="FFFFFF"/>
              </a:solidFill>
              <a:latin typeface="Aptos"/>
              <a:ea typeface="Roboto"/>
              <a:cs typeface="Arial"/>
            </a:endParaRPr>
          </a:p>
          <a:p>
            <a:endParaRPr lang="en-AU">
              <a:solidFill>
                <a:srgbClr val="FFFFFF"/>
              </a:solidFill>
              <a:latin typeface="Aptos"/>
              <a:ea typeface="Roboto"/>
              <a:cs typeface="Roboto"/>
            </a:endParaRPr>
          </a:p>
          <a:p>
            <a:r>
              <a:rPr lang="en-AU" sz="1400" b="1">
                <a:solidFill>
                  <a:srgbClr val="FFFFFF"/>
                </a:solidFill>
                <a:latin typeface="Aptos"/>
                <a:ea typeface="Roboto"/>
                <a:cs typeface="Roboto"/>
              </a:rPr>
              <a:t>Print speed:</a:t>
            </a:r>
            <a:r>
              <a:rPr lang="en-AU" sz="1400">
                <a:solidFill>
                  <a:srgbClr val="FFFFFF"/>
                </a:solidFill>
                <a:latin typeface="Aptos"/>
                <a:ea typeface="Roboto"/>
                <a:cs typeface="Roboto"/>
              </a:rPr>
              <a:t> How quickly can the pattern be printed?</a:t>
            </a:r>
          </a:p>
          <a:p>
            <a:endParaRPr lang="en-AU" sz="1400">
              <a:solidFill>
                <a:srgbClr val="FFFFFF"/>
              </a:solidFill>
              <a:latin typeface="Aptos"/>
              <a:ea typeface="Roboto"/>
              <a:cs typeface="Roboto"/>
            </a:endParaRPr>
          </a:p>
          <a:p>
            <a:r>
              <a:rPr lang="en-AU" sz="1400" b="1">
                <a:solidFill>
                  <a:srgbClr val="FFFFFF"/>
                </a:solidFill>
                <a:latin typeface="Aptos"/>
                <a:ea typeface="Roboto"/>
                <a:cs typeface="Roboto"/>
              </a:rPr>
              <a:t>Density:</a:t>
            </a:r>
            <a:r>
              <a:rPr lang="en-AU" sz="1400">
                <a:solidFill>
                  <a:srgbClr val="FFFFFF"/>
                </a:solidFill>
                <a:latin typeface="Aptos"/>
                <a:ea typeface="Roboto"/>
                <a:cs typeface="Roboto"/>
              </a:rPr>
              <a:t> How much filament is used to create the pattern?</a:t>
            </a:r>
          </a:p>
          <a:p>
            <a:endParaRPr lang="en-AU" sz="1400">
              <a:solidFill>
                <a:srgbClr val="FFFFFF"/>
              </a:solidFill>
              <a:latin typeface="Aptos"/>
              <a:ea typeface="Roboto"/>
              <a:cs typeface="Roboto"/>
            </a:endParaRPr>
          </a:p>
          <a:p>
            <a:r>
              <a:rPr lang="en-AU" sz="1400" b="1">
                <a:solidFill>
                  <a:srgbClr val="FFFFFF"/>
                </a:solidFill>
                <a:latin typeface="Aptos"/>
                <a:ea typeface="Roboto"/>
                <a:cs typeface="Roboto"/>
              </a:rPr>
              <a:t>Visuals:</a:t>
            </a:r>
            <a:r>
              <a:rPr lang="en-AU" sz="1400">
                <a:solidFill>
                  <a:srgbClr val="FFFFFF"/>
                </a:solidFill>
                <a:latin typeface="Aptos"/>
                <a:ea typeface="Roboto"/>
                <a:cs typeface="Roboto"/>
              </a:rPr>
              <a:t> How does the pattern look when using transparent filament? How does it look if the model is exposed? </a:t>
            </a:r>
          </a:p>
          <a:p>
            <a:endParaRPr lang="en-AU" sz="1400">
              <a:solidFill>
                <a:srgbClr val="FFFFFF"/>
              </a:solidFill>
              <a:latin typeface="Aptos"/>
              <a:ea typeface="Roboto"/>
              <a:cs typeface="Roboto"/>
            </a:endParaRPr>
          </a:p>
          <a:p>
            <a:r>
              <a:rPr lang="en-AU" sz="1400" b="1">
                <a:solidFill>
                  <a:srgbClr val="FFFFFF"/>
                </a:solidFill>
                <a:latin typeface="Aptos"/>
                <a:ea typeface="Roboto"/>
                <a:cs typeface="Roboto"/>
              </a:rPr>
              <a:t>Support for top layers:</a:t>
            </a:r>
            <a:r>
              <a:rPr lang="en-AU" sz="1400">
                <a:solidFill>
                  <a:srgbClr val="FFFFFF"/>
                </a:solidFill>
                <a:latin typeface="Aptos"/>
                <a:ea typeface="Roboto"/>
                <a:cs typeface="Roboto"/>
              </a:rPr>
              <a:t> How well will the top layer of a print be supported?</a:t>
            </a:r>
          </a:p>
          <a:p>
            <a:endParaRPr lang="en-AU" sz="1400">
              <a:solidFill>
                <a:srgbClr val="FFFFFF"/>
              </a:solidFill>
              <a:latin typeface="Aptos"/>
              <a:ea typeface="Roboto"/>
              <a:cs typeface="Roboto"/>
            </a:endParaRPr>
          </a:p>
          <a:p>
            <a:r>
              <a:rPr lang="en-AU" sz="1400" b="1">
                <a:solidFill>
                  <a:srgbClr val="FFFFFF"/>
                </a:solidFill>
                <a:latin typeface="Aptos"/>
                <a:ea typeface="Roboto"/>
                <a:cs typeface="Roboto"/>
              </a:rPr>
              <a:t>Flexibility:</a:t>
            </a:r>
            <a:r>
              <a:rPr lang="en-AU" sz="1400">
                <a:solidFill>
                  <a:srgbClr val="FFFFFF"/>
                </a:solidFill>
                <a:latin typeface="Aptos"/>
                <a:ea typeface="Roboto"/>
                <a:cs typeface="Roboto"/>
              </a:rPr>
              <a:t> How flexible will the print be with the chosen infill pattern?</a:t>
            </a:r>
          </a:p>
          <a:p>
            <a:endParaRPr lang="en-AU" sz="1400">
              <a:solidFill>
                <a:srgbClr val="FFFFFF"/>
              </a:solidFill>
              <a:latin typeface="Aptos"/>
              <a:ea typeface="Roboto"/>
              <a:cs typeface="Roboto"/>
            </a:endParaRPr>
          </a:p>
          <a:p>
            <a:r>
              <a:rPr lang="en-AU" sz="1400" b="1">
                <a:solidFill>
                  <a:srgbClr val="FFFFFF"/>
                </a:solidFill>
                <a:latin typeface="Aptos"/>
                <a:ea typeface="Roboto"/>
                <a:cs typeface="Roboto"/>
              </a:rPr>
              <a:t>Filling: </a:t>
            </a:r>
            <a:r>
              <a:rPr lang="en-AU" sz="1400">
                <a:solidFill>
                  <a:srgbClr val="FFFFFF"/>
                </a:solidFill>
                <a:latin typeface="Aptos"/>
                <a:ea typeface="Roboto"/>
                <a:cs typeface="Roboto"/>
              </a:rPr>
              <a:t>How suitable is the pattern for filling with resins or other substances? This is especially important for parts that may be used as </a:t>
            </a:r>
            <a:r>
              <a:rPr lang="en-AU" sz="1400" err="1">
                <a:solidFill>
                  <a:srgbClr val="FFFFFF"/>
                </a:solidFill>
                <a:latin typeface="Aptos"/>
                <a:ea typeface="Roboto"/>
                <a:cs typeface="Roboto"/>
              </a:rPr>
              <a:t>molds</a:t>
            </a:r>
            <a:r>
              <a:rPr lang="en-AU" sz="1400">
                <a:solidFill>
                  <a:srgbClr val="FFFFFF"/>
                </a:solidFill>
                <a:latin typeface="Aptos"/>
                <a:ea typeface="Roboto"/>
                <a:cs typeface="Roboto"/>
              </a:rPr>
              <a:t> for casting.</a:t>
            </a:r>
            <a:endParaRPr lang="en-AU" sz="1400">
              <a:solidFill>
                <a:srgbClr val="FFFFFF"/>
              </a:solidFill>
              <a:latin typeface="Aptos"/>
              <a:cs typeface="Arial"/>
            </a:endParaRPr>
          </a:p>
        </p:txBody>
      </p:sp>
      <p:pic>
        <p:nvPicPr>
          <p:cNvPr id="6" name="Picture 5" descr="A group of hexagons with a person&amp;#39;s face&#10;&#10;Description automatically generated">
            <a:extLst>
              <a:ext uri="{FF2B5EF4-FFF2-40B4-BE49-F238E27FC236}">
                <a16:creationId xmlns:a16="http://schemas.microsoft.com/office/drawing/2014/main" id="{5CF82204-984D-CD3C-6D0D-6F87012C930F}"/>
              </a:ext>
            </a:extLst>
          </p:cNvPr>
          <p:cNvPicPr>
            <a:picLocks noChangeAspect="1"/>
          </p:cNvPicPr>
          <p:nvPr/>
        </p:nvPicPr>
        <p:blipFill>
          <a:blip r:embed="rId4"/>
          <a:stretch>
            <a:fillRect/>
          </a:stretch>
        </p:blipFill>
        <p:spPr>
          <a:xfrm>
            <a:off x="228252" y="1252294"/>
            <a:ext cx="4808131" cy="2797522"/>
          </a:xfrm>
          <a:prstGeom prst="rect">
            <a:avLst/>
          </a:prstGeom>
        </p:spPr>
      </p:pic>
      <p:sp>
        <p:nvSpPr>
          <p:cNvPr id="7" name="TextBox 3">
            <a:extLst>
              <a:ext uri="{FF2B5EF4-FFF2-40B4-BE49-F238E27FC236}">
                <a16:creationId xmlns:a16="http://schemas.microsoft.com/office/drawing/2014/main" id="{EA619348-A350-D88D-CF0B-6F06A6F7F2C2}"/>
              </a:ext>
            </a:extLst>
          </p:cNvPr>
          <p:cNvSpPr txBox="1"/>
          <p:nvPr/>
        </p:nvSpPr>
        <p:spPr>
          <a:xfrm>
            <a:off x="212766" y="6015181"/>
            <a:ext cx="436033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2"/>
                </a:solidFill>
                <a:latin typeface="Aptos"/>
                <a:ea typeface="Calibri"/>
                <a:cs typeface="Calibri"/>
                <a:hlinkClick r:id="rId5">
                  <a:extLst>
                    <a:ext uri="{A12FA001-AC4F-418D-AE19-62706E023703}">
                      <ahyp:hlinkClr xmlns:ahyp="http://schemas.microsoft.com/office/drawing/2018/hyperlinkcolor" val="tx"/>
                    </a:ext>
                  </a:extLst>
                </a:hlinkClick>
              </a:rPr>
              <a:t>Source </a:t>
            </a:r>
            <a:r>
              <a:rPr lang="en-US" sz="1200" dirty="0">
                <a:solidFill>
                  <a:schemeClr val="accent2"/>
                </a:solidFill>
                <a:latin typeface="Aptos"/>
                <a:ea typeface="+mn-lt"/>
                <a:cs typeface="+mn-lt"/>
                <a:hlinkClick r:id="rId5">
                  <a:extLst>
                    <a:ext uri="{A12FA001-AC4F-418D-AE19-62706E023703}">
                      <ahyp:hlinkClr xmlns:ahyp="http://schemas.microsoft.com/office/drawing/2018/hyperlinkcolor" val="tx"/>
                    </a:ext>
                  </a:extLst>
                </a:hlinkClick>
              </a:rPr>
              <a:t>Jakub Kočí</a:t>
            </a:r>
            <a:endParaRPr lang="en-US" sz="1200" dirty="0">
              <a:solidFill>
                <a:schemeClr val="accent2"/>
              </a:solidFill>
              <a:latin typeface="Aptos"/>
              <a:ea typeface="+mn-lt"/>
              <a:cs typeface="+mn-lt"/>
            </a:endParaRPr>
          </a:p>
        </p:txBody>
      </p:sp>
      <p:pic>
        <p:nvPicPr>
          <p:cNvPr id="11" name="Picture 10" descr="A hexagon shaped box with a grid&#10;&#10;Description automatically generated">
            <a:extLst>
              <a:ext uri="{FF2B5EF4-FFF2-40B4-BE49-F238E27FC236}">
                <a16:creationId xmlns:a16="http://schemas.microsoft.com/office/drawing/2014/main" id="{05FDC727-4F6D-C7B9-1236-252F7D1AD30C}"/>
              </a:ext>
            </a:extLst>
          </p:cNvPr>
          <p:cNvPicPr>
            <a:picLocks noChangeAspect="1"/>
          </p:cNvPicPr>
          <p:nvPr/>
        </p:nvPicPr>
        <p:blipFill>
          <a:blip r:embed="rId6"/>
          <a:stretch>
            <a:fillRect/>
          </a:stretch>
        </p:blipFill>
        <p:spPr>
          <a:xfrm>
            <a:off x="229663" y="4047304"/>
            <a:ext cx="2560636" cy="1900181"/>
          </a:xfrm>
          <a:prstGeom prst="rect">
            <a:avLst/>
          </a:prstGeom>
        </p:spPr>
      </p:pic>
      <p:pic>
        <p:nvPicPr>
          <p:cNvPr id="12" name="Picture 11" descr="A hexagon shaped box with a grid&#10;&#10;Description automatically generated">
            <a:extLst>
              <a:ext uri="{FF2B5EF4-FFF2-40B4-BE49-F238E27FC236}">
                <a16:creationId xmlns:a16="http://schemas.microsoft.com/office/drawing/2014/main" id="{1DC6577E-2BA3-EA21-6EA5-046764BFD0B4}"/>
              </a:ext>
            </a:extLst>
          </p:cNvPr>
          <p:cNvPicPr>
            <a:picLocks noChangeAspect="1"/>
          </p:cNvPicPr>
          <p:nvPr/>
        </p:nvPicPr>
        <p:blipFill>
          <a:blip r:embed="rId7"/>
          <a:srcRect l="6971" r="4820" b="-192"/>
          <a:stretch/>
        </p:blipFill>
        <p:spPr>
          <a:xfrm>
            <a:off x="2782033" y="4047304"/>
            <a:ext cx="2239399" cy="1898864"/>
          </a:xfrm>
          <a:prstGeom prst="rect">
            <a:avLst/>
          </a:prstGeom>
        </p:spPr>
      </p:pic>
    </p:spTree>
    <p:extLst>
      <p:ext uri="{BB962C8B-B14F-4D97-AF65-F5344CB8AC3E}">
        <p14:creationId xmlns:p14="http://schemas.microsoft.com/office/powerpoint/2010/main" val="758636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7909F-BE8E-318C-D338-78A9E7FCD5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C884BE-F61A-F880-35A3-5A5D7570751E}"/>
              </a:ext>
            </a:extLst>
          </p:cNvPr>
          <p:cNvSpPr txBox="1">
            <a:spLocks/>
          </p:cNvSpPr>
          <p:nvPr/>
        </p:nvSpPr>
        <p:spPr>
          <a:xfrm>
            <a:off x="2857340" y="135505"/>
            <a:ext cx="10688401" cy="1345101"/>
          </a:xfrm>
          <a:prstGeom prst="rect">
            <a:avLst/>
          </a:prstGeom>
        </p:spPr>
        <p:txBody>
          <a:bodyPr vert="horz" lIns="91440" tIns="45720" rIns="91440" bIns="45720" rtlCol="0" anchor="b">
            <a:normAutofit/>
          </a:bodyPr>
          <a:lstStyle>
            <a:defPPr>
              <a:defRPr lang="en-US"/>
            </a:defPPr>
            <a:lvl1pPr marL="0" algn="ctr" defTabSz="914400"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4000" b="1" i="0" u="none" strike="noStrike">
                <a:solidFill>
                  <a:srgbClr val="FFFFFF"/>
                </a:solidFill>
                <a:effectLst/>
                <a:latin typeface="Aptos"/>
              </a:rPr>
              <a:t>Slicing with </a:t>
            </a:r>
            <a:r>
              <a:rPr lang="en-AU" sz="4000" b="1" i="0" u="none" strike="noStrike" err="1">
                <a:solidFill>
                  <a:srgbClr val="FFFFFF"/>
                </a:solidFill>
                <a:effectLst/>
                <a:latin typeface="Aptos"/>
              </a:rPr>
              <a:t>PrusaSlicer</a:t>
            </a:r>
            <a:r>
              <a:rPr lang="en-AU" sz="4000" b="1" i="0" u="none" strike="noStrike">
                <a:solidFill>
                  <a:srgbClr val="FFFFFF"/>
                </a:solidFill>
                <a:effectLst/>
                <a:latin typeface="Aptos"/>
              </a:rPr>
              <a:t> </a:t>
            </a:r>
            <a:endParaRPr lang="en-US" sz="7200">
              <a:solidFill>
                <a:srgbClr val="FFFFFF"/>
              </a:solidFill>
              <a:latin typeface="Aptos"/>
              <a:cs typeface="Arial"/>
            </a:endParaRPr>
          </a:p>
        </p:txBody>
      </p:sp>
      <p:sp>
        <p:nvSpPr>
          <p:cNvPr id="8" name="TextBox 20">
            <a:extLst>
              <a:ext uri="{FF2B5EF4-FFF2-40B4-BE49-F238E27FC236}">
                <a16:creationId xmlns:a16="http://schemas.microsoft.com/office/drawing/2014/main" id="{BA7FA2E9-CA9D-2E9C-FEC5-BBC4FEE51D9F}"/>
              </a:ext>
            </a:extLst>
          </p:cNvPr>
          <p:cNvSpPr txBox="1"/>
          <p:nvPr/>
        </p:nvSpPr>
        <p:spPr>
          <a:xfrm>
            <a:off x="5432471" y="1713345"/>
            <a:ext cx="5910156" cy="409342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AU" sz="2000">
                <a:solidFill>
                  <a:srgbClr val="FFFFFF"/>
                </a:solidFill>
                <a:effectLst/>
                <a:latin typeface="Aptos"/>
                <a:cs typeface="Arial"/>
              </a:rPr>
              <a:t>Open the </a:t>
            </a:r>
            <a:r>
              <a:rPr lang="en-AU" sz="2000" b="1" err="1">
                <a:solidFill>
                  <a:srgbClr val="FFFFFF"/>
                </a:solidFill>
                <a:effectLst/>
                <a:latin typeface="Aptos"/>
                <a:cs typeface="Arial"/>
              </a:rPr>
              <a:t>PrusaSlicer</a:t>
            </a:r>
            <a:r>
              <a:rPr lang="en-AU" sz="2000">
                <a:solidFill>
                  <a:srgbClr val="FFFFFF"/>
                </a:solidFill>
                <a:effectLst/>
                <a:latin typeface="Aptos"/>
                <a:cs typeface="Arial"/>
              </a:rPr>
              <a:t>  application. If you </a:t>
            </a:r>
            <a:r>
              <a:rPr lang="en-AU" sz="2000">
                <a:solidFill>
                  <a:srgbClr val="FFFFFF"/>
                </a:solidFill>
                <a:latin typeface="Aptos"/>
                <a:cs typeface="Arial"/>
              </a:rPr>
              <a:t>see the pop-up</a:t>
            </a:r>
            <a:r>
              <a:rPr lang="en-AU" sz="2000">
                <a:solidFill>
                  <a:srgbClr val="FFFFFF"/>
                </a:solidFill>
                <a:effectLst/>
                <a:latin typeface="Aptos"/>
                <a:cs typeface="Arial"/>
              </a:rPr>
              <a:t> </a:t>
            </a:r>
            <a:r>
              <a:rPr lang="en-AU" sz="2000">
                <a:solidFill>
                  <a:srgbClr val="FFFFFF"/>
                </a:solidFill>
                <a:latin typeface="Aptos"/>
                <a:cs typeface="Arial"/>
              </a:rPr>
              <a:t>'Configuration </a:t>
            </a:r>
            <a:r>
              <a:rPr lang="en-AU" sz="2000">
                <a:solidFill>
                  <a:srgbClr val="FFFFFF"/>
                </a:solidFill>
                <a:effectLst/>
                <a:latin typeface="Aptos"/>
                <a:cs typeface="Arial"/>
              </a:rPr>
              <a:t>Update</a:t>
            </a:r>
            <a:r>
              <a:rPr lang="en-AU" sz="2000">
                <a:solidFill>
                  <a:srgbClr val="FFFFFF"/>
                </a:solidFill>
                <a:latin typeface="Aptos"/>
                <a:cs typeface="Arial"/>
              </a:rPr>
              <a:t>'</a:t>
            </a:r>
            <a:r>
              <a:rPr lang="en-AU" sz="2000">
                <a:solidFill>
                  <a:srgbClr val="FFFFFF"/>
                </a:solidFill>
                <a:effectLst/>
                <a:latin typeface="Aptos"/>
                <a:cs typeface="Arial"/>
              </a:rPr>
              <a:t> is available, click to install the update before proceeding further.</a:t>
            </a:r>
          </a:p>
          <a:p>
            <a:pPr marL="285750" indent="-285750">
              <a:buFont typeface="Arial" panose="020B0604020202020204" pitchFamily="34" charset="0"/>
              <a:buChar char="•"/>
            </a:pPr>
            <a:endParaRPr lang="en-AU" sz="2000">
              <a:solidFill>
                <a:srgbClr val="FFFFFF"/>
              </a:solidFill>
              <a:latin typeface="Aptos"/>
              <a:cs typeface="Arial"/>
            </a:endParaRPr>
          </a:p>
          <a:p>
            <a:pPr marL="285750" indent="-285750">
              <a:buFont typeface="Arial" panose="020B0604020202020204" pitchFamily="34" charset="0"/>
              <a:buChar char="•"/>
            </a:pPr>
            <a:r>
              <a:rPr lang="en-AU" sz="2000">
                <a:solidFill>
                  <a:srgbClr val="FFFFFF"/>
                </a:solidFill>
                <a:effectLst/>
                <a:latin typeface="Aptos"/>
                <a:cs typeface="Arial"/>
              </a:rPr>
              <a:t>Use the </a:t>
            </a:r>
            <a:r>
              <a:rPr lang="en-AU" sz="2000" b="1">
                <a:solidFill>
                  <a:srgbClr val="FFFFFF"/>
                </a:solidFill>
                <a:effectLst/>
                <a:latin typeface="Aptos"/>
                <a:cs typeface="Arial"/>
              </a:rPr>
              <a:t>Add</a:t>
            </a:r>
            <a:r>
              <a:rPr lang="en-AU" sz="2000">
                <a:solidFill>
                  <a:srgbClr val="FFFFFF"/>
                </a:solidFill>
                <a:effectLst/>
                <a:latin typeface="Aptos"/>
                <a:cs typeface="Arial"/>
              </a:rPr>
              <a:t> button to </a:t>
            </a:r>
            <a:r>
              <a:rPr lang="en-AU" sz="2000">
                <a:solidFill>
                  <a:srgbClr val="FFFFFF"/>
                </a:solidFill>
                <a:latin typeface="Aptos"/>
                <a:cs typeface="Arial"/>
              </a:rPr>
              <a:t>import your</a:t>
            </a:r>
            <a:r>
              <a:rPr lang="en-AU" sz="2000">
                <a:solidFill>
                  <a:srgbClr val="FFFFFF"/>
                </a:solidFill>
                <a:effectLst/>
                <a:latin typeface="Aptos"/>
                <a:cs typeface="Arial"/>
              </a:rPr>
              <a:t> </a:t>
            </a:r>
            <a:r>
              <a:rPr lang="en-AU" sz="2000">
                <a:solidFill>
                  <a:srgbClr val="FFFFFF"/>
                </a:solidFill>
                <a:latin typeface="Aptos"/>
                <a:cs typeface="Arial"/>
              </a:rPr>
              <a:t>model/s into</a:t>
            </a:r>
            <a:r>
              <a:rPr lang="en-AU" sz="2000">
                <a:solidFill>
                  <a:srgbClr val="FFFFFF"/>
                </a:solidFill>
                <a:effectLst/>
                <a:latin typeface="Aptos"/>
                <a:cs typeface="Arial"/>
              </a:rPr>
              <a:t> </a:t>
            </a:r>
            <a:r>
              <a:rPr lang="en-AU" sz="2000" err="1">
                <a:solidFill>
                  <a:srgbClr val="FFFFFF"/>
                </a:solidFill>
                <a:effectLst/>
                <a:latin typeface="Aptos"/>
                <a:cs typeface="Arial"/>
              </a:rPr>
              <a:t>PrusaSlicer</a:t>
            </a:r>
            <a:r>
              <a:rPr lang="en-AU" sz="2000">
                <a:solidFill>
                  <a:srgbClr val="FFFFFF"/>
                </a:solidFill>
                <a:latin typeface="Aptos"/>
                <a:cs typeface="Arial"/>
              </a:rPr>
              <a:t>.</a:t>
            </a:r>
            <a:endParaRPr lang="en-AU" sz="2000">
              <a:solidFill>
                <a:srgbClr val="FFFFFF"/>
              </a:solidFill>
              <a:effectLst/>
              <a:latin typeface="Aptos"/>
              <a:cs typeface="Arial"/>
            </a:endParaRPr>
          </a:p>
          <a:p>
            <a:pPr marL="285750" indent="-285750">
              <a:buFont typeface="Arial" panose="020B0604020202020204" pitchFamily="34" charset="0"/>
              <a:buChar char="•"/>
            </a:pPr>
            <a:endParaRPr lang="en-AU" sz="2000">
              <a:solidFill>
                <a:srgbClr val="FFFFFF"/>
              </a:solidFill>
              <a:latin typeface="Aptos"/>
              <a:cs typeface="Arial"/>
            </a:endParaRPr>
          </a:p>
          <a:p>
            <a:pPr marL="285750" indent="-285750">
              <a:buFont typeface="Arial" panose="020B0604020202020204" pitchFamily="34" charset="0"/>
              <a:buChar char="•"/>
            </a:pPr>
            <a:r>
              <a:rPr lang="en-AU" sz="2000" b="1">
                <a:solidFill>
                  <a:srgbClr val="FFFFFF"/>
                </a:solidFill>
                <a:effectLst/>
                <a:latin typeface="Aptos"/>
                <a:cs typeface="Arial"/>
              </a:rPr>
              <a:t>Delete</a:t>
            </a:r>
            <a:r>
              <a:rPr lang="en-AU" sz="2000">
                <a:solidFill>
                  <a:srgbClr val="FFFFFF"/>
                </a:solidFill>
                <a:effectLst/>
                <a:latin typeface="Aptos"/>
                <a:cs typeface="Arial"/>
              </a:rPr>
              <a:t> /</a:t>
            </a:r>
            <a:r>
              <a:rPr lang="en-AU" sz="2000" b="1">
                <a:solidFill>
                  <a:srgbClr val="FFFFFF"/>
                </a:solidFill>
                <a:effectLst/>
                <a:latin typeface="Aptos"/>
                <a:cs typeface="Arial"/>
              </a:rPr>
              <a:t>Delete All</a:t>
            </a:r>
            <a:r>
              <a:rPr lang="en-AU" sz="2000">
                <a:solidFill>
                  <a:srgbClr val="FFFFFF"/>
                </a:solidFill>
                <a:effectLst/>
                <a:latin typeface="Aptos"/>
                <a:cs typeface="Arial"/>
              </a:rPr>
              <a:t> buttons </a:t>
            </a:r>
            <a:r>
              <a:rPr lang="en-AU" sz="2000">
                <a:solidFill>
                  <a:srgbClr val="FFFFFF"/>
                </a:solidFill>
                <a:latin typeface="Aptos"/>
                <a:cs typeface="Arial"/>
              </a:rPr>
              <a:t>to remove</a:t>
            </a:r>
            <a:r>
              <a:rPr lang="en-AU" sz="2000">
                <a:solidFill>
                  <a:srgbClr val="FFFFFF"/>
                </a:solidFill>
                <a:effectLst/>
                <a:latin typeface="Aptos"/>
                <a:cs typeface="Arial"/>
              </a:rPr>
              <a:t> </a:t>
            </a:r>
            <a:r>
              <a:rPr lang="en-AU" sz="2000">
                <a:solidFill>
                  <a:srgbClr val="FFFFFF"/>
                </a:solidFill>
                <a:latin typeface="Aptos"/>
                <a:cs typeface="Arial"/>
              </a:rPr>
              <a:t>models. </a:t>
            </a:r>
            <a:endParaRPr lang="en-AU" sz="2000">
              <a:solidFill>
                <a:srgbClr val="FFFFFF"/>
              </a:solidFill>
              <a:effectLst/>
              <a:latin typeface="Aptos"/>
              <a:cs typeface="Arial"/>
            </a:endParaRPr>
          </a:p>
          <a:p>
            <a:pPr marL="285750" indent="-285750">
              <a:buFont typeface="Arial" panose="020B0604020202020204" pitchFamily="34" charset="0"/>
              <a:buChar char="•"/>
            </a:pPr>
            <a:endParaRPr lang="en-AU" sz="2000">
              <a:solidFill>
                <a:srgbClr val="FFFFFF"/>
              </a:solidFill>
              <a:latin typeface="Aptos"/>
              <a:cs typeface="Arial"/>
            </a:endParaRPr>
          </a:p>
          <a:p>
            <a:pPr marL="285750" indent="-285750">
              <a:buFont typeface="Arial" panose="020B0604020202020204" pitchFamily="34" charset="0"/>
              <a:buChar char="•"/>
            </a:pPr>
            <a:r>
              <a:rPr lang="en-AU" sz="2000">
                <a:solidFill>
                  <a:srgbClr val="FFFFFF"/>
                </a:solidFill>
                <a:effectLst/>
                <a:latin typeface="Aptos"/>
                <a:cs typeface="Arial"/>
              </a:rPr>
              <a:t>Use </a:t>
            </a:r>
            <a:r>
              <a:rPr lang="en-AU" sz="2000" b="1">
                <a:solidFill>
                  <a:srgbClr val="FFFFFF"/>
                </a:solidFill>
                <a:effectLst/>
                <a:latin typeface="Aptos"/>
                <a:cs typeface="Arial"/>
              </a:rPr>
              <a:t>Move</a:t>
            </a:r>
            <a:r>
              <a:rPr lang="en-AU" sz="2000">
                <a:solidFill>
                  <a:srgbClr val="FFFFFF"/>
                </a:solidFill>
                <a:effectLst/>
                <a:latin typeface="Aptos"/>
                <a:cs typeface="Arial"/>
              </a:rPr>
              <a:t>, </a:t>
            </a:r>
            <a:r>
              <a:rPr lang="en-AU" sz="2000" b="1">
                <a:solidFill>
                  <a:srgbClr val="FFFFFF"/>
                </a:solidFill>
                <a:effectLst/>
                <a:latin typeface="Aptos"/>
                <a:cs typeface="Arial"/>
              </a:rPr>
              <a:t>scale</a:t>
            </a:r>
            <a:r>
              <a:rPr lang="en-AU" sz="2000">
                <a:solidFill>
                  <a:srgbClr val="FFFFFF"/>
                </a:solidFill>
                <a:effectLst/>
                <a:latin typeface="Aptos"/>
                <a:cs typeface="Arial"/>
              </a:rPr>
              <a:t>, </a:t>
            </a:r>
            <a:r>
              <a:rPr lang="en-AU" sz="2000" b="1">
                <a:solidFill>
                  <a:srgbClr val="FFFFFF"/>
                </a:solidFill>
                <a:effectLst/>
                <a:latin typeface="Aptos"/>
                <a:cs typeface="Arial"/>
              </a:rPr>
              <a:t>rotate</a:t>
            </a:r>
            <a:r>
              <a:rPr lang="en-AU" sz="2000">
                <a:solidFill>
                  <a:srgbClr val="FFFFFF"/>
                </a:solidFill>
                <a:effectLst/>
                <a:latin typeface="Aptos"/>
                <a:cs typeface="Arial"/>
              </a:rPr>
              <a:t>, </a:t>
            </a:r>
            <a:r>
              <a:rPr lang="en-AU" sz="2000" b="1">
                <a:solidFill>
                  <a:srgbClr val="FFFFFF"/>
                </a:solidFill>
                <a:effectLst/>
                <a:latin typeface="Aptos"/>
                <a:cs typeface="Arial"/>
              </a:rPr>
              <a:t>Place on Face</a:t>
            </a:r>
            <a:r>
              <a:rPr lang="en-AU" sz="2000">
                <a:solidFill>
                  <a:srgbClr val="FFFFFF"/>
                </a:solidFill>
                <a:effectLst/>
                <a:latin typeface="Aptos"/>
                <a:cs typeface="Arial"/>
              </a:rPr>
              <a:t> and </a:t>
            </a:r>
            <a:r>
              <a:rPr lang="en-AU" sz="2000" b="1">
                <a:solidFill>
                  <a:srgbClr val="FFFFFF"/>
                </a:solidFill>
                <a:effectLst/>
                <a:latin typeface="Aptos"/>
                <a:cs typeface="Arial"/>
              </a:rPr>
              <a:t>cut tools</a:t>
            </a:r>
            <a:r>
              <a:rPr lang="en-AU" sz="2000">
                <a:solidFill>
                  <a:srgbClr val="FFFFFF"/>
                </a:solidFill>
                <a:effectLst/>
                <a:latin typeface="Aptos"/>
                <a:cs typeface="Arial"/>
              </a:rPr>
              <a:t> to prepare the model to printing in the most efficient/effective orientation</a:t>
            </a:r>
            <a:r>
              <a:rPr lang="en-AU" sz="2000">
                <a:solidFill>
                  <a:srgbClr val="FFFFFF"/>
                </a:solidFill>
                <a:latin typeface="Aptos"/>
                <a:cs typeface="Arial"/>
              </a:rPr>
              <a:t>.</a:t>
            </a:r>
            <a:endParaRPr lang="en-AU" sz="2000">
              <a:solidFill>
                <a:srgbClr val="FFFFFF"/>
              </a:solidFill>
              <a:effectLst/>
              <a:latin typeface="Aptos"/>
              <a:cs typeface="Arial"/>
            </a:endParaRPr>
          </a:p>
        </p:txBody>
      </p:sp>
      <p:pic>
        <p:nvPicPr>
          <p:cNvPr id="10" name="Picture 9">
            <a:extLst>
              <a:ext uri="{FF2B5EF4-FFF2-40B4-BE49-F238E27FC236}">
                <a16:creationId xmlns:a16="http://schemas.microsoft.com/office/drawing/2014/main" id="{E9D1A2AD-2A38-D951-900A-511306722C9B}"/>
              </a:ext>
            </a:extLst>
          </p:cNvPr>
          <p:cNvPicPr>
            <a:picLocks noChangeAspect="1"/>
          </p:cNvPicPr>
          <p:nvPr/>
        </p:nvPicPr>
        <p:blipFill rotWithShape="1">
          <a:blip r:embed="rId3"/>
          <a:srcRect r="48170"/>
          <a:stretch/>
        </p:blipFill>
        <p:spPr>
          <a:xfrm>
            <a:off x="2000" y="-2961"/>
            <a:ext cx="5106734" cy="6890989"/>
          </a:xfrm>
          <a:prstGeom prst="rect">
            <a:avLst/>
          </a:prstGeom>
        </p:spPr>
      </p:pic>
    </p:spTree>
    <p:extLst>
      <p:ext uri="{BB962C8B-B14F-4D97-AF65-F5344CB8AC3E}">
        <p14:creationId xmlns:p14="http://schemas.microsoft.com/office/powerpoint/2010/main" val="3618885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9214A-3805-D1E6-8584-35808ECAA93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408FBF3-9D99-ACE5-8F12-BED57B9C201E}"/>
              </a:ext>
            </a:extLst>
          </p:cNvPr>
          <p:cNvSpPr txBox="1">
            <a:spLocks/>
          </p:cNvSpPr>
          <p:nvPr/>
        </p:nvSpPr>
        <p:spPr>
          <a:xfrm>
            <a:off x="3260382" y="502110"/>
            <a:ext cx="10688401" cy="1345101"/>
          </a:xfrm>
          <a:prstGeom prst="rect">
            <a:avLst/>
          </a:prstGeom>
        </p:spPr>
        <p:txBody>
          <a:bodyPr vert="horz" lIns="91440" tIns="45720" rIns="91440" bIns="45720" rtlCol="0" anchor="b">
            <a:normAutofit/>
          </a:bodyPr>
          <a:lstStyle>
            <a:defPPr>
              <a:defRPr lang="en-US"/>
            </a:defPPr>
            <a:lvl1pPr marL="0" algn="ctr" defTabSz="914400"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4000" b="1" i="0" u="none" strike="noStrike">
                <a:solidFill>
                  <a:srgbClr val="FFFFFF"/>
                </a:solidFill>
                <a:effectLst/>
                <a:latin typeface="Aptos"/>
              </a:rPr>
              <a:t>Slicing with </a:t>
            </a:r>
            <a:r>
              <a:rPr lang="en-AU" sz="4000" b="1" i="0" u="none" strike="noStrike" err="1">
                <a:solidFill>
                  <a:srgbClr val="FFFFFF"/>
                </a:solidFill>
                <a:effectLst/>
                <a:latin typeface="Aptos"/>
              </a:rPr>
              <a:t>PrusaSlicer</a:t>
            </a:r>
            <a:r>
              <a:rPr lang="en-AU" sz="4000" b="1" i="0" u="none" strike="noStrike">
                <a:solidFill>
                  <a:srgbClr val="FFFFFF"/>
                </a:solidFill>
                <a:effectLst/>
                <a:latin typeface="Aptos"/>
              </a:rPr>
              <a:t> </a:t>
            </a:r>
            <a:endParaRPr lang="en-US" sz="7200" b="1">
              <a:solidFill>
                <a:srgbClr val="FFFFFF"/>
              </a:solidFill>
              <a:latin typeface="Aptos"/>
              <a:cs typeface="Arial"/>
            </a:endParaRPr>
          </a:p>
        </p:txBody>
      </p:sp>
      <p:sp>
        <p:nvSpPr>
          <p:cNvPr id="6" name="TextBox 20">
            <a:extLst>
              <a:ext uri="{FF2B5EF4-FFF2-40B4-BE49-F238E27FC236}">
                <a16:creationId xmlns:a16="http://schemas.microsoft.com/office/drawing/2014/main" id="{B3C0A203-2368-3515-2A0C-65CB8D7F078B}"/>
              </a:ext>
            </a:extLst>
          </p:cNvPr>
          <p:cNvSpPr txBox="1"/>
          <p:nvPr/>
        </p:nvSpPr>
        <p:spPr>
          <a:xfrm>
            <a:off x="5936412" y="1954322"/>
            <a:ext cx="5340966" cy="4216539"/>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400" b="1">
                <a:solidFill>
                  <a:srgbClr val="FFFFFF"/>
                </a:solidFill>
                <a:latin typeface="Aptos"/>
                <a:cs typeface="Arial"/>
              </a:rPr>
              <a:t>Print Settings</a:t>
            </a:r>
            <a:endParaRPr lang="en-US">
              <a:solidFill>
                <a:srgbClr val="FFFFFF"/>
              </a:solidFill>
              <a:latin typeface="Aptos"/>
            </a:endParaRPr>
          </a:p>
          <a:p>
            <a:endParaRPr lang="en-AU" sz="2400" b="1">
              <a:solidFill>
                <a:srgbClr val="FFFFFF"/>
              </a:solidFill>
              <a:latin typeface="Aptos"/>
              <a:cs typeface="Arial"/>
            </a:endParaRPr>
          </a:p>
          <a:p>
            <a:pPr marL="285750" indent="-285750">
              <a:buFont typeface="Arial" panose="020B0604020202020204" pitchFamily="34" charset="0"/>
              <a:buChar char="•"/>
            </a:pPr>
            <a:r>
              <a:rPr lang="en-AU" sz="2000">
                <a:solidFill>
                  <a:srgbClr val="FFFFFF"/>
                </a:solidFill>
                <a:effectLst/>
                <a:latin typeface="Aptos"/>
                <a:cs typeface="Arial"/>
              </a:rPr>
              <a:t>Select a </a:t>
            </a:r>
            <a:r>
              <a:rPr lang="en-AU" sz="2000" b="1">
                <a:solidFill>
                  <a:srgbClr val="FFFFFF"/>
                </a:solidFill>
                <a:effectLst/>
                <a:latin typeface="Aptos"/>
                <a:cs typeface="Arial"/>
              </a:rPr>
              <a:t>Quality / Speed</a:t>
            </a:r>
            <a:r>
              <a:rPr lang="en-AU" sz="2000">
                <a:solidFill>
                  <a:srgbClr val="FFFFFF"/>
                </a:solidFill>
                <a:effectLst/>
                <a:latin typeface="Aptos"/>
                <a:cs typeface="Arial"/>
              </a:rPr>
              <a:t> setting for your </a:t>
            </a:r>
            <a:r>
              <a:rPr lang="en-AU" sz="2000">
                <a:solidFill>
                  <a:srgbClr val="FFFFFF"/>
                </a:solidFill>
                <a:latin typeface="Aptos"/>
                <a:cs typeface="Arial"/>
              </a:rPr>
              <a:t>print, the higher the quality, the longer the print will take. </a:t>
            </a:r>
            <a:endParaRPr lang="en-AU" sz="2000">
              <a:solidFill>
                <a:srgbClr val="FFFFFF"/>
              </a:solidFill>
              <a:effectLst/>
              <a:latin typeface="Aptos"/>
              <a:cs typeface="Arial"/>
            </a:endParaRPr>
          </a:p>
          <a:p>
            <a:pPr marL="285750" indent="-285750">
              <a:buFont typeface="Arial" panose="020B0604020202020204" pitchFamily="34" charset="0"/>
              <a:buChar char="•"/>
            </a:pPr>
            <a:endParaRPr lang="en-AU" sz="2000">
              <a:solidFill>
                <a:srgbClr val="FFFFFF"/>
              </a:solidFill>
              <a:latin typeface="Aptos"/>
              <a:cs typeface="Arial"/>
            </a:endParaRPr>
          </a:p>
          <a:p>
            <a:pPr marL="285750" indent="-285750">
              <a:buFont typeface="Arial" panose="020B0604020202020204" pitchFamily="34" charset="0"/>
              <a:buChar char="•"/>
            </a:pPr>
            <a:r>
              <a:rPr lang="en-AU" sz="2000">
                <a:solidFill>
                  <a:srgbClr val="FFFFFF"/>
                </a:solidFill>
                <a:latin typeface="Aptos"/>
                <a:cs typeface="Arial"/>
              </a:rPr>
              <a:t>Select the </a:t>
            </a:r>
            <a:r>
              <a:rPr lang="en-AU" sz="2000" b="1">
                <a:solidFill>
                  <a:srgbClr val="FFFFFF"/>
                </a:solidFill>
                <a:latin typeface="Aptos"/>
                <a:cs typeface="Arial"/>
              </a:rPr>
              <a:t>filament</a:t>
            </a:r>
            <a:r>
              <a:rPr lang="en-AU" sz="2000">
                <a:solidFill>
                  <a:srgbClr val="FFFFFF"/>
                </a:solidFill>
                <a:latin typeface="Aptos"/>
                <a:cs typeface="Arial"/>
              </a:rPr>
              <a:t> that corresponds with the one on the printer (check the machine before you slice).</a:t>
            </a:r>
            <a:endParaRPr lang="en-AU" sz="2000">
              <a:solidFill>
                <a:srgbClr val="FFFFFF"/>
              </a:solidFill>
              <a:latin typeface="Aptos"/>
              <a:cs typeface="Arial" panose="020B0604020202020204" pitchFamily="34" charset="0"/>
            </a:endParaRPr>
          </a:p>
          <a:p>
            <a:pPr marL="285750" indent="-285750">
              <a:buFont typeface="Arial" panose="020B0604020202020204" pitchFamily="34" charset="0"/>
              <a:buChar char="•"/>
            </a:pPr>
            <a:endParaRPr lang="en-AU" sz="2000">
              <a:solidFill>
                <a:srgbClr val="FFFFFF"/>
              </a:solidFill>
              <a:latin typeface="Aptos"/>
              <a:cs typeface="Arial"/>
            </a:endParaRPr>
          </a:p>
          <a:p>
            <a:pPr marL="285750" indent="-285750">
              <a:buFont typeface="Arial,Sans-Serif" panose="020B0604020202020204" pitchFamily="34" charset="0"/>
              <a:buChar char="•"/>
            </a:pPr>
            <a:r>
              <a:rPr lang="en-AU" sz="2000">
                <a:solidFill>
                  <a:srgbClr val="FFFFFF"/>
                </a:solidFill>
                <a:latin typeface="Aptos"/>
                <a:cs typeface="Arial"/>
              </a:rPr>
              <a:t>Select a </a:t>
            </a:r>
            <a:r>
              <a:rPr lang="en-AU" sz="2000" b="1">
                <a:solidFill>
                  <a:srgbClr val="FFFFFF"/>
                </a:solidFill>
                <a:latin typeface="Aptos"/>
                <a:cs typeface="Arial"/>
              </a:rPr>
              <a:t>Supports</a:t>
            </a:r>
            <a:r>
              <a:rPr lang="en-AU" sz="2000">
                <a:solidFill>
                  <a:srgbClr val="FFFFFF"/>
                </a:solidFill>
                <a:latin typeface="Aptos"/>
                <a:cs typeface="Arial"/>
              </a:rPr>
              <a:t> setting </a:t>
            </a:r>
          </a:p>
          <a:p>
            <a:pPr marL="285750" indent="-285750">
              <a:buFont typeface="Arial,Sans-Serif" panose="020B0604020202020204" pitchFamily="34" charset="0"/>
              <a:buChar char="•"/>
            </a:pPr>
            <a:endParaRPr lang="en-AU" sz="2000">
              <a:solidFill>
                <a:srgbClr val="FFFFFF"/>
              </a:solidFill>
              <a:latin typeface="Aptos"/>
              <a:cs typeface="Arial"/>
            </a:endParaRPr>
          </a:p>
          <a:p>
            <a:pPr marL="285750" indent="-285750">
              <a:buFont typeface="Arial,Sans-Serif" panose="020B0604020202020204" pitchFamily="34" charset="0"/>
              <a:buChar char="•"/>
            </a:pPr>
            <a:r>
              <a:rPr lang="en-AU" sz="2000">
                <a:solidFill>
                  <a:srgbClr val="FFFFFF"/>
                </a:solidFill>
                <a:latin typeface="Aptos"/>
                <a:cs typeface="Arial"/>
              </a:rPr>
              <a:t>Select an </a:t>
            </a:r>
            <a:r>
              <a:rPr lang="en-AU" sz="2000" b="1">
                <a:solidFill>
                  <a:srgbClr val="FFFFFF"/>
                </a:solidFill>
                <a:latin typeface="Aptos"/>
                <a:cs typeface="Arial"/>
              </a:rPr>
              <a:t>Infill</a:t>
            </a:r>
            <a:r>
              <a:rPr lang="en-AU" sz="2000">
                <a:solidFill>
                  <a:srgbClr val="FFFFFF"/>
                </a:solidFill>
                <a:latin typeface="Aptos"/>
                <a:cs typeface="Arial"/>
              </a:rPr>
              <a:t> percentage </a:t>
            </a:r>
          </a:p>
        </p:txBody>
      </p:sp>
      <p:pic>
        <p:nvPicPr>
          <p:cNvPr id="7" name="Picture 6" descr="A screenshot of a computer&#10;&#10;Description automatically generated">
            <a:extLst>
              <a:ext uri="{FF2B5EF4-FFF2-40B4-BE49-F238E27FC236}">
                <a16:creationId xmlns:a16="http://schemas.microsoft.com/office/drawing/2014/main" id="{64D57E02-5145-D604-8610-827CA2E928B9}"/>
              </a:ext>
            </a:extLst>
          </p:cNvPr>
          <p:cNvPicPr>
            <a:picLocks noChangeAspect="1"/>
          </p:cNvPicPr>
          <p:nvPr/>
        </p:nvPicPr>
        <p:blipFill>
          <a:blip r:embed="rId3"/>
          <a:srcRect l="16" t="-20" r="30018" b="-72"/>
          <a:stretch/>
        </p:blipFill>
        <p:spPr>
          <a:xfrm>
            <a:off x="1185" y="-1352"/>
            <a:ext cx="5251571" cy="6866830"/>
          </a:xfrm>
          <a:prstGeom prst="rect">
            <a:avLst/>
          </a:prstGeom>
        </p:spPr>
      </p:pic>
    </p:spTree>
    <p:extLst>
      <p:ext uri="{BB962C8B-B14F-4D97-AF65-F5344CB8AC3E}">
        <p14:creationId xmlns:p14="http://schemas.microsoft.com/office/powerpoint/2010/main" val="3552697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FB98F-93C5-73DB-04C1-2EB0BD92DC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C884BE-F61A-F880-35A3-5A5D7570751E}"/>
              </a:ext>
            </a:extLst>
          </p:cNvPr>
          <p:cNvSpPr txBox="1">
            <a:spLocks/>
          </p:cNvSpPr>
          <p:nvPr/>
        </p:nvSpPr>
        <p:spPr>
          <a:xfrm>
            <a:off x="3049639" y="224269"/>
            <a:ext cx="5735401" cy="759491"/>
          </a:xfrm>
          <a:prstGeom prst="rect">
            <a:avLst/>
          </a:prstGeom>
        </p:spPr>
        <p:txBody>
          <a:bodyPr vert="horz" lIns="91440" tIns="45720" rIns="91440" bIns="45720" rtlCol="0" anchor="b">
            <a:normAutofit/>
          </a:bodyPr>
          <a:lstStyle>
            <a:defPPr>
              <a:defRPr lang="en-US"/>
            </a:defPPr>
            <a:lvl1pPr marL="0" algn="ctr" defTabSz="914400"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4000" b="1" i="0" u="none" strike="noStrike" dirty="0">
                <a:solidFill>
                  <a:srgbClr val="FFFFFF"/>
                </a:solidFill>
                <a:effectLst/>
                <a:latin typeface="Aptos"/>
              </a:rPr>
              <a:t>Slicing with </a:t>
            </a:r>
            <a:r>
              <a:rPr lang="en-AU" sz="4000" b="1" i="0" u="none" strike="noStrike" dirty="0" err="1">
                <a:solidFill>
                  <a:srgbClr val="FFFFFF"/>
                </a:solidFill>
                <a:effectLst/>
                <a:latin typeface="Aptos"/>
              </a:rPr>
              <a:t>PrusaSlicer</a:t>
            </a:r>
            <a:r>
              <a:rPr lang="en-AU" sz="4000" b="1" i="0" u="none" strike="noStrike" dirty="0">
                <a:solidFill>
                  <a:srgbClr val="FFFFFF"/>
                </a:solidFill>
                <a:effectLst/>
                <a:latin typeface="Aptos"/>
              </a:rPr>
              <a:t> </a:t>
            </a:r>
            <a:endParaRPr lang="en-US" sz="7200" b="1" dirty="0">
              <a:solidFill>
                <a:srgbClr val="FFFFFF"/>
              </a:solidFill>
              <a:latin typeface="Aptos"/>
              <a:cs typeface="Arial"/>
            </a:endParaRPr>
          </a:p>
        </p:txBody>
      </p:sp>
      <p:sp>
        <p:nvSpPr>
          <p:cNvPr id="13" name="TextBox 20">
            <a:extLst>
              <a:ext uri="{FF2B5EF4-FFF2-40B4-BE49-F238E27FC236}">
                <a16:creationId xmlns:a16="http://schemas.microsoft.com/office/drawing/2014/main" id="{40CC9C56-ABC8-B98D-D6C0-51A8FABFCF62}"/>
              </a:ext>
            </a:extLst>
          </p:cNvPr>
          <p:cNvSpPr txBox="1"/>
          <p:nvPr/>
        </p:nvSpPr>
        <p:spPr>
          <a:xfrm>
            <a:off x="309921" y="1471739"/>
            <a:ext cx="5020082" cy="470898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AU" sz="2000">
                <a:solidFill>
                  <a:srgbClr val="FFFFFF"/>
                </a:solidFill>
                <a:effectLst/>
                <a:latin typeface="Aptos"/>
                <a:cs typeface="Arial"/>
              </a:rPr>
              <a:t>Click </a:t>
            </a:r>
            <a:r>
              <a:rPr lang="en-AU" sz="2000" b="1">
                <a:solidFill>
                  <a:srgbClr val="FFFFFF"/>
                </a:solidFill>
                <a:effectLst/>
                <a:latin typeface="Aptos"/>
                <a:cs typeface="Arial"/>
              </a:rPr>
              <a:t>Slice</a:t>
            </a:r>
            <a:r>
              <a:rPr lang="en-AU" sz="2000">
                <a:solidFill>
                  <a:srgbClr val="FFFFFF"/>
                </a:solidFill>
                <a:effectLst/>
                <a:latin typeface="Aptos"/>
                <a:cs typeface="Arial"/>
              </a:rPr>
              <a:t> to </a:t>
            </a:r>
            <a:r>
              <a:rPr lang="en-AU" sz="2000" i="1">
                <a:solidFill>
                  <a:srgbClr val="FFFFFF"/>
                </a:solidFill>
                <a:effectLst/>
                <a:latin typeface="Aptos"/>
                <a:cs typeface="Arial"/>
              </a:rPr>
              <a:t>slice</a:t>
            </a:r>
            <a:r>
              <a:rPr lang="en-AU" sz="2000">
                <a:solidFill>
                  <a:srgbClr val="FFFFFF"/>
                </a:solidFill>
                <a:effectLst/>
                <a:latin typeface="Aptos"/>
                <a:cs typeface="Arial"/>
              </a:rPr>
              <a:t> the model into layers in the Z axis and select </a:t>
            </a:r>
            <a:r>
              <a:rPr lang="en-AU" sz="2000" b="1">
                <a:solidFill>
                  <a:srgbClr val="FFFFFF"/>
                </a:solidFill>
                <a:effectLst/>
                <a:latin typeface="Aptos"/>
                <a:cs typeface="Arial"/>
              </a:rPr>
              <a:t>layers preview</a:t>
            </a:r>
            <a:r>
              <a:rPr lang="en-AU" sz="2000">
                <a:solidFill>
                  <a:srgbClr val="FFFFFF"/>
                </a:solidFill>
                <a:effectLst/>
                <a:latin typeface="Aptos"/>
                <a:cs typeface="Arial"/>
              </a:rPr>
              <a:t> to view infill </a:t>
            </a:r>
            <a:r>
              <a:rPr lang="en-AU" sz="2000">
                <a:solidFill>
                  <a:srgbClr val="FFFFFF"/>
                </a:solidFill>
                <a:latin typeface="Aptos"/>
                <a:cs typeface="Arial"/>
              </a:rPr>
              <a:t>land</a:t>
            </a:r>
            <a:endParaRPr lang="en-US">
              <a:solidFill>
                <a:srgbClr val="FFFFFF"/>
              </a:solidFill>
              <a:latin typeface="Aptos"/>
            </a:endParaRPr>
          </a:p>
          <a:p>
            <a:pPr marL="285750" indent="-285750">
              <a:buFont typeface="Arial" panose="020B0604020202020204" pitchFamily="34" charset="0"/>
              <a:buChar char="•"/>
            </a:pPr>
            <a:endParaRPr lang="en-AU" sz="2000">
              <a:solidFill>
                <a:srgbClr val="FFFFFF"/>
              </a:solidFill>
              <a:latin typeface="Aptos"/>
              <a:cs typeface="Arial"/>
            </a:endParaRPr>
          </a:p>
          <a:p>
            <a:pPr marL="285750" indent="-285750">
              <a:buFont typeface="Arial" panose="020B0604020202020204" pitchFamily="34" charset="0"/>
              <a:buChar char="•"/>
            </a:pPr>
            <a:r>
              <a:rPr lang="en-AU" sz="2000">
                <a:solidFill>
                  <a:srgbClr val="FFFFFF"/>
                </a:solidFill>
                <a:effectLst/>
                <a:latin typeface="Aptos"/>
                <a:cs typeface="Arial"/>
              </a:rPr>
              <a:t>Check the </a:t>
            </a:r>
            <a:r>
              <a:rPr lang="en-AU" sz="2000" b="1">
                <a:solidFill>
                  <a:srgbClr val="FFFFFF"/>
                </a:solidFill>
                <a:effectLst/>
                <a:latin typeface="Aptos"/>
                <a:cs typeface="Arial"/>
              </a:rPr>
              <a:t>Sliced Info</a:t>
            </a:r>
            <a:r>
              <a:rPr lang="en-AU" sz="2000">
                <a:solidFill>
                  <a:srgbClr val="FFFFFF"/>
                </a:solidFill>
                <a:effectLst/>
                <a:latin typeface="Aptos"/>
                <a:cs typeface="Arial"/>
              </a:rPr>
              <a:t> for the cost</a:t>
            </a:r>
            <a:r>
              <a:rPr lang="en-AU" sz="2000">
                <a:solidFill>
                  <a:srgbClr val="FFFFFF"/>
                </a:solidFill>
                <a:latin typeface="Aptos"/>
                <a:cs typeface="Arial"/>
              </a:rPr>
              <a:t> (amount of filament used) </a:t>
            </a:r>
            <a:r>
              <a:rPr lang="en-AU" sz="2000">
                <a:solidFill>
                  <a:srgbClr val="FFFFFF"/>
                </a:solidFill>
                <a:effectLst/>
                <a:latin typeface="Aptos"/>
                <a:cs typeface="Arial"/>
              </a:rPr>
              <a:t>and how long </a:t>
            </a:r>
            <a:r>
              <a:rPr lang="en-AU" sz="2000">
                <a:solidFill>
                  <a:srgbClr val="FFFFFF"/>
                </a:solidFill>
                <a:latin typeface="Aptos"/>
                <a:cs typeface="Arial"/>
              </a:rPr>
              <a:t>it's</a:t>
            </a:r>
            <a:r>
              <a:rPr lang="en-AU" sz="2000">
                <a:solidFill>
                  <a:srgbClr val="FFFFFF"/>
                </a:solidFill>
                <a:effectLst/>
                <a:latin typeface="Aptos"/>
                <a:cs typeface="Arial"/>
              </a:rPr>
              <a:t> going to take to </a:t>
            </a:r>
            <a:r>
              <a:rPr lang="en-AU" sz="2000">
                <a:solidFill>
                  <a:srgbClr val="FFFFFF"/>
                </a:solidFill>
                <a:latin typeface="Aptos"/>
                <a:cs typeface="Arial"/>
              </a:rPr>
              <a:t>print.</a:t>
            </a:r>
            <a:endParaRPr lang="en-AU" sz="2000">
              <a:solidFill>
                <a:srgbClr val="FFFFFF"/>
              </a:solidFill>
              <a:latin typeface="Aptos"/>
              <a:cs typeface="Arial" panose="020B0604020202020204" pitchFamily="34" charset="0"/>
            </a:endParaRPr>
          </a:p>
          <a:p>
            <a:pPr marL="285750" indent="-285750">
              <a:buFont typeface="Arial" panose="020B0604020202020204" pitchFamily="34" charset="0"/>
              <a:buChar char="•"/>
            </a:pPr>
            <a:endParaRPr lang="en-AU" sz="2000">
              <a:solidFill>
                <a:srgbClr val="FFFFFF"/>
              </a:solidFill>
              <a:latin typeface="Aptos"/>
              <a:cs typeface="Arial"/>
            </a:endParaRPr>
          </a:p>
          <a:p>
            <a:pPr marL="285750" indent="-285750">
              <a:buFont typeface="Arial" panose="020B0604020202020204" pitchFamily="34" charset="0"/>
              <a:buChar char="•"/>
            </a:pPr>
            <a:r>
              <a:rPr lang="en-AU" sz="2000">
                <a:solidFill>
                  <a:srgbClr val="FFFFFF"/>
                </a:solidFill>
                <a:latin typeface="Aptos"/>
                <a:cs typeface="Arial"/>
              </a:rPr>
              <a:t>If you are happy with the time and settings, ask a staff member to check over and fill out the print form.</a:t>
            </a:r>
            <a:endParaRPr lang="en-AU" sz="2000">
              <a:solidFill>
                <a:srgbClr val="FFFFFF"/>
              </a:solidFill>
              <a:latin typeface="Aptos"/>
              <a:cs typeface="Arial" panose="020B0604020202020204" pitchFamily="34" charset="0"/>
            </a:endParaRPr>
          </a:p>
          <a:p>
            <a:pPr marL="285750" indent="-285750">
              <a:buFont typeface="Arial" panose="020B0604020202020204" pitchFamily="34" charset="0"/>
              <a:buChar char="•"/>
            </a:pPr>
            <a:endParaRPr lang="en-AU" sz="2000">
              <a:solidFill>
                <a:srgbClr val="FFFFFF"/>
              </a:solidFill>
              <a:latin typeface="Aptos"/>
              <a:cs typeface="Arial"/>
            </a:endParaRPr>
          </a:p>
          <a:p>
            <a:pPr marL="285750" indent="-285750">
              <a:buFont typeface="Arial" panose="020B0604020202020204" pitchFamily="34" charset="0"/>
              <a:buChar char="•"/>
            </a:pPr>
            <a:r>
              <a:rPr lang="en-AU" sz="2000">
                <a:solidFill>
                  <a:srgbClr val="FFFFFF"/>
                </a:solidFill>
                <a:latin typeface="Aptos"/>
                <a:cs typeface="Arial"/>
              </a:rPr>
              <a:t>Generate</a:t>
            </a:r>
            <a:r>
              <a:rPr lang="en-AU" sz="2000">
                <a:solidFill>
                  <a:srgbClr val="FFFFFF"/>
                </a:solidFill>
                <a:effectLst/>
                <a:latin typeface="Aptos"/>
                <a:cs typeface="Arial"/>
              </a:rPr>
              <a:t> and export </a:t>
            </a:r>
            <a:r>
              <a:rPr lang="en-AU" sz="2000" i="1">
                <a:solidFill>
                  <a:srgbClr val="FFFFFF"/>
                </a:solidFill>
                <a:latin typeface="Aptos"/>
                <a:cs typeface="Arial"/>
              </a:rPr>
              <a:t>G-Code</a:t>
            </a:r>
            <a:r>
              <a:rPr lang="en-AU" sz="2000">
                <a:solidFill>
                  <a:srgbClr val="FFFFFF"/>
                </a:solidFill>
                <a:effectLst/>
                <a:latin typeface="Aptos"/>
                <a:cs typeface="Arial"/>
              </a:rPr>
              <a:t> to the SD Card by clicking the </a:t>
            </a:r>
            <a:r>
              <a:rPr lang="en-AU" sz="2000" b="1">
                <a:solidFill>
                  <a:srgbClr val="FFFFFF"/>
                </a:solidFill>
                <a:effectLst/>
                <a:latin typeface="Aptos"/>
                <a:cs typeface="Arial"/>
              </a:rPr>
              <a:t>Export G-Code</a:t>
            </a:r>
            <a:r>
              <a:rPr lang="en-AU" sz="2000">
                <a:solidFill>
                  <a:srgbClr val="FFFFFF"/>
                </a:solidFill>
                <a:effectLst/>
                <a:latin typeface="Aptos"/>
                <a:cs typeface="Arial"/>
              </a:rPr>
              <a:t> button</a:t>
            </a:r>
            <a:r>
              <a:rPr lang="en-AU" sz="2000">
                <a:solidFill>
                  <a:srgbClr val="FFFFFF"/>
                </a:solidFill>
                <a:latin typeface="Aptos"/>
                <a:cs typeface="Arial"/>
              </a:rPr>
              <a:t>.</a:t>
            </a:r>
            <a:endParaRPr lang="en-AU" sz="2000">
              <a:solidFill>
                <a:srgbClr val="FFFFFF"/>
              </a:solidFill>
              <a:effectLst/>
              <a:latin typeface="Aptos"/>
              <a:cs typeface="Arial" panose="020B0604020202020204" pitchFamily="34" charset="0"/>
            </a:endParaRPr>
          </a:p>
        </p:txBody>
      </p:sp>
      <p:pic>
        <p:nvPicPr>
          <p:cNvPr id="14" name="Picture 13">
            <a:extLst>
              <a:ext uri="{FF2B5EF4-FFF2-40B4-BE49-F238E27FC236}">
                <a16:creationId xmlns:a16="http://schemas.microsoft.com/office/drawing/2014/main" id="{11D10B51-493B-0F1C-4E43-F3AFB720DD7F}"/>
              </a:ext>
            </a:extLst>
          </p:cNvPr>
          <p:cNvPicPr>
            <a:picLocks noChangeAspect="1"/>
          </p:cNvPicPr>
          <p:nvPr/>
        </p:nvPicPr>
        <p:blipFill>
          <a:blip r:embed="rId3"/>
          <a:stretch>
            <a:fillRect/>
          </a:stretch>
        </p:blipFill>
        <p:spPr>
          <a:xfrm>
            <a:off x="5489535" y="1969587"/>
            <a:ext cx="6304379" cy="4454557"/>
          </a:xfrm>
          <a:prstGeom prst="rect">
            <a:avLst/>
          </a:prstGeom>
        </p:spPr>
      </p:pic>
      <p:pic>
        <p:nvPicPr>
          <p:cNvPr id="15" name="Picture 14">
            <a:extLst>
              <a:ext uri="{FF2B5EF4-FFF2-40B4-BE49-F238E27FC236}">
                <a16:creationId xmlns:a16="http://schemas.microsoft.com/office/drawing/2014/main" id="{4E33F99B-381E-07DA-7812-995045BBCB1B}"/>
              </a:ext>
            </a:extLst>
          </p:cNvPr>
          <p:cNvPicPr>
            <a:picLocks noChangeAspect="1"/>
          </p:cNvPicPr>
          <p:nvPr/>
        </p:nvPicPr>
        <p:blipFill rotWithShape="1">
          <a:blip r:embed="rId4"/>
          <a:srcRect l="61943" t="83190" r="-688" b="420"/>
          <a:stretch/>
        </p:blipFill>
        <p:spPr>
          <a:xfrm>
            <a:off x="5489535" y="1062258"/>
            <a:ext cx="2763240" cy="827041"/>
          </a:xfrm>
          <a:prstGeom prst="rect">
            <a:avLst/>
          </a:prstGeom>
        </p:spPr>
      </p:pic>
    </p:spTree>
    <p:extLst>
      <p:ext uri="{BB962C8B-B14F-4D97-AF65-F5344CB8AC3E}">
        <p14:creationId xmlns:p14="http://schemas.microsoft.com/office/powerpoint/2010/main" val="2911500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348E3-5140-8AB0-9076-09839FC20BD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55868AD-F888-2A28-8453-87523D14AF23}"/>
              </a:ext>
            </a:extLst>
          </p:cNvPr>
          <p:cNvSpPr txBox="1">
            <a:spLocks/>
          </p:cNvSpPr>
          <p:nvPr/>
        </p:nvSpPr>
        <p:spPr>
          <a:xfrm>
            <a:off x="597578" y="572807"/>
            <a:ext cx="6405039" cy="687011"/>
          </a:xfrm>
          <a:prstGeom prst="rect">
            <a:avLst/>
          </a:prstGeom>
        </p:spPr>
        <p:txBody>
          <a:bodyPr vert="horz" lIns="91440" tIns="45720" rIns="91440" bIns="45720" rtlCol="0" anchor="b">
            <a:noAutofit/>
          </a:bodyPr>
          <a:lstStyle>
            <a:defPPr>
              <a:defRPr lang="en-US"/>
            </a:defPPr>
            <a:lvl1pPr marL="0" algn="ctr" defTabSz="914400"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AU" sz="4800" b="1">
                <a:solidFill>
                  <a:srgbClr val="FFFFFF"/>
                </a:solidFill>
                <a:latin typeface="Aptos"/>
                <a:cs typeface="Arial"/>
              </a:rPr>
              <a:t>Setting up the printer</a:t>
            </a:r>
            <a:endParaRPr lang="en-US" b="1"/>
          </a:p>
        </p:txBody>
      </p:sp>
      <p:cxnSp>
        <p:nvCxnSpPr>
          <p:cNvPr id="5" name="Straight Arrow Connector 4">
            <a:extLst>
              <a:ext uri="{FF2B5EF4-FFF2-40B4-BE49-F238E27FC236}">
                <a16:creationId xmlns:a16="http://schemas.microsoft.com/office/drawing/2014/main" id="{88D61B40-042D-0DAB-8843-FC103F779C35}"/>
              </a:ext>
            </a:extLst>
          </p:cNvPr>
          <p:cNvCxnSpPr>
            <a:cxnSpLocks/>
          </p:cNvCxnSpPr>
          <p:nvPr/>
        </p:nvCxnSpPr>
        <p:spPr>
          <a:xfrm flipV="1">
            <a:off x="2824458" y="1202149"/>
            <a:ext cx="6403101" cy="28222"/>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3">
            <a:extLst>
              <a:ext uri="{FF2B5EF4-FFF2-40B4-BE49-F238E27FC236}">
                <a16:creationId xmlns:a16="http://schemas.microsoft.com/office/drawing/2014/main" id="{D8617D3A-FDC1-5D1F-CCE4-64B5A5FE1DD3}"/>
              </a:ext>
            </a:extLst>
          </p:cNvPr>
          <p:cNvSpPr txBox="1"/>
          <p:nvPr/>
        </p:nvSpPr>
        <p:spPr>
          <a:xfrm>
            <a:off x="597796" y="1428428"/>
            <a:ext cx="10861579" cy="4893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rgbClr val="FFFFFF"/>
                </a:solidFill>
                <a:latin typeface="Aptos"/>
                <a:ea typeface="+mn-lt"/>
                <a:cs typeface="+mn-lt"/>
              </a:rPr>
              <a:t>STEP BY STEP</a:t>
            </a:r>
            <a:endParaRPr lang="en-US" sz="2000" b="1">
              <a:solidFill>
                <a:srgbClr val="FFFFFF"/>
              </a:solidFill>
              <a:latin typeface="Aptos"/>
              <a:cs typeface="Arial"/>
            </a:endParaRPr>
          </a:p>
          <a:p>
            <a:endParaRPr lang="en-US" sz="1200">
              <a:solidFill>
                <a:srgbClr val="FFFFFF"/>
              </a:solidFill>
              <a:latin typeface="Aptos"/>
              <a:ea typeface="+mn-lt"/>
              <a:cs typeface="+mn-lt"/>
            </a:endParaRPr>
          </a:p>
          <a:p>
            <a:r>
              <a:rPr lang="en-US" sz="2000">
                <a:solidFill>
                  <a:srgbClr val="FFFFFF"/>
                </a:solidFill>
                <a:latin typeface="Aptos"/>
                <a:ea typeface="+mn-lt"/>
                <a:cs typeface="+mn-lt"/>
              </a:rPr>
              <a:t>After a staff member has approved your slicing, you can head to the 3D printer you have booked to start your 3D print. </a:t>
            </a:r>
            <a:endParaRPr lang="en-US" sz="2000">
              <a:solidFill>
                <a:srgbClr val="FFFFFF"/>
              </a:solidFill>
              <a:latin typeface="Aptos"/>
              <a:ea typeface="Calibri"/>
              <a:cs typeface="Calibri"/>
            </a:endParaRPr>
          </a:p>
          <a:p>
            <a:pPr marL="285750" indent="-285750">
              <a:buAutoNum type="arabicPeriod"/>
            </a:pPr>
            <a:endParaRPr lang="en-US" sz="2000">
              <a:solidFill>
                <a:srgbClr val="FFFFFF"/>
              </a:solidFill>
              <a:latin typeface="Aptos"/>
              <a:ea typeface="+mn-lt"/>
              <a:cs typeface="+mn-lt"/>
            </a:endParaRPr>
          </a:p>
          <a:p>
            <a:pPr marL="342900" indent="-342900">
              <a:buAutoNum type="arabicPeriod"/>
            </a:pPr>
            <a:r>
              <a:rPr lang="en-US" sz="2000">
                <a:solidFill>
                  <a:srgbClr val="FFFFFF"/>
                </a:solidFill>
                <a:latin typeface="Aptos"/>
                <a:ea typeface="+mn-lt"/>
                <a:cs typeface="+mn-lt"/>
              </a:rPr>
              <a:t>Turn on the 3D printer (switch located on the back of the Prusa machines)</a:t>
            </a:r>
          </a:p>
          <a:p>
            <a:pPr marL="342900" indent="-342900">
              <a:buAutoNum type="arabicPeriod"/>
            </a:pPr>
            <a:r>
              <a:rPr lang="en-US" sz="2000">
                <a:solidFill>
                  <a:srgbClr val="FFFFFF"/>
                </a:solidFill>
                <a:latin typeface="Aptos"/>
                <a:ea typeface="Calibri"/>
                <a:cs typeface="Calibri"/>
              </a:rPr>
              <a:t>Ensure the printer is set up with the correct filament and build plate.</a:t>
            </a:r>
          </a:p>
          <a:p>
            <a:pPr marL="342900" indent="-342900">
              <a:buAutoNum type="arabicPeriod"/>
            </a:pPr>
            <a:r>
              <a:rPr lang="en-US" sz="2000">
                <a:solidFill>
                  <a:srgbClr val="FFFFFF"/>
                </a:solidFill>
                <a:latin typeface="Aptos"/>
                <a:cs typeface="Calibri"/>
              </a:rPr>
              <a:t>Switch on the extractor under the 3D printer. Each extractor serves 2 printer enclosures. Make sure BOTH the extraction and return air blast gates serving the printer you are using are open. If there is no job on the 2nd printer, ensure the blast gates serving its enclosure are closed.</a:t>
            </a:r>
          </a:p>
          <a:p>
            <a:pPr marL="342900" indent="-342900">
              <a:buAutoNum type="arabicPeriod"/>
            </a:pPr>
            <a:r>
              <a:rPr lang="en-US" sz="2000">
                <a:solidFill>
                  <a:srgbClr val="FFFFFF"/>
                </a:solidFill>
                <a:latin typeface="Aptos"/>
                <a:cs typeface="Arial"/>
              </a:rPr>
              <a:t>Insert your media (SD card for Mk3s+ or USB thumb drive for the Mk4) into the printer.</a:t>
            </a:r>
            <a:endParaRPr lang="en-US" sz="2000">
              <a:solidFill>
                <a:srgbClr val="FFFFFF"/>
              </a:solidFill>
              <a:latin typeface="Aptos"/>
              <a:cs typeface="Calibri"/>
            </a:endParaRPr>
          </a:p>
          <a:p>
            <a:pPr marL="342900" indent="-342900">
              <a:buAutoNum type="arabicPeriod"/>
            </a:pPr>
            <a:r>
              <a:rPr lang="en-US" sz="2000">
                <a:solidFill>
                  <a:srgbClr val="FFFFFF"/>
                </a:solidFill>
                <a:latin typeface="Aptos"/>
                <a:cs typeface="Calibri"/>
              </a:rPr>
              <a:t>Navigate to the file on your media by turning the knob on the screen and selecting the correct G-Code file you have prepared. Select by pushing the button. The printer extruder and bed will start heating up. Your print will start when the target temperatures are attained.</a:t>
            </a:r>
          </a:p>
          <a:p>
            <a:pPr marL="342900" indent="-342900">
              <a:buAutoNum type="arabicPeriod"/>
            </a:pPr>
            <a:r>
              <a:rPr lang="en-US" sz="2000">
                <a:solidFill>
                  <a:srgbClr val="FFFFFF"/>
                </a:solidFill>
                <a:latin typeface="Aptos"/>
                <a:cs typeface="Calibri"/>
              </a:rPr>
              <a:t>Monitor the start of the print to make sure it begins with no issues; you can then leave it to print</a:t>
            </a:r>
            <a:r>
              <a:rPr lang="en-US">
                <a:solidFill>
                  <a:srgbClr val="FFFFFF"/>
                </a:solidFill>
                <a:latin typeface="Aptos"/>
                <a:cs typeface="Calibri"/>
              </a:rPr>
              <a:t>.</a:t>
            </a:r>
          </a:p>
        </p:txBody>
      </p:sp>
    </p:spTree>
    <p:extLst>
      <p:ext uri="{BB962C8B-B14F-4D97-AF65-F5344CB8AC3E}">
        <p14:creationId xmlns:p14="http://schemas.microsoft.com/office/powerpoint/2010/main" val="2649845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BBB9A-44EE-A967-35FB-9E8DF21DD7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C884BE-F61A-F880-35A3-5A5D7570751E}"/>
              </a:ext>
            </a:extLst>
          </p:cNvPr>
          <p:cNvSpPr txBox="1">
            <a:spLocks/>
          </p:cNvSpPr>
          <p:nvPr/>
        </p:nvSpPr>
        <p:spPr>
          <a:xfrm>
            <a:off x="1135490" y="1084773"/>
            <a:ext cx="7343032" cy="756284"/>
          </a:xfrm>
          <a:prstGeom prst="rect">
            <a:avLst/>
          </a:prstGeom>
        </p:spPr>
        <p:txBody>
          <a:bodyPr vert="horz" lIns="91440" tIns="45720" rIns="91440" bIns="45720" rtlCol="0" anchor="b">
            <a:noAutofit/>
          </a:bodyPr>
          <a:lstStyle>
            <a:defPPr>
              <a:defRPr lang="en-US"/>
            </a:defPPr>
            <a:lvl1pPr marL="0" algn="ctr" defTabSz="914400"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5400" b="1" dirty="0">
                <a:solidFill>
                  <a:srgbClr val="FFFFFF"/>
                </a:solidFill>
                <a:latin typeface="Aptos"/>
                <a:cs typeface="Arial"/>
              </a:rPr>
              <a:t>Common print failures</a:t>
            </a:r>
            <a:endParaRPr lang="en-US" sz="5400"/>
          </a:p>
        </p:txBody>
      </p:sp>
      <p:sp>
        <p:nvSpPr>
          <p:cNvPr id="7" name="TextBox 6">
            <a:extLst>
              <a:ext uri="{FF2B5EF4-FFF2-40B4-BE49-F238E27FC236}">
                <a16:creationId xmlns:a16="http://schemas.microsoft.com/office/drawing/2014/main" id="{CC90D1D2-BA54-855F-F91C-13319095CBC6}"/>
              </a:ext>
            </a:extLst>
          </p:cNvPr>
          <p:cNvSpPr txBox="1"/>
          <p:nvPr/>
        </p:nvSpPr>
        <p:spPr>
          <a:xfrm>
            <a:off x="1136114" y="2022069"/>
            <a:ext cx="9919772" cy="35394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l" rtl="0" fontAlgn="base">
              <a:buFont typeface="Arial" panose="020B0604020202020204" pitchFamily="34" charset="0"/>
              <a:buChar char="•"/>
            </a:pPr>
            <a:r>
              <a:rPr lang="en-AU" sz="3200" b="0" i="0" u="none" strike="noStrike">
                <a:solidFill>
                  <a:srgbClr val="FFFFFF"/>
                </a:solidFill>
                <a:effectLst/>
                <a:latin typeface="Aptos"/>
                <a:cs typeface="Arial" panose="020B0604020202020204" pitchFamily="34" charset="0"/>
              </a:rPr>
              <a:t>Birds nest (filament non-adhesion)</a:t>
            </a:r>
            <a:r>
              <a:rPr lang="en-AU" sz="3200" b="0" i="0">
                <a:solidFill>
                  <a:srgbClr val="FFFFFF"/>
                </a:solidFill>
                <a:effectLst/>
                <a:latin typeface="Aptos"/>
                <a:cs typeface="Arial" panose="020B0604020202020204" pitchFamily="34" charset="0"/>
              </a:rPr>
              <a:t>​</a:t>
            </a:r>
          </a:p>
          <a:p>
            <a:pPr marL="457200" indent="-457200" algn="l" rtl="0" fontAlgn="base">
              <a:buFont typeface="Arial" panose="020B0604020202020204" pitchFamily="34" charset="0"/>
              <a:buChar char="•"/>
            </a:pPr>
            <a:r>
              <a:rPr lang="en-AU" sz="3200" b="0" i="0" u="none" strike="noStrike">
                <a:solidFill>
                  <a:srgbClr val="FFFFFF"/>
                </a:solidFill>
                <a:effectLst/>
                <a:latin typeface="Aptos"/>
                <a:cs typeface="Arial" panose="020B0604020202020204" pitchFamily="34" charset="0"/>
              </a:rPr>
              <a:t>X and/or Y-axis shift (belt or stepper motor errors)</a:t>
            </a:r>
            <a:r>
              <a:rPr lang="en-AU" sz="3200" b="0" i="0">
                <a:solidFill>
                  <a:srgbClr val="FFFFFF"/>
                </a:solidFill>
                <a:effectLst/>
                <a:latin typeface="Aptos"/>
                <a:cs typeface="Arial" panose="020B0604020202020204" pitchFamily="34" charset="0"/>
              </a:rPr>
              <a:t>​</a:t>
            </a:r>
          </a:p>
          <a:p>
            <a:pPr marL="457200" indent="-457200" algn="l" rtl="0" fontAlgn="base">
              <a:buFont typeface="Arial" panose="020B0604020202020204" pitchFamily="34" charset="0"/>
              <a:buChar char="•"/>
            </a:pPr>
            <a:r>
              <a:rPr lang="en-AU" sz="3200" b="0" i="0" u="none" strike="noStrike">
                <a:solidFill>
                  <a:srgbClr val="FFFFFF"/>
                </a:solidFill>
                <a:effectLst/>
                <a:latin typeface="Aptos"/>
                <a:cs typeface="Arial" panose="020B0604020202020204" pitchFamily="34" charset="0"/>
              </a:rPr>
              <a:t>Print wholly or partially detaches from build plate</a:t>
            </a:r>
            <a:r>
              <a:rPr lang="en-AU" sz="3200" b="0" i="0">
                <a:solidFill>
                  <a:srgbClr val="FFFFFF"/>
                </a:solidFill>
                <a:effectLst/>
                <a:latin typeface="Aptos"/>
                <a:cs typeface="Arial" panose="020B0604020202020204" pitchFamily="34" charset="0"/>
              </a:rPr>
              <a:t>​</a:t>
            </a:r>
          </a:p>
          <a:p>
            <a:pPr marL="457200" indent="-457200" algn="l" rtl="0" fontAlgn="base">
              <a:buFont typeface="Arial" panose="020B0604020202020204" pitchFamily="34" charset="0"/>
              <a:buChar char="•"/>
            </a:pPr>
            <a:r>
              <a:rPr lang="en-AU" sz="3200" b="0" i="0" u="none" strike="noStrike">
                <a:solidFill>
                  <a:srgbClr val="FFFFFF"/>
                </a:solidFill>
                <a:effectLst/>
                <a:latin typeface="Aptos"/>
                <a:cs typeface="Arial" panose="020B0604020202020204" pitchFamily="34" charset="0"/>
              </a:rPr>
              <a:t>Blocked nozzle  </a:t>
            </a:r>
            <a:r>
              <a:rPr lang="en-AU" sz="3200" b="0" i="0">
                <a:solidFill>
                  <a:srgbClr val="FFFFFF"/>
                </a:solidFill>
                <a:effectLst/>
                <a:latin typeface="Aptos"/>
                <a:cs typeface="Arial" panose="020B0604020202020204" pitchFamily="34" charset="0"/>
              </a:rPr>
              <a:t>​</a:t>
            </a:r>
          </a:p>
          <a:p>
            <a:pPr marL="457200" indent="-457200" algn="l" rtl="0" fontAlgn="base">
              <a:buFont typeface="Arial" panose="020B0604020202020204" pitchFamily="34" charset="0"/>
              <a:buChar char="•"/>
            </a:pPr>
            <a:r>
              <a:rPr lang="en-AU" sz="3200" b="0" i="0" u="none" strike="noStrike">
                <a:solidFill>
                  <a:srgbClr val="FFFFFF"/>
                </a:solidFill>
                <a:effectLst/>
                <a:latin typeface="Aptos"/>
                <a:cs typeface="Arial" panose="020B0604020202020204" pitchFamily="34" charset="0"/>
              </a:rPr>
              <a:t>G-code encoding error</a:t>
            </a:r>
            <a:r>
              <a:rPr lang="en-US" sz="3200" b="0" i="0">
                <a:solidFill>
                  <a:srgbClr val="FFFFFF"/>
                </a:solidFill>
                <a:effectLst/>
                <a:latin typeface="Aptos"/>
                <a:cs typeface="Arial" panose="020B0604020202020204" pitchFamily="34" charset="0"/>
              </a:rPr>
              <a:t>​</a:t>
            </a:r>
          </a:p>
          <a:p>
            <a:pPr marL="457200" indent="-457200" algn="l" rtl="0" fontAlgn="base">
              <a:buFont typeface="Arial" panose="020B0604020202020204" pitchFamily="34" charset="0"/>
              <a:buChar char="•"/>
            </a:pPr>
            <a:r>
              <a:rPr lang="en-AU" sz="3200" b="0" i="0" u="none" strike="noStrike">
                <a:solidFill>
                  <a:srgbClr val="FFFFFF"/>
                </a:solidFill>
                <a:effectLst/>
                <a:latin typeface="Aptos"/>
                <a:cs typeface="Arial" panose="020B0604020202020204" pitchFamily="34" charset="0"/>
              </a:rPr>
              <a:t>Thermal anomaly or runaway (hot end or bed)</a:t>
            </a:r>
            <a:r>
              <a:rPr lang="en-AU" sz="3200" b="0" i="0">
                <a:solidFill>
                  <a:srgbClr val="FFFFFF"/>
                </a:solidFill>
                <a:effectLst/>
                <a:latin typeface="Aptos"/>
                <a:cs typeface="Arial" panose="020B0604020202020204" pitchFamily="34" charset="0"/>
              </a:rPr>
              <a:t>​</a:t>
            </a:r>
          </a:p>
          <a:p>
            <a:pPr marL="457200" indent="-457200" algn="l" rtl="0" fontAlgn="base">
              <a:buFont typeface="Arial" panose="020B0604020202020204" pitchFamily="34" charset="0"/>
              <a:buChar char="•"/>
            </a:pPr>
            <a:r>
              <a:rPr lang="en-AU" sz="3200" b="0" i="0" u="none" strike="noStrike">
                <a:solidFill>
                  <a:srgbClr val="FFFFFF"/>
                </a:solidFill>
                <a:effectLst/>
                <a:latin typeface="Aptos"/>
                <a:cs typeface="Arial" panose="020B0604020202020204" pitchFamily="34" charset="0"/>
              </a:rPr>
              <a:t>Head impact</a:t>
            </a:r>
            <a:endParaRPr lang="en-AU" sz="3200" b="0" i="0">
              <a:solidFill>
                <a:srgbClr val="FFFFFF"/>
              </a:solidFill>
              <a:effectLst/>
              <a:latin typeface="Aptos"/>
              <a:cs typeface="Arial" panose="020B0604020202020204" pitchFamily="34" charset="0"/>
            </a:endParaRPr>
          </a:p>
        </p:txBody>
      </p:sp>
    </p:spTree>
    <p:extLst>
      <p:ext uri="{BB962C8B-B14F-4D97-AF65-F5344CB8AC3E}">
        <p14:creationId xmlns:p14="http://schemas.microsoft.com/office/powerpoint/2010/main" val="1392452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A2F08E9-9A5D-F101-0658-717BB24524E0}"/>
              </a:ext>
            </a:extLst>
          </p:cNvPr>
          <p:cNvSpPr>
            <a:spLocks noGrp="1"/>
          </p:cNvSpPr>
          <p:nvPr/>
        </p:nvSpPr>
        <p:spPr>
          <a:xfrm>
            <a:off x="6564351" y="2911450"/>
            <a:ext cx="5166433" cy="24860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tx1"/>
                </a:solidFill>
                <a:latin typeface="Aptos Narrow" panose="020B0004020202020204" pitchFamily="34" charset="0"/>
                <a:ea typeface="+mj-ea"/>
                <a:cs typeface="+mj-cs"/>
              </a:defRPr>
            </a:lvl1pPr>
          </a:lstStyle>
          <a:p>
            <a:pPr>
              <a:spcAft>
                <a:spcPts val="600"/>
              </a:spcAft>
            </a:pPr>
            <a:r>
              <a:rPr lang="en-US">
                <a:latin typeface="Aptos Narrow"/>
              </a:rPr>
              <a:t>3D Printer Induction</a:t>
            </a:r>
            <a:endParaRPr lang="en-US"/>
          </a:p>
        </p:txBody>
      </p:sp>
      <p:sp>
        <p:nvSpPr>
          <p:cNvPr id="3" name="Subtitle 2">
            <a:extLst>
              <a:ext uri="{FF2B5EF4-FFF2-40B4-BE49-F238E27FC236}">
                <a16:creationId xmlns:a16="http://schemas.microsoft.com/office/drawing/2014/main" id="{79F7E299-1E0C-ED8B-6E8F-A367B9DB0FBF}"/>
              </a:ext>
            </a:extLst>
          </p:cNvPr>
          <p:cNvSpPr>
            <a:spLocks noGrp="1"/>
          </p:cNvSpPr>
          <p:nvPr>
            <p:ph type="subTitle" idx="1"/>
          </p:nvPr>
        </p:nvSpPr>
        <p:spPr>
          <a:xfrm>
            <a:off x="6564351" y="5566947"/>
            <a:ext cx="5166000" cy="824400"/>
          </a:xfrm>
        </p:spPr>
        <p:txBody>
          <a:bodyPr vert="horz" lIns="91440" tIns="45720" rIns="91440" bIns="45720" rtlCol="0" anchor="t">
            <a:normAutofit/>
          </a:bodyPr>
          <a:lstStyle/>
          <a:p>
            <a:r>
              <a:rPr lang="en-US"/>
              <a:t>The Edge </a:t>
            </a:r>
          </a:p>
        </p:txBody>
      </p:sp>
      <p:pic>
        <p:nvPicPr>
          <p:cNvPr id="2" name="Picture 1" descr="A small grey toy on a blue and orange machine&#10;&#10;Description automatically generated">
            <a:extLst>
              <a:ext uri="{FF2B5EF4-FFF2-40B4-BE49-F238E27FC236}">
                <a16:creationId xmlns:a16="http://schemas.microsoft.com/office/drawing/2014/main" id="{BDA391F2-3FF5-1760-C7E9-829A96F5E68E}"/>
              </a:ext>
            </a:extLst>
          </p:cNvPr>
          <p:cNvPicPr>
            <a:picLocks noChangeAspect="1"/>
          </p:cNvPicPr>
          <p:nvPr/>
        </p:nvPicPr>
        <p:blipFill>
          <a:blip r:embed="rId2"/>
          <a:srcRect l="20309" r="20309" b="-103"/>
          <a:stretch/>
        </p:blipFill>
        <p:spPr>
          <a:xfrm>
            <a:off x="20" y="10"/>
            <a:ext cx="6100871" cy="6864992"/>
          </a:xfrm>
          <a:prstGeom prst="rect">
            <a:avLst/>
          </a:prstGeom>
          <a:noFill/>
        </p:spPr>
      </p:pic>
    </p:spTree>
    <p:extLst>
      <p:ext uri="{BB962C8B-B14F-4D97-AF65-F5344CB8AC3E}">
        <p14:creationId xmlns:p14="http://schemas.microsoft.com/office/powerpoint/2010/main" val="1439455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EE9BF-4F59-DF51-E1D3-8AAE3291A90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CC884BE-F61A-F880-35A3-5A5D7570751E}"/>
              </a:ext>
            </a:extLst>
          </p:cNvPr>
          <p:cNvSpPr txBox="1">
            <a:spLocks/>
          </p:cNvSpPr>
          <p:nvPr/>
        </p:nvSpPr>
        <p:spPr>
          <a:xfrm>
            <a:off x="5929556" y="794520"/>
            <a:ext cx="4549033" cy="794768"/>
          </a:xfrm>
          <a:prstGeom prst="rect">
            <a:avLst/>
          </a:prstGeom>
        </p:spPr>
        <p:txBody>
          <a:bodyPr vert="horz" lIns="91440" tIns="45720" rIns="91440" bIns="45720" rtlCol="0" anchor="b">
            <a:normAutofit fontScale="92500"/>
          </a:bodyPr>
          <a:lstStyle>
            <a:defPPr>
              <a:defRPr lang="en-US"/>
            </a:defPPr>
            <a:lvl1pPr marL="0" algn="ctr" defTabSz="914400"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a:solidFill>
                  <a:srgbClr val="FFFFFF"/>
                </a:solidFill>
                <a:latin typeface="Aptos"/>
                <a:cs typeface="Arial"/>
              </a:rPr>
              <a:t>Troubleshooting</a:t>
            </a:r>
          </a:p>
        </p:txBody>
      </p:sp>
      <p:sp>
        <p:nvSpPr>
          <p:cNvPr id="6" name="TextBox 6">
            <a:extLst>
              <a:ext uri="{FF2B5EF4-FFF2-40B4-BE49-F238E27FC236}">
                <a16:creationId xmlns:a16="http://schemas.microsoft.com/office/drawing/2014/main" id="{CC90D1D2-BA54-855F-F91C-13319095CBC6}"/>
              </a:ext>
            </a:extLst>
          </p:cNvPr>
          <p:cNvSpPr txBox="1"/>
          <p:nvPr/>
        </p:nvSpPr>
        <p:spPr>
          <a:xfrm>
            <a:off x="6129454" y="1685602"/>
            <a:ext cx="5846498" cy="470898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fontAlgn="base"/>
            <a:r>
              <a:rPr lang="en-AU" sz="2400" b="1" i="0" u="none" strike="noStrike">
                <a:solidFill>
                  <a:srgbClr val="FFFFFF"/>
                </a:solidFill>
                <a:effectLst/>
                <a:latin typeface="Aptos"/>
                <a:cs typeface="Arial"/>
              </a:rPr>
              <a:t>Something is weird or going wrong? </a:t>
            </a:r>
            <a:r>
              <a:rPr lang="en-US" sz="2400" b="1" i="0">
                <a:solidFill>
                  <a:srgbClr val="FFFFFF"/>
                </a:solidFill>
                <a:effectLst/>
                <a:latin typeface="Aptos"/>
                <a:cs typeface="Arial"/>
              </a:rPr>
              <a:t>​</a:t>
            </a:r>
            <a:endParaRPr lang="en-US" sz="4000" b="1" i="0">
              <a:solidFill>
                <a:srgbClr val="FFFFFF"/>
              </a:solidFill>
              <a:effectLst/>
              <a:latin typeface="Aptos"/>
              <a:cs typeface="Arial"/>
            </a:endParaRPr>
          </a:p>
          <a:p>
            <a:pPr marL="342900" indent="-342900" algn="l" rtl="0" fontAlgn="base">
              <a:buFont typeface="Arial" panose="020B0604020202020204" pitchFamily="34" charset="0"/>
              <a:buChar char="•"/>
            </a:pPr>
            <a:r>
              <a:rPr lang="en-AU" sz="2000" b="0" i="0" u="none" strike="noStrike">
                <a:solidFill>
                  <a:srgbClr val="FFFFFF"/>
                </a:solidFill>
                <a:effectLst/>
                <a:latin typeface="Aptos"/>
                <a:cs typeface="Arial"/>
              </a:rPr>
              <a:t>First reaction should aways be </a:t>
            </a:r>
            <a:r>
              <a:rPr lang="en-US" sz="2000" b="0" i="0">
                <a:solidFill>
                  <a:srgbClr val="FFFFFF"/>
                </a:solidFill>
                <a:effectLst/>
                <a:latin typeface="Aptos"/>
                <a:cs typeface="Arial"/>
              </a:rPr>
              <a:t>​</a:t>
            </a:r>
            <a:r>
              <a:rPr lang="en-AU" sz="2000" b="1" i="1" u="none" strike="noStrike">
                <a:solidFill>
                  <a:srgbClr val="FFFFFF"/>
                </a:solidFill>
                <a:effectLst/>
                <a:latin typeface="Aptos"/>
                <a:cs typeface="Arial"/>
              </a:rPr>
              <a:t>pause the job</a:t>
            </a:r>
            <a:r>
              <a:rPr lang="en-AU" sz="2000" b="1" i="0" u="none" strike="noStrike">
                <a:solidFill>
                  <a:srgbClr val="FFFFFF"/>
                </a:solidFill>
                <a:effectLst/>
                <a:latin typeface="Aptos"/>
                <a:cs typeface="Arial"/>
              </a:rPr>
              <a:t> </a:t>
            </a:r>
          </a:p>
          <a:p>
            <a:pPr marL="342900" indent="-342900" algn="l" rtl="0" fontAlgn="base">
              <a:buFont typeface="Arial" panose="020B0604020202020204" pitchFamily="34" charset="0"/>
              <a:buChar char="•"/>
            </a:pPr>
            <a:r>
              <a:rPr lang="en-AU" sz="2000">
                <a:solidFill>
                  <a:srgbClr val="FFFFFF"/>
                </a:solidFill>
                <a:latin typeface="Aptos"/>
                <a:cs typeface="Arial"/>
              </a:rPr>
              <a:t>Remember you can always ask a staff member for help!</a:t>
            </a:r>
          </a:p>
          <a:p>
            <a:pPr algn="l" rtl="0" fontAlgn="base"/>
            <a:endParaRPr lang="en-AU" sz="2400" i="0" u="none" strike="noStrike">
              <a:solidFill>
                <a:srgbClr val="FFFFFF"/>
              </a:solidFill>
              <a:effectLst/>
              <a:latin typeface="Aptos"/>
              <a:cs typeface="Arial" panose="020B0604020202020204" pitchFamily="34" charset="0"/>
            </a:endParaRPr>
          </a:p>
          <a:p>
            <a:pPr algn="l" rtl="0" fontAlgn="base"/>
            <a:r>
              <a:rPr lang="en-AU" sz="2400" b="1" i="0">
                <a:solidFill>
                  <a:srgbClr val="FFFFFF"/>
                </a:solidFill>
                <a:effectLst/>
                <a:latin typeface="Aptos"/>
                <a:cs typeface="Arial"/>
              </a:rPr>
              <a:t>The filament spool doesn’t unwind?</a:t>
            </a:r>
          </a:p>
          <a:p>
            <a:pPr marL="342900" indent="-342900" algn="l" rtl="0" fontAlgn="base">
              <a:buFont typeface="Arial" panose="020B0604020202020204" pitchFamily="34" charset="0"/>
              <a:buChar char="•"/>
            </a:pPr>
            <a:r>
              <a:rPr lang="en-AU" sz="2000" b="0" i="0">
                <a:solidFill>
                  <a:srgbClr val="FFFFFF"/>
                </a:solidFill>
                <a:effectLst/>
                <a:latin typeface="Aptos"/>
                <a:cs typeface="Arial"/>
              </a:rPr>
              <a:t>Check spool mounting and rotation</a:t>
            </a:r>
          </a:p>
          <a:p>
            <a:pPr marL="342900" indent="-342900">
              <a:buFont typeface="Arial" panose="020B0604020202020204" pitchFamily="34" charset="0"/>
              <a:buChar char="•"/>
            </a:pPr>
            <a:r>
              <a:rPr lang="en-AU" sz="2000">
                <a:solidFill>
                  <a:srgbClr val="FFFFFF"/>
                </a:solidFill>
                <a:latin typeface="Aptos"/>
                <a:cs typeface="Arial"/>
              </a:rPr>
              <a:t>Ensure filament on spool is able to unwind without binding </a:t>
            </a:r>
          </a:p>
          <a:p>
            <a:pPr algn="l" rtl="0" fontAlgn="base"/>
            <a:endParaRPr lang="en-AU" sz="2400" b="0" i="0">
              <a:solidFill>
                <a:srgbClr val="FFFFFF"/>
              </a:solidFill>
              <a:effectLst/>
              <a:latin typeface="Aptos"/>
              <a:cs typeface="Arial" panose="020B0604020202020204" pitchFamily="34" charset="0"/>
            </a:endParaRPr>
          </a:p>
          <a:p>
            <a:pPr algn="l" rtl="0" fontAlgn="base"/>
            <a:r>
              <a:rPr lang="en-AU" sz="2400" b="1">
                <a:solidFill>
                  <a:srgbClr val="FFFFFF"/>
                </a:solidFill>
                <a:latin typeface="Aptos"/>
                <a:cs typeface="Arial"/>
              </a:rPr>
              <a:t>The machine announces an error?</a:t>
            </a:r>
          </a:p>
          <a:p>
            <a:pPr marL="342900" indent="-342900" algn="l" rtl="0" fontAlgn="base">
              <a:buFont typeface="Arial" panose="020B0604020202020204" pitchFamily="34" charset="0"/>
              <a:buChar char="•"/>
            </a:pPr>
            <a:r>
              <a:rPr lang="en-AU" sz="2000" b="0" i="0">
                <a:solidFill>
                  <a:srgbClr val="FFFFFF"/>
                </a:solidFill>
                <a:effectLst/>
                <a:latin typeface="Aptos"/>
                <a:cs typeface="Arial"/>
              </a:rPr>
              <a:t>Refer to </a:t>
            </a:r>
            <a:r>
              <a:rPr lang="en-AU" sz="2000" b="0" i="0">
                <a:solidFill>
                  <a:srgbClr val="FFFFFF"/>
                </a:solidFill>
                <a:effectLst/>
                <a:latin typeface="Aptos"/>
                <a:cs typeface="Arial"/>
                <a:hlinkClick r:id="rId3">
                  <a:extLst>
                    <a:ext uri="{A12FA001-AC4F-418D-AE19-62706E023703}">
                      <ahyp:hlinkClr xmlns:ahyp="http://schemas.microsoft.com/office/drawing/2018/hyperlinkcolor" val="tx"/>
                    </a:ext>
                  </a:extLst>
                </a:hlinkClick>
              </a:rPr>
              <a:t>the manual </a:t>
            </a:r>
            <a:r>
              <a:rPr lang="en-AU" sz="2000" b="0" i="0">
                <a:solidFill>
                  <a:srgbClr val="FFFFFF"/>
                </a:solidFill>
                <a:effectLst/>
                <a:latin typeface="Aptos"/>
                <a:cs typeface="Arial"/>
              </a:rPr>
              <a:t>for error code explanations</a:t>
            </a:r>
          </a:p>
          <a:p>
            <a:pPr marL="342900" indent="-342900" algn="l" rtl="0" fontAlgn="base">
              <a:buFont typeface="Arial" panose="020B0604020202020204" pitchFamily="34" charset="0"/>
              <a:buChar char="•"/>
            </a:pPr>
            <a:r>
              <a:rPr lang="en-AU" sz="2000" b="0" i="0">
                <a:solidFill>
                  <a:srgbClr val="FFFFFF"/>
                </a:solidFill>
                <a:effectLst/>
                <a:latin typeface="Aptos"/>
                <a:cs typeface="Arial"/>
              </a:rPr>
              <a:t>Check for temperature, connection, or SD card issues</a:t>
            </a:r>
            <a:endParaRPr lang="en-AU" sz="2000">
              <a:solidFill>
                <a:srgbClr val="FFFFFF"/>
              </a:solidFill>
              <a:latin typeface="Aptos"/>
              <a:cs typeface="Arial"/>
            </a:endParaRPr>
          </a:p>
        </p:txBody>
      </p:sp>
      <p:pic>
        <p:nvPicPr>
          <p:cNvPr id="8" name="Picture 7">
            <a:extLst>
              <a:ext uri="{FF2B5EF4-FFF2-40B4-BE49-F238E27FC236}">
                <a16:creationId xmlns:a16="http://schemas.microsoft.com/office/drawing/2014/main" id="{FD741042-F30F-4931-5C7F-66B1213DAF21}"/>
              </a:ext>
            </a:extLst>
          </p:cNvPr>
          <p:cNvPicPr>
            <a:picLocks noChangeAspect="1"/>
          </p:cNvPicPr>
          <p:nvPr/>
        </p:nvPicPr>
        <p:blipFill rotWithShape="1">
          <a:blip r:embed="rId4"/>
          <a:srcRect l="14050" t="9207" r="35016" b="1458"/>
          <a:stretch/>
        </p:blipFill>
        <p:spPr>
          <a:xfrm>
            <a:off x="-1519" y="1448"/>
            <a:ext cx="5845460" cy="6863944"/>
          </a:xfrm>
          <a:prstGeom prst="rect">
            <a:avLst/>
          </a:prstGeom>
        </p:spPr>
      </p:pic>
    </p:spTree>
    <p:extLst>
      <p:ext uri="{BB962C8B-B14F-4D97-AF65-F5344CB8AC3E}">
        <p14:creationId xmlns:p14="http://schemas.microsoft.com/office/powerpoint/2010/main" val="2064397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98617-F945-9CA7-2481-7442A144F94C}"/>
            </a:ext>
          </a:extLst>
        </p:cNvPr>
        <p:cNvGrpSpPr/>
        <p:nvPr/>
      </p:nvGrpSpPr>
      <p:grpSpPr>
        <a:xfrm>
          <a:off x="0" y="0"/>
          <a:ext cx="0" cy="0"/>
          <a:chOff x="0" y="0"/>
          <a:chExt cx="0" cy="0"/>
        </a:xfrm>
      </p:grpSpPr>
      <p:sp>
        <p:nvSpPr>
          <p:cNvPr id="2" name="TextBox 4">
            <a:extLst>
              <a:ext uri="{FF2B5EF4-FFF2-40B4-BE49-F238E27FC236}">
                <a16:creationId xmlns:a16="http://schemas.microsoft.com/office/drawing/2014/main" id="{EAB04001-0395-03DE-2543-2477962045E1}"/>
              </a:ext>
            </a:extLst>
          </p:cNvPr>
          <p:cNvSpPr txBox="1"/>
          <p:nvPr/>
        </p:nvSpPr>
        <p:spPr>
          <a:xfrm>
            <a:off x="6247048" y="1654804"/>
            <a:ext cx="5542874" cy="4031873"/>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fontAlgn="base"/>
            <a:r>
              <a:rPr lang="en-AU" sz="2400" b="1" i="0">
                <a:solidFill>
                  <a:srgbClr val="FFFFFF"/>
                </a:solidFill>
                <a:effectLst/>
                <a:latin typeface="Aptos"/>
                <a:cs typeface="Arial"/>
              </a:rPr>
              <a:t>Fi</a:t>
            </a:r>
            <a:r>
              <a:rPr lang="en-AU" sz="2400" b="1">
                <a:solidFill>
                  <a:srgbClr val="FFFFFF"/>
                </a:solidFill>
                <a:latin typeface="Aptos"/>
                <a:cs typeface="Arial"/>
              </a:rPr>
              <a:t>lament birds nest forms</a:t>
            </a:r>
          </a:p>
          <a:p>
            <a:pPr marL="285750" indent="-285750" fontAlgn="base">
              <a:buFont typeface="Arial" panose="020B0604020202020204" pitchFamily="34" charset="0"/>
              <a:buChar char="•"/>
            </a:pPr>
            <a:r>
              <a:rPr lang="en-AU" sz="2000" b="0" i="0">
                <a:solidFill>
                  <a:srgbClr val="FFFFFF"/>
                </a:solidFill>
                <a:effectLst/>
                <a:latin typeface="Aptos"/>
                <a:cs typeface="Arial"/>
              </a:rPr>
              <a:t>Clean clogged nozzle</a:t>
            </a:r>
            <a:r>
              <a:rPr lang="en-AU" sz="2000">
                <a:solidFill>
                  <a:srgbClr val="FFFFFF"/>
                </a:solidFill>
                <a:latin typeface="Aptos"/>
                <a:cs typeface="Arial"/>
              </a:rPr>
              <a:t> (staff only)</a:t>
            </a:r>
          </a:p>
          <a:p>
            <a:pPr marL="285750" indent="-285750" algn="l" rtl="0" fontAlgn="base">
              <a:buFont typeface="Arial" panose="020B0604020202020204" pitchFamily="34" charset="0"/>
              <a:buChar char="•"/>
            </a:pPr>
            <a:r>
              <a:rPr lang="en-AU" sz="2000" b="0" i="0">
                <a:solidFill>
                  <a:srgbClr val="FFFFFF"/>
                </a:solidFill>
                <a:effectLst/>
                <a:latin typeface="Aptos"/>
                <a:cs typeface="Arial"/>
              </a:rPr>
              <a:t>Ensure smooth filament path</a:t>
            </a:r>
          </a:p>
          <a:p>
            <a:pPr marL="285750" indent="-285750" fontAlgn="base">
              <a:buFont typeface="Arial" panose="020B0604020202020204" pitchFamily="34" charset="0"/>
              <a:buChar char="•"/>
            </a:pPr>
            <a:r>
              <a:rPr lang="en-AU" sz="2000" b="0" i="0">
                <a:solidFill>
                  <a:srgbClr val="FFFFFF"/>
                </a:solidFill>
                <a:effectLst/>
                <a:latin typeface="Aptos"/>
                <a:cs typeface="Arial"/>
              </a:rPr>
              <a:t>Calibrate extruder and temperature settings</a:t>
            </a:r>
            <a:r>
              <a:rPr lang="en-AU" sz="2000">
                <a:solidFill>
                  <a:srgbClr val="FFFFFF"/>
                </a:solidFill>
                <a:latin typeface="Aptos"/>
                <a:cs typeface="Arial"/>
              </a:rPr>
              <a:t> (staff only)</a:t>
            </a:r>
            <a:endParaRPr lang="en-AU" sz="2000" b="0" i="0">
              <a:solidFill>
                <a:srgbClr val="FFFFFF"/>
              </a:solidFill>
              <a:effectLst/>
              <a:latin typeface="Aptos"/>
              <a:cs typeface="Arial"/>
            </a:endParaRPr>
          </a:p>
          <a:p>
            <a:pPr algn="l" rtl="0" fontAlgn="base"/>
            <a:endParaRPr lang="en-AU" sz="2400" b="1">
              <a:solidFill>
                <a:srgbClr val="FFFFFF"/>
              </a:solidFill>
              <a:latin typeface="Aptos"/>
              <a:cs typeface="Arial" panose="020B0604020202020204" pitchFamily="34" charset="0"/>
            </a:endParaRPr>
          </a:p>
          <a:p>
            <a:pPr algn="l" rtl="0" fontAlgn="base"/>
            <a:r>
              <a:rPr lang="en-AU" sz="2400" b="1" i="0">
                <a:solidFill>
                  <a:srgbClr val="FFFFFF"/>
                </a:solidFill>
                <a:effectLst/>
                <a:latin typeface="Aptos"/>
                <a:cs typeface="Arial"/>
              </a:rPr>
              <a:t>The spool runs out of filament or the filament breaks?</a:t>
            </a:r>
          </a:p>
          <a:p>
            <a:pPr marL="285750" indent="-285750" algn="l" rtl="0" fontAlgn="base">
              <a:buFont typeface="Arial" panose="020B0604020202020204" pitchFamily="34" charset="0"/>
              <a:buChar char="•"/>
            </a:pPr>
            <a:r>
              <a:rPr lang="en-AU" sz="2000" b="0" i="0">
                <a:solidFill>
                  <a:srgbClr val="FFFFFF"/>
                </a:solidFill>
                <a:effectLst/>
                <a:latin typeface="Aptos"/>
                <a:cs typeface="Arial"/>
              </a:rPr>
              <a:t>Monitor spool and replace before empty (staff only)</a:t>
            </a:r>
          </a:p>
          <a:p>
            <a:pPr marL="285750" indent="-285750">
              <a:buFont typeface="Arial" panose="020B0604020202020204" pitchFamily="34" charset="0"/>
              <a:buChar char="•"/>
            </a:pPr>
            <a:r>
              <a:rPr lang="en-AU" sz="2000">
                <a:solidFill>
                  <a:srgbClr val="FFFFFF"/>
                </a:solidFill>
                <a:latin typeface="Aptos"/>
                <a:cs typeface="Arial"/>
              </a:rPr>
              <a:t>Replace filament with another spool known to be dry (staff only)</a:t>
            </a:r>
          </a:p>
        </p:txBody>
      </p:sp>
      <p:sp>
        <p:nvSpPr>
          <p:cNvPr id="4" name="TextBox 18">
            <a:extLst>
              <a:ext uri="{FF2B5EF4-FFF2-40B4-BE49-F238E27FC236}">
                <a16:creationId xmlns:a16="http://schemas.microsoft.com/office/drawing/2014/main" id="{31F482D0-A961-C5DE-7D38-5980928EDCE1}"/>
              </a:ext>
            </a:extLst>
          </p:cNvPr>
          <p:cNvSpPr txBox="1"/>
          <p:nvPr/>
        </p:nvSpPr>
        <p:spPr>
          <a:xfrm>
            <a:off x="542857" y="1652499"/>
            <a:ext cx="5704191" cy="372409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fontAlgn="base"/>
            <a:r>
              <a:rPr lang="en-AU" sz="2400" b="1" i="0">
                <a:solidFill>
                  <a:srgbClr val="FFFFFF"/>
                </a:solidFill>
                <a:effectLst/>
                <a:latin typeface="Aptos"/>
                <a:cs typeface="Arial"/>
              </a:rPr>
              <a:t>The print wholly or partially detaches from the build plate?</a:t>
            </a:r>
          </a:p>
          <a:p>
            <a:pPr marL="285750" indent="-285750" fontAlgn="base">
              <a:buFont typeface="Arial" panose="020B0604020202020204" pitchFamily="34" charset="0"/>
              <a:buChar char="•"/>
            </a:pPr>
            <a:r>
              <a:rPr lang="en-AU" sz="2000" b="0" i="0">
                <a:solidFill>
                  <a:srgbClr val="FFFFFF"/>
                </a:solidFill>
                <a:effectLst/>
                <a:latin typeface="Aptos"/>
                <a:cs typeface="Arial"/>
              </a:rPr>
              <a:t>Ensure </a:t>
            </a:r>
            <a:r>
              <a:rPr lang="en-AU" sz="2000">
                <a:solidFill>
                  <a:srgbClr val="FFFFFF"/>
                </a:solidFill>
                <a:latin typeface="Aptos"/>
                <a:cs typeface="Arial"/>
              </a:rPr>
              <a:t>correct build plate for specific filament type is being used.</a:t>
            </a:r>
          </a:p>
          <a:p>
            <a:pPr marL="285750" indent="-285750">
              <a:buFont typeface="Arial" panose="020B0604020202020204" pitchFamily="34" charset="0"/>
              <a:buChar char="•"/>
            </a:pPr>
            <a:r>
              <a:rPr lang="en-AU" sz="2000">
                <a:solidFill>
                  <a:srgbClr val="FFFFFF"/>
                </a:solidFill>
                <a:latin typeface="Aptos"/>
                <a:cs typeface="Arial"/>
              </a:rPr>
              <a:t>Ensure a</a:t>
            </a:r>
            <a:r>
              <a:rPr lang="en-AU" sz="2000" b="0" i="0">
                <a:solidFill>
                  <a:srgbClr val="FFFFFF"/>
                </a:solidFill>
                <a:effectLst/>
                <a:latin typeface="Aptos"/>
                <a:cs typeface="Arial"/>
              </a:rPr>
              <a:t> clean and level build plate</a:t>
            </a:r>
            <a:endParaRPr lang="en-AU">
              <a:solidFill>
                <a:srgbClr val="FFFFFF"/>
              </a:solidFill>
              <a:latin typeface="Aptos"/>
            </a:endParaRPr>
          </a:p>
          <a:p>
            <a:pPr marL="285750" indent="-285750">
              <a:buFont typeface="Arial" panose="020B0604020202020204" pitchFamily="34" charset="0"/>
              <a:buChar char="•"/>
            </a:pPr>
            <a:r>
              <a:rPr lang="en-AU" sz="2000">
                <a:solidFill>
                  <a:srgbClr val="FFFFFF"/>
                </a:solidFill>
                <a:latin typeface="Aptos"/>
                <a:cs typeface="Arial"/>
              </a:rPr>
              <a:t>Adjust first layer Z height</a:t>
            </a:r>
          </a:p>
          <a:p>
            <a:pPr fontAlgn="base"/>
            <a:endParaRPr lang="en-AU" sz="2400" b="1">
              <a:solidFill>
                <a:srgbClr val="FFFFFF"/>
              </a:solidFill>
              <a:latin typeface="Aptos"/>
              <a:cs typeface="Arial" panose="020B0604020202020204" pitchFamily="34" charset="0"/>
            </a:endParaRPr>
          </a:p>
          <a:p>
            <a:pPr algn="l" rtl="0" fontAlgn="base"/>
            <a:r>
              <a:rPr lang="en-AU" sz="2400" b="1">
                <a:solidFill>
                  <a:srgbClr val="FFFFFF"/>
                </a:solidFill>
                <a:latin typeface="Aptos"/>
                <a:cs typeface="Arial"/>
              </a:rPr>
              <a:t>The printer shifts in the x and/or Y axis?</a:t>
            </a:r>
          </a:p>
          <a:p>
            <a:pPr marL="285750" indent="-285750" fontAlgn="base">
              <a:buFont typeface="Arial" panose="020B0604020202020204" pitchFamily="34" charset="0"/>
              <a:buChar char="•"/>
            </a:pPr>
            <a:r>
              <a:rPr lang="en-AU" sz="2000" b="0" i="0">
                <a:solidFill>
                  <a:srgbClr val="FFFFFF"/>
                </a:solidFill>
                <a:effectLst/>
                <a:latin typeface="Aptos"/>
                <a:cs typeface="Arial"/>
              </a:rPr>
              <a:t>Tighten belts and pulleys</a:t>
            </a:r>
            <a:r>
              <a:rPr lang="en-AU" sz="2000">
                <a:solidFill>
                  <a:srgbClr val="FFFFFF"/>
                </a:solidFill>
                <a:latin typeface="Aptos"/>
                <a:cs typeface="Arial"/>
              </a:rPr>
              <a:t> (staff only)</a:t>
            </a:r>
            <a:endParaRPr lang="en-AU" sz="2000" b="0" i="0">
              <a:solidFill>
                <a:srgbClr val="FFFFFF"/>
              </a:solidFill>
              <a:effectLst/>
              <a:latin typeface="Aptos"/>
              <a:cs typeface="Arial"/>
            </a:endParaRPr>
          </a:p>
          <a:p>
            <a:pPr marL="285750" indent="-285750" algn="l" rtl="0" fontAlgn="base">
              <a:buFont typeface="Arial" panose="020B0604020202020204" pitchFamily="34" charset="0"/>
              <a:buChar char="•"/>
            </a:pPr>
            <a:r>
              <a:rPr lang="en-AU" sz="2000" b="0" i="0">
                <a:solidFill>
                  <a:srgbClr val="FFFFFF"/>
                </a:solidFill>
                <a:effectLst/>
                <a:latin typeface="Aptos"/>
                <a:cs typeface="Arial"/>
              </a:rPr>
              <a:t>Ensure a stable, clear printing environment</a:t>
            </a:r>
          </a:p>
          <a:p>
            <a:pPr marL="285750" indent="-285750" algn="l" rtl="0" fontAlgn="base">
              <a:buFont typeface="Arial" panose="020B0604020202020204" pitchFamily="34" charset="0"/>
              <a:buChar char="•"/>
            </a:pPr>
            <a:r>
              <a:rPr lang="en-AU" sz="2000" b="0" i="0">
                <a:solidFill>
                  <a:srgbClr val="FFFFFF"/>
                </a:solidFill>
                <a:effectLst/>
                <a:latin typeface="Aptos"/>
                <a:cs typeface="Arial"/>
              </a:rPr>
              <a:t>Verify correct print file generation</a:t>
            </a:r>
          </a:p>
        </p:txBody>
      </p:sp>
      <p:sp>
        <p:nvSpPr>
          <p:cNvPr id="5" name="Title 1">
            <a:extLst>
              <a:ext uri="{FF2B5EF4-FFF2-40B4-BE49-F238E27FC236}">
                <a16:creationId xmlns:a16="http://schemas.microsoft.com/office/drawing/2014/main" id="{3581AA29-A95E-AF15-3CC6-AA1DFDAC42A6}"/>
              </a:ext>
            </a:extLst>
          </p:cNvPr>
          <p:cNvSpPr txBox="1">
            <a:spLocks/>
          </p:cNvSpPr>
          <p:nvPr/>
        </p:nvSpPr>
        <p:spPr>
          <a:xfrm>
            <a:off x="2215617" y="674677"/>
            <a:ext cx="6803545" cy="782173"/>
          </a:xfrm>
          <a:prstGeom prst="rect">
            <a:avLst/>
          </a:prstGeom>
        </p:spPr>
        <p:txBody>
          <a:bodyPr vert="horz" lIns="91440" tIns="45720" rIns="91440" bIns="45720" rtlCol="0" anchor="b">
            <a:noAutofit/>
          </a:bodyPr>
          <a:lstStyle>
            <a:defPPr>
              <a:defRPr lang="en-US"/>
            </a:defPPr>
            <a:lvl1pPr marL="0" algn="ctr" defTabSz="914400"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solidFill>
                  <a:srgbClr val="FFFFFF"/>
                </a:solidFill>
                <a:latin typeface="Aptos"/>
                <a:cs typeface="Arial"/>
              </a:rPr>
              <a:t>Troubleshooting</a:t>
            </a:r>
          </a:p>
        </p:txBody>
      </p:sp>
      <p:sp>
        <p:nvSpPr>
          <p:cNvPr id="9" name="TextBox 3">
            <a:extLst>
              <a:ext uri="{FF2B5EF4-FFF2-40B4-BE49-F238E27FC236}">
                <a16:creationId xmlns:a16="http://schemas.microsoft.com/office/drawing/2014/main" id="{ADF6845F-BB25-24DE-DE60-CDC5F7D06897}"/>
              </a:ext>
            </a:extLst>
          </p:cNvPr>
          <p:cNvSpPr txBox="1"/>
          <p:nvPr/>
        </p:nvSpPr>
        <p:spPr>
          <a:xfrm>
            <a:off x="3201676" y="5946238"/>
            <a:ext cx="6096000"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fontAlgn="base"/>
            <a:r>
              <a:rPr lang="en-AU" sz="1800" b="0" i="0">
                <a:solidFill>
                  <a:srgbClr val="FFFFFF"/>
                </a:solidFill>
                <a:effectLst/>
                <a:latin typeface="Aptos"/>
                <a:cs typeface="Arial"/>
              </a:rPr>
              <a:t>See staff for support with any issues labelled Staff only </a:t>
            </a:r>
          </a:p>
        </p:txBody>
      </p:sp>
    </p:spTree>
    <p:extLst>
      <p:ext uri="{BB962C8B-B14F-4D97-AF65-F5344CB8AC3E}">
        <p14:creationId xmlns:p14="http://schemas.microsoft.com/office/powerpoint/2010/main" val="1072716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377AC-222E-7F9E-B9A8-CB1F7F27ABB0}"/>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1A8084D-B904-7BBB-8960-6BE167817C77}"/>
              </a:ext>
            </a:extLst>
          </p:cNvPr>
          <p:cNvSpPr txBox="1">
            <a:spLocks/>
          </p:cNvSpPr>
          <p:nvPr/>
        </p:nvSpPr>
        <p:spPr>
          <a:xfrm>
            <a:off x="3568075" y="420175"/>
            <a:ext cx="4934554" cy="741357"/>
          </a:xfrm>
          <a:prstGeom prst="rect">
            <a:avLst/>
          </a:prstGeom>
        </p:spPr>
        <p:txBody>
          <a:bodyPr vert="horz" wrap="square" lIns="0" tIns="5715" rIns="0" bIns="0" rtlCol="0" anchor="b">
            <a:spAutoFit/>
          </a:bodyPr>
          <a:lstStyle>
            <a:defPPr>
              <a:defRPr lang="en-US"/>
            </a:defPPr>
            <a:lvl1pPr marL="0" algn="ctr" defTabSz="914400"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55575" marR="5080" indent="-142875">
              <a:lnSpc>
                <a:spcPct val="102499"/>
              </a:lnSpc>
              <a:spcBef>
                <a:spcPts val="45"/>
              </a:spcBef>
            </a:pPr>
            <a:r>
              <a:rPr lang="en-AU" sz="4800" b="1">
                <a:solidFill>
                  <a:srgbClr val="FFFFFF"/>
                </a:solidFill>
                <a:latin typeface="Aptos"/>
                <a:cs typeface="Arial"/>
              </a:rPr>
              <a:t>Extra resources</a:t>
            </a:r>
          </a:p>
        </p:txBody>
      </p:sp>
      <p:sp>
        <p:nvSpPr>
          <p:cNvPr id="4" name="TextBox 8">
            <a:extLst>
              <a:ext uri="{FF2B5EF4-FFF2-40B4-BE49-F238E27FC236}">
                <a16:creationId xmlns:a16="http://schemas.microsoft.com/office/drawing/2014/main" id="{A84A762A-511B-585C-687A-655CDFF14C53}"/>
              </a:ext>
            </a:extLst>
          </p:cNvPr>
          <p:cNvSpPr txBox="1"/>
          <p:nvPr/>
        </p:nvSpPr>
        <p:spPr>
          <a:xfrm>
            <a:off x="676676" y="1478877"/>
            <a:ext cx="10839291" cy="470898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AU" sz="3200" dirty="0">
                <a:solidFill>
                  <a:srgbClr val="FFFFFF"/>
                </a:solidFill>
                <a:latin typeface="Aptos"/>
                <a:cs typeface="Arial"/>
              </a:rPr>
              <a:t>Prusa</a:t>
            </a:r>
          </a:p>
          <a:p>
            <a:r>
              <a:rPr lang="en-AU" sz="2000" dirty="0">
                <a:solidFill>
                  <a:schemeClr val="accent2"/>
                </a:solidFill>
                <a:latin typeface="Aptos"/>
                <a:ea typeface="+mn-lt"/>
                <a:cs typeface="+mn-lt"/>
                <a:hlinkClick r:id="rId3">
                  <a:extLst>
                    <a:ext uri="{A12FA001-AC4F-418D-AE19-62706E023703}">
                      <ahyp:hlinkClr xmlns:ahyp="http://schemas.microsoft.com/office/drawing/2018/hyperlinkcolor" val="tx"/>
                    </a:ext>
                  </a:extLst>
                </a:hlinkClick>
              </a:rPr>
              <a:t>https://www.prusa3d.com/</a:t>
            </a:r>
            <a:endParaRPr lang="en-AU" sz="2000">
              <a:solidFill>
                <a:schemeClr val="accent2"/>
              </a:solidFill>
              <a:latin typeface="Aptos"/>
              <a:cs typeface="Arial"/>
            </a:endParaRPr>
          </a:p>
          <a:p>
            <a:r>
              <a:rPr lang="en-AU" sz="2000" dirty="0">
                <a:solidFill>
                  <a:schemeClr val="accent2"/>
                </a:solidFill>
                <a:latin typeface="Aptos"/>
                <a:ea typeface="+mn-lt"/>
                <a:cs typeface="+mn-lt"/>
                <a:hlinkClick r:id="rId4">
                  <a:extLst>
                    <a:ext uri="{A12FA001-AC4F-418D-AE19-62706E023703}">
                      <ahyp:hlinkClr xmlns:ahyp="http://schemas.microsoft.com/office/drawing/2018/hyperlinkcolor" val="tx"/>
                    </a:ext>
                  </a:extLst>
                </a:hlinkClick>
              </a:rPr>
              <a:t>https://blog.prusa3d.com/</a:t>
            </a:r>
            <a:endParaRPr lang="en-AU" sz="2000" dirty="0">
              <a:solidFill>
                <a:schemeClr val="accent2"/>
              </a:solidFill>
              <a:latin typeface="Aptos"/>
              <a:cs typeface="Arial"/>
            </a:endParaRPr>
          </a:p>
          <a:p>
            <a:endParaRPr lang="en-AU" sz="2400">
              <a:solidFill>
                <a:srgbClr val="FFFFFF"/>
              </a:solidFill>
              <a:latin typeface="Aptos"/>
              <a:ea typeface="Calibri"/>
              <a:cs typeface="Calibri"/>
            </a:endParaRPr>
          </a:p>
          <a:p>
            <a:pPr algn="l"/>
            <a:r>
              <a:rPr lang="en-AU" sz="3200" b="0" i="0" u="none" strike="noStrike" dirty="0" err="1">
                <a:solidFill>
                  <a:srgbClr val="FFFFFF"/>
                </a:solidFill>
                <a:effectLst/>
                <a:latin typeface="Aptos"/>
                <a:cs typeface="Arial"/>
              </a:rPr>
              <a:t>Thingiverse</a:t>
            </a:r>
            <a:r>
              <a:rPr lang="en-AU" sz="3200" b="0" i="0" u="none" strike="noStrike" dirty="0">
                <a:solidFill>
                  <a:srgbClr val="FFFFFF"/>
                </a:solidFill>
                <a:effectLst/>
                <a:latin typeface="Aptos"/>
                <a:cs typeface="Arial"/>
              </a:rPr>
              <a:t> </a:t>
            </a:r>
            <a:endParaRPr lang="en-US" b="0" i="0">
              <a:solidFill>
                <a:srgbClr val="FFFFFF"/>
              </a:solidFill>
              <a:effectLst/>
              <a:latin typeface="Aptos"/>
              <a:cs typeface="Segoe UI" panose="020B0502040204020203" pitchFamily="34" charset="0"/>
            </a:endParaRPr>
          </a:p>
          <a:p>
            <a:pPr fontAlgn="base"/>
            <a:r>
              <a:rPr lang="en-AU" sz="2000" b="0" i="0" u="none" strike="noStrike" dirty="0">
                <a:solidFill>
                  <a:srgbClr val="FFFFFF"/>
                </a:solidFill>
                <a:effectLst/>
                <a:latin typeface="Aptos"/>
                <a:cs typeface="Arial"/>
              </a:rPr>
              <a:t>Checkout things other people have designed for 3D </a:t>
            </a:r>
            <a:r>
              <a:rPr lang="en-AU" sz="2000" dirty="0">
                <a:solidFill>
                  <a:srgbClr val="FFFFFF"/>
                </a:solidFill>
                <a:latin typeface="Aptos"/>
                <a:cs typeface="Arial"/>
              </a:rPr>
              <a:t>printing and save</a:t>
            </a:r>
            <a:r>
              <a:rPr lang="en-AU" sz="2000" b="0" i="0" u="none" strike="noStrike" dirty="0">
                <a:solidFill>
                  <a:srgbClr val="FFFFFF"/>
                </a:solidFill>
                <a:effectLst/>
                <a:latin typeface="Aptos"/>
                <a:cs typeface="Arial"/>
              </a:rPr>
              <a:t> yourself a lot of time designing something someone else has successfully made. </a:t>
            </a:r>
            <a:r>
              <a:rPr lang="en-US" sz="2000" b="0" i="0" dirty="0">
                <a:solidFill>
                  <a:srgbClr val="FFFFFF"/>
                </a:solidFill>
                <a:effectLst/>
                <a:latin typeface="Aptos"/>
                <a:cs typeface="Arial"/>
              </a:rPr>
              <a:t>​</a:t>
            </a:r>
            <a:r>
              <a:rPr lang="en-AU" sz="2000" b="0" i="0" u="none" strike="noStrike" dirty="0">
                <a:solidFill>
                  <a:srgbClr val="FFFFFF"/>
                </a:solidFill>
                <a:effectLst/>
                <a:latin typeface="Aptos"/>
                <a:cs typeface="Arial"/>
              </a:rPr>
              <a:t>Remix / customise other </a:t>
            </a:r>
            <a:r>
              <a:rPr lang="en-AU" sz="2000" dirty="0">
                <a:solidFill>
                  <a:srgbClr val="FFFFFF"/>
                </a:solidFill>
                <a:latin typeface="Aptos"/>
                <a:cs typeface="Arial"/>
              </a:rPr>
              <a:t>people's</a:t>
            </a:r>
            <a:r>
              <a:rPr lang="en-AU" sz="2000" b="0" i="0" u="none" strike="noStrike" dirty="0">
                <a:solidFill>
                  <a:srgbClr val="FFFFFF"/>
                </a:solidFill>
                <a:effectLst/>
                <a:latin typeface="Aptos"/>
                <a:cs typeface="Arial"/>
              </a:rPr>
              <a:t> designs</a:t>
            </a:r>
            <a:r>
              <a:rPr lang="en-AU" sz="2000" dirty="0">
                <a:solidFill>
                  <a:srgbClr val="FFFFFF"/>
                </a:solidFill>
                <a:latin typeface="Aptos"/>
                <a:cs typeface="Arial"/>
              </a:rPr>
              <a:t>.</a:t>
            </a:r>
            <a:endParaRPr lang="en-AU" sz="2000" b="0" i="0" u="none" strike="noStrike" dirty="0">
              <a:solidFill>
                <a:srgbClr val="FFFFFF"/>
              </a:solidFill>
              <a:effectLst/>
              <a:latin typeface="Aptos"/>
              <a:cs typeface="Arial"/>
            </a:endParaRPr>
          </a:p>
          <a:p>
            <a:pPr algn="l" rtl="0" fontAlgn="base"/>
            <a:r>
              <a:rPr lang="en-AU" sz="2000" b="0" i="0" u="none" strike="noStrike" dirty="0">
                <a:solidFill>
                  <a:schemeClr val="accent2"/>
                </a:solidFill>
                <a:effectLst/>
                <a:latin typeface="Aptos"/>
                <a:cs typeface="Arial"/>
                <a:hlinkClick r:id="rId5">
                  <a:extLst>
                    <a:ext uri="{A12FA001-AC4F-418D-AE19-62706E023703}">
                      <ahyp:hlinkClr xmlns:ahyp="http://schemas.microsoft.com/office/drawing/2018/hyperlinkcolor" val="tx"/>
                    </a:ext>
                  </a:extLst>
                </a:hlinkClick>
              </a:rPr>
              <a:t>https://www.thingiverse.com/</a:t>
            </a:r>
            <a:r>
              <a:rPr lang="en-AU" sz="2000" dirty="0">
                <a:solidFill>
                  <a:schemeClr val="accent2"/>
                </a:solidFill>
                <a:latin typeface="Aptos"/>
                <a:cs typeface="Arial"/>
                <a:hlinkClick r:id="rId5">
                  <a:extLst>
                    <a:ext uri="{A12FA001-AC4F-418D-AE19-62706E023703}">
                      <ahyp:hlinkClr xmlns:ahyp="http://schemas.microsoft.com/office/drawing/2018/hyperlinkcolor" val="tx"/>
                    </a:ext>
                  </a:extLst>
                </a:hlinkClick>
              </a:rPr>
              <a:t>categories</a:t>
            </a:r>
            <a:endParaRPr lang="en-AU" sz="2000" dirty="0">
              <a:solidFill>
                <a:schemeClr val="accent2"/>
              </a:solidFill>
              <a:latin typeface="Aptos"/>
              <a:cs typeface="Arial"/>
            </a:endParaRPr>
          </a:p>
          <a:p>
            <a:pPr marL="285750" indent="-285750" algn="l">
              <a:buFont typeface="Arial" panose="020B0604020202020204" pitchFamily="34" charset="0"/>
              <a:buChar char="•"/>
            </a:pPr>
            <a:endParaRPr lang="en-AU" sz="2000" b="0" i="0" u="none" strike="noStrike">
              <a:solidFill>
                <a:srgbClr val="FFFFFF"/>
              </a:solidFill>
              <a:effectLst/>
              <a:latin typeface="Aptos"/>
              <a:cs typeface="Arial" panose="020B0604020202020204" pitchFamily="34" charset="0"/>
            </a:endParaRPr>
          </a:p>
          <a:p>
            <a:r>
              <a:rPr lang="en-AU" sz="3200" dirty="0">
                <a:solidFill>
                  <a:srgbClr val="FFFFFF"/>
                </a:solidFill>
                <a:latin typeface="Aptos"/>
                <a:cs typeface="Arial"/>
              </a:rPr>
              <a:t>Functional Print </a:t>
            </a:r>
            <a:r>
              <a:rPr lang="en-US" sz="3200" dirty="0">
                <a:solidFill>
                  <a:srgbClr val="FFFFFF"/>
                </a:solidFill>
                <a:latin typeface="Aptos"/>
                <a:cs typeface="Arial"/>
              </a:rPr>
              <a:t> </a:t>
            </a:r>
          </a:p>
          <a:p>
            <a:r>
              <a:rPr lang="en-AU" sz="2000" dirty="0">
                <a:solidFill>
                  <a:srgbClr val="FFFFFF"/>
                </a:solidFill>
                <a:latin typeface="Aptos"/>
                <a:cs typeface="Arial"/>
              </a:rPr>
              <a:t>Check out the functional solutions people print up on Reddit. </a:t>
            </a:r>
            <a:endParaRPr lang="en-US" sz="2000">
              <a:solidFill>
                <a:srgbClr val="FFFFFF"/>
              </a:solidFill>
              <a:latin typeface="Aptos"/>
              <a:cs typeface="Arial"/>
            </a:endParaRPr>
          </a:p>
          <a:p>
            <a:r>
              <a:rPr lang="en-AU" sz="2000" u="sng" dirty="0">
                <a:solidFill>
                  <a:schemeClr val="accent2"/>
                </a:solidFill>
                <a:latin typeface="Aptos"/>
                <a:cs typeface="Arial"/>
                <a:hlinkClick r:id="rId6">
                  <a:extLst>
                    <a:ext uri="{A12FA001-AC4F-418D-AE19-62706E023703}">
                      <ahyp:hlinkClr xmlns:ahyp="http://schemas.microsoft.com/office/drawing/2018/hyperlinkcolor" val="tx"/>
                    </a:ext>
                  </a:extLst>
                </a:hlinkClick>
              </a:rPr>
              <a:t>https://www.reddit.com/r/functionalprint/</a:t>
            </a:r>
            <a:endParaRPr lang="en-AU" sz="2000">
              <a:solidFill>
                <a:schemeClr val="accent2"/>
              </a:solidFill>
              <a:latin typeface="Aptos"/>
              <a:cs typeface="Arial" panose="020B0604020202020204" pitchFamily="34" charset="0"/>
            </a:endParaRPr>
          </a:p>
        </p:txBody>
      </p:sp>
      <p:cxnSp>
        <p:nvCxnSpPr>
          <p:cNvPr id="5" name="Straight Arrow Connector 4">
            <a:extLst>
              <a:ext uri="{FF2B5EF4-FFF2-40B4-BE49-F238E27FC236}">
                <a16:creationId xmlns:a16="http://schemas.microsoft.com/office/drawing/2014/main" id="{CAF4152E-325D-563F-DEA7-111F73B8B340}"/>
              </a:ext>
            </a:extLst>
          </p:cNvPr>
          <p:cNvCxnSpPr>
            <a:cxnSpLocks/>
          </p:cNvCxnSpPr>
          <p:nvPr/>
        </p:nvCxnSpPr>
        <p:spPr>
          <a:xfrm flipV="1">
            <a:off x="3565332" y="1330275"/>
            <a:ext cx="4935545" cy="14111"/>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831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9D2B8E-C95D-3A9A-680F-329096A41C30}"/>
              </a:ext>
            </a:extLst>
          </p:cNvPr>
          <p:cNvSpPr txBox="1">
            <a:spLocks/>
          </p:cNvSpPr>
          <p:nvPr/>
        </p:nvSpPr>
        <p:spPr>
          <a:xfrm>
            <a:off x="3549706" y="1261255"/>
            <a:ext cx="5099281" cy="122022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800" b="1">
                <a:latin typeface="Aptos Narrow"/>
                <a:cs typeface="Arial"/>
              </a:rPr>
              <a:t>THANKS FOR ATTENDING</a:t>
            </a:r>
          </a:p>
        </p:txBody>
      </p:sp>
      <p:cxnSp>
        <p:nvCxnSpPr>
          <p:cNvPr id="5" name="Straight Arrow Connector 4">
            <a:extLst>
              <a:ext uri="{FF2B5EF4-FFF2-40B4-BE49-F238E27FC236}">
                <a16:creationId xmlns:a16="http://schemas.microsoft.com/office/drawing/2014/main" id="{408BE9C7-26C9-25A1-6386-B4B8DAFE2EAE}"/>
              </a:ext>
            </a:extLst>
          </p:cNvPr>
          <p:cNvCxnSpPr>
            <a:cxnSpLocks/>
          </p:cNvCxnSpPr>
          <p:nvPr/>
        </p:nvCxnSpPr>
        <p:spPr>
          <a:xfrm flipV="1">
            <a:off x="4837620" y="1989825"/>
            <a:ext cx="2345269" cy="450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2E30DB7-E7D1-849A-9B00-D78BCEB88811}"/>
              </a:ext>
            </a:extLst>
          </p:cNvPr>
          <p:cNvSpPr txBox="1"/>
          <p:nvPr/>
        </p:nvSpPr>
        <p:spPr>
          <a:xfrm>
            <a:off x="1853373" y="2550903"/>
            <a:ext cx="8485253"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rgbClr val="FFFFFF"/>
                </a:solidFill>
                <a:latin typeface="Aptos Narrow"/>
                <a:cs typeface="Arial"/>
              </a:rPr>
              <a:t>Please complete our survey that will be sent out via Eventbrite.</a:t>
            </a:r>
            <a:endParaRPr lang="en-US" dirty="0">
              <a:solidFill>
                <a:srgbClr val="000000"/>
              </a:solidFill>
              <a:latin typeface="Aptos Narrow"/>
              <a:cs typeface="Calibri" panose="020F0502020204030204"/>
            </a:endParaRPr>
          </a:p>
          <a:p>
            <a:pPr algn="ctr"/>
            <a:endParaRPr lang="en-US" sz="2800">
              <a:solidFill>
                <a:srgbClr val="FFFFFF"/>
              </a:solidFill>
              <a:latin typeface="Aptos Narrow"/>
              <a:cs typeface="Arial"/>
            </a:endParaRPr>
          </a:p>
          <a:p>
            <a:pPr algn="ctr"/>
            <a:r>
              <a:rPr lang="en-US" sz="2800" dirty="0">
                <a:solidFill>
                  <a:srgbClr val="FFFFFF"/>
                </a:solidFill>
                <a:latin typeface="Aptos Narrow"/>
                <a:cs typeface="Arial"/>
              </a:rPr>
              <a:t>Tag us on socials @</a:t>
            </a:r>
            <a:r>
              <a:rPr lang="en-US" sz="2800" dirty="0">
                <a:solidFill>
                  <a:srgbClr val="FFFFFF"/>
                </a:solidFill>
                <a:latin typeface="Aptos Narrow"/>
                <a:ea typeface="+mn-lt"/>
                <a:cs typeface="+mn-lt"/>
              </a:rPr>
              <a:t>statelibraryqld</a:t>
            </a:r>
          </a:p>
          <a:p>
            <a:pPr algn="ctr"/>
            <a:endParaRPr lang="en-US" sz="2800">
              <a:solidFill>
                <a:srgbClr val="FFFFFF"/>
              </a:solidFill>
              <a:latin typeface="Aptos Narrow"/>
              <a:cs typeface="Arial"/>
            </a:endParaRPr>
          </a:p>
          <a:p>
            <a:pPr algn="ctr"/>
            <a:r>
              <a:rPr lang="en-US" sz="2800" dirty="0">
                <a:solidFill>
                  <a:srgbClr val="FFFFFF"/>
                </a:solidFill>
                <a:latin typeface="Aptos Narrow"/>
                <a:cs typeface="Arial"/>
              </a:rPr>
              <a:t>Contact us on </a:t>
            </a:r>
            <a:r>
              <a:rPr lang="en-US" sz="2800" dirty="0">
                <a:solidFill>
                  <a:schemeClr val="accent2"/>
                </a:solidFill>
                <a:latin typeface="Aptos Narrow"/>
                <a:cs typeface="Arial"/>
                <a:hlinkClick r:id="rId2">
                  <a:extLst>
                    <a:ext uri="{A12FA001-AC4F-418D-AE19-62706E023703}">
                      <ahyp:hlinkClr xmlns:ahyp="http://schemas.microsoft.com/office/drawing/2018/hyperlinkcolor" val="tx"/>
                    </a:ext>
                  </a:extLst>
                </a:hlinkClick>
              </a:rPr>
              <a:t>appliedcreativity@slq.qld.gov.au</a:t>
            </a:r>
          </a:p>
        </p:txBody>
      </p:sp>
      <p:pic>
        <p:nvPicPr>
          <p:cNvPr id="9" name="Graphic 3" descr="Envelope with solid fill">
            <a:extLst>
              <a:ext uri="{FF2B5EF4-FFF2-40B4-BE49-F238E27FC236}">
                <a16:creationId xmlns:a16="http://schemas.microsoft.com/office/drawing/2014/main" id="{D58952C7-A73E-BC1D-64C1-3FAA1033E7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0" y="5293855"/>
            <a:ext cx="914400" cy="914400"/>
          </a:xfrm>
          <a:prstGeom prst="rect">
            <a:avLst/>
          </a:prstGeom>
        </p:spPr>
      </p:pic>
    </p:spTree>
    <p:extLst>
      <p:ext uri="{BB962C8B-B14F-4D97-AF65-F5344CB8AC3E}">
        <p14:creationId xmlns:p14="http://schemas.microsoft.com/office/powerpoint/2010/main" val="32498453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99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EB9728-2876-6F0A-DC39-9BE368FE0268}"/>
              </a:ext>
            </a:extLst>
          </p:cNvPr>
          <p:cNvSpPr/>
          <p:nvPr/>
        </p:nvSpPr>
        <p:spPr>
          <a:xfrm>
            <a:off x="0" y="-9525"/>
            <a:ext cx="4886325" cy="6867525"/>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text, weapon&#10;&#10;Description automatically generated">
            <a:extLst>
              <a:ext uri="{FF2B5EF4-FFF2-40B4-BE49-F238E27FC236}">
                <a16:creationId xmlns:a16="http://schemas.microsoft.com/office/drawing/2014/main" id="{C01F5733-01B3-AA96-074F-C362A901DDAD}"/>
              </a:ext>
            </a:extLst>
          </p:cNvPr>
          <p:cNvPicPr>
            <a:picLocks noChangeAspect="1"/>
          </p:cNvPicPr>
          <p:nvPr/>
        </p:nvPicPr>
        <p:blipFill>
          <a:blip r:embed="rId2"/>
          <a:stretch>
            <a:fillRect/>
          </a:stretch>
        </p:blipFill>
        <p:spPr>
          <a:xfrm>
            <a:off x="1766888" y="1481137"/>
            <a:ext cx="1162050" cy="3400425"/>
          </a:xfrm>
          <a:prstGeom prst="rect">
            <a:avLst/>
          </a:prstGeom>
        </p:spPr>
      </p:pic>
      <p:sp>
        <p:nvSpPr>
          <p:cNvPr id="8" name="Title 1">
            <a:extLst>
              <a:ext uri="{FF2B5EF4-FFF2-40B4-BE49-F238E27FC236}">
                <a16:creationId xmlns:a16="http://schemas.microsoft.com/office/drawing/2014/main" id="{0F458926-90BC-0CE6-0DA5-592FC50A3C1B}"/>
              </a:ext>
            </a:extLst>
          </p:cNvPr>
          <p:cNvSpPr>
            <a:spLocks noGrp="1"/>
          </p:cNvSpPr>
          <p:nvPr/>
        </p:nvSpPr>
        <p:spPr>
          <a:xfrm>
            <a:off x="5619994" y="2045245"/>
            <a:ext cx="6071713" cy="1671997"/>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6000" b="1" i="0" kern="1200">
                <a:solidFill>
                  <a:schemeClr val="tx1"/>
                </a:solidFill>
                <a:latin typeface="Aptos Narrow" panose="020B0004020202020204" pitchFamily="34" charset="0"/>
                <a:ea typeface="+mj-ea"/>
                <a:cs typeface="+mj-cs"/>
              </a:defRPr>
            </a:lvl1pPr>
          </a:lstStyle>
          <a:p>
            <a:pPr algn="ctr"/>
            <a:r>
              <a:rPr lang="en-US">
                <a:latin typeface="Aptos Narrow"/>
              </a:rPr>
              <a:t>Acknowledgement of country</a:t>
            </a:r>
            <a:endParaRPr lang="en-US"/>
          </a:p>
        </p:txBody>
      </p:sp>
      <p:sp>
        <p:nvSpPr>
          <p:cNvPr id="9" name="Subtitle 2">
            <a:extLst>
              <a:ext uri="{FF2B5EF4-FFF2-40B4-BE49-F238E27FC236}">
                <a16:creationId xmlns:a16="http://schemas.microsoft.com/office/drawing/2014/main" id="{D4524259-96CB-4A48-903B-41BB1D1F657D}"/>
              </a:ext>
            </a:extLst>
          </p:cNvPr>
          <p:cNvSpPr>
            <a:spLocks noGrp="1"/>
          </p:cNvSpPr>
          <p:nvPr/>
        </p:nvSpPr>
        <p:spPr>
          <a:xfrm>
            <a:off x="5867480" y="4075512"/>
            <a:ext cx="5583252" cy="201624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ct val="0"/>
              </a:spcBef>
            </a:pPr>
            <a:r>
              <a:rPr lang="en-US" sz="2000">
                <a:latin typeface="Aptos"/>
                <a:cs typeface="Arial"/>
              </a:rPr>
              <a:t>We acknowledge Aboriginal and Torres Strait Islander peoples and their continuing connection to land and as custodians of stories for millennia. We respectfully acknowledge the land on which we all meet today, and pay our respects to elders past, present and emerging.</a:t>
            </a:r>
            <a:endParaRPr lang="en-US" sz="2000">
              <a:latin typeface="Aptos"/>
            </a:endParaRPr>
          </a:p>
        </p:txBody>
      </p:sp>
    </p:spTree>
    <p:extLst>
      <p:ext uri="{BB962C8B-B14F-4D97-AF65-F5344CB8AC3E}">
        <p14:creationId xmlns:p14="http://schemas.microsoft.com/office/powerpoint/2010/main" val="4231172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8C0E0-31AF-ACB2-189D-D469E4C8042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801DA68-21C4-7642-5785-A8A03326F713}"/>
              </a:ext>
            </a:extLst>
          </p:cNvPr>
          <p:cNvSpPr>
            <a:spLocks noGrp="1"/>
          </p:cNvSpPr>
          <p:nvPr/>
        </p:nvSpPr>
        <p:spPr>
          <a:xfrm>
            <a:off x="1143929" y="4790460"/>
            <a:ext cx="4014875" cy="166159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4800" b="1">
                <a:latin typeface="Aptos"/>
                <a:cs typeface="Arial"/>
              </a:rPr>
              <a:t>INDUCTION </a:t>
            </a:r>
            <a:br>
              <a:rPr lang="en-US" sz="4800" b="1">
                <a:latin typeface="Aptos"/>
                <a:cs typeface="Arial"/>
              </a:rPr>
            </a:br>
            <a:r>
              <a:rPr lang="en-US" sz="4800" b="1">
                <a:latin typeface="Aptos"/>
                <a:cs typeface="Arial"/>
              </a:rPr>
              <a:t>SUMMARY</a:t>
            </a:r>
            <a:endParaRPr lang="en-US" sz="4800" b="1">
              <a:latin typeface="Aptos"/>
              <a:cs typeface="Calibri Light"/>
            </a:endParaRPr>
          </a:p>
          <a:p>
            <a:endParaRPr lang="en-US" sz="4800">
              <a:solidFill>
                <a:schemeClr val="bg1"/>
              </a:solidFill>
              <a:latin typeface="Arial"/>
              <a:cs typeface="Calibri Light"/>
            </a:endParaRPr>
          </a:p>
        </p:txBody>
      </p:sp>
      <p:sp>
        <p:nvSpPr>
          <p:cNvPr id="7" name="TextBox 4">
            <a:extLst>
              <a:ext uri="{FF2B5EF4-FFF2-40B4-BE49-F238E27FC236}">
                <a16:creationId xmlns:a16="http://schemas.microsoft.com/office/drawing/2014/main" id="{1B58A40C-BF76-D1EF-A7F0-3569348BC249}"/>
              </a:ext>
            </a:extLst>
          </p:cNvPr>
          <p:cNvSpPr txBox="1"/>
          <p:nvPr/>
        </p:nvSpPr>
        <p:spPr>
          <a:xfrm>
            <a:off x="5753318" y="651284"/>
            <a:ext cx="5595792" cy="203132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AU" sz="1400" b="0" i="0">
                <a:effectLst/>
                <a:latin typeface="Aptos Narrow"/>
                <a:cs typeface="Arial"/>
              </a:rPr>
              <a:t>Using the State Library 3D printers, you can turn a digital 3D model into a plastic object.</a:t>
            </a:r>
          </a:p>
          <a:p>
            <a:pPr algn="l"/>
            <a:endParaRPr lang="en-AU" sz="1400" b="0" i="0">
              <a:effectLst/>
              <a:latin typeface="Aptos Narrow"/>
              <a:cs typeface="Arial" panose="020B0604020202020204" pitchFamily="34" charset="0"/>
            </a:endParaRPr>
          </a:p>
          <a:p>
            <a:r>
              <a:rPr lang="en-AU" sz="1400" b="0" i="0">
                <a:effectLst/>
                <a:latin typeface="Aptos Narrow"/>
                <a:cs typeface="Arial"/>
              </a:rPr>
              <a:t>In this induction you will learn the basics of 3D </a:t>
            </a:r>
            <a:r>
              <a:rPr lang="en-AU" sz="1400">
                <a:latin typeface="Aptos Narrow"/>
                <a:cs typeface="Arial"/>
              </a:rPr>
              <a:t>modelling with</a:t>
            </a:r>
            <a:r>
              <a:rPr lang="en-AU" sz="1400" b="0" i="0">
                <a:effectLst/>
                <a:latin typeface="Aptos Narrow"/>
                <a:cs typeface="Arial"/>
              </a:rPr>
              <a:t> </a:t>
            </a:r>
            <a:r>
              <a:rPr lang="en-AU" sz="1400" b="0" i="0" err="1">
                <a:effectLst/>
                <a:latin typeface="Aptos Narrow"/>
                <a:cs typeface="Arial"/>
              </a:rPr>
              <a:t>Tinkercad</a:t>
            </a:r>
            <a:r>
              <a:rPr lang="en-AU" sz="1400" b="0" i="0">
                <a:effectLst/>
                <a:latin typeface="Aptos Narrow"/>
                <a:cs typeface="Arial"/>
              </a:rPr>
              <a:t> and how to print your own model, including how to load it into the printer and cleaning up the product.</a:t>
            </a:r>
            <a:r>
              <a:rPr lang="en-US" sz="1400" b="0" i="0">
                <a:effectLst/>
                <a:latin typeface="Aptos Narrow"/>
                <a:cs typeface="Arial"/>
              </a:rPr>
              <a:t> </a:t>
            </a:r>
          </a:p>
          <a:p>
            <a:pPr algn="l"/>
            <a:endParaRPr lang="en-US" sz="1400">
              <a:latin typeface="Aptos Narrow"/>
              <a:ea typeface="+mn-lt"/>
              <a:cs typeface="+mn-lt"/>
            </a:endParaRPr>
          </a:p>
          <a:p>
            <a:r>
              <a:rPr lang="en-US" sz="1400">
                <a:latin typeface="Aptos Narrow"/>
                <a:ea typeface="+mn-lt"/>
                <a:cs typeface="+mn-lt"/>
              </a:rPr>
              <a:t>Once you've completed the induction you can book and use the State Library of Queensland’s 3D Printers at The Edge during Open</a:t>
            </a:r>
            <a:r>
              <a:rPr lang="en-US" sz="1400">
                <a:solidFill>
                  <a:schemeClr val="bg1"/>
                </a:solidFill>
                <a:latin typeface="Arial"/>
                <a:ea typeface="+mn-lt"/>
                <a:cs typeface="+mn-lt"/>
              </a:rPr>
              <a:t> lab.</a:t>
            </a:r>
            <a:endParaRPr lang="en-US" sz="1400">
              <a:solidFill>
                <a:schemeClr val="bg1"/>
              </a:solidFill>
              <a:latin typeface="Arial"/>
              <a:cs typeface="Arial"/>
            </a:endParaRPr>
          </a:p>
        </p:txBody>
      </p:sp>
      <p:sp>
        <p:nvSpPr>
          <p:cNvPr id="10" name="Rectangle 9">
            <a:extLst>
              <a:ext uri="{FF2B5EF4-FFF2-40B4-BE49-F238E27FC236}">
                <a16:creationId xmlns:a16="http://schemas.microsoft.com/office/drawing/2014/main" id="{9B9C015B-87F9-FFFB-11A6-25A7EDA6FFD7}"/>
              </a:ext>
            </a:extLst>
          </p:cNvPr>
          <p:cNvSpPr/>
          <p:nvPr/>
        </p:nvSpPr>
        <p:spPr>
          <a:xfrm>
            <a:off x="5847326" y="3184150"/>
            <a:ext cx="5505917" cy="32123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b="1">
                <a:solidFill>
                  <a:schemeClr val="bg1"/>
                </a:solidFill>
                <a:latin typeface="Aptos"/>
                <a:ea typeface="+mn-lt"/>
                <a:cs typeface="Arial"/>
              </a:rPr>
              <a:t>Open Lab </a:t>
            </a:r>
            <a:r>
              <a:rPr lang="en-US" sz="1400">
                <a:solidFill>
                  <a:schemeClr val="bg1"/>
                </a:solidFill>
                <a:latin typeface="Aptos"/>
                <a:ea typeface="+mn-lt"/>
                <a:cs typeface="Arial"/>
              </a:rPr>
              <a:t>sessions are a chance to meet up with like-minded makers and tinkerers at The Edge with facilitators to support your creative needs in the space. </a:t>
            </a:r>
            <a:br>
              <a:rPr lang="en-US" sz="1400">
                <a:solidFill>
                  <a:schemeClr val="bg1"/>
                </a:solidFill>
                <a:latin typeface="Aptos"/>
                <a:ea typeface="+mn-lt"/>
                <a:cs typeface="Arial"/>
              </a:rPr>
            </a:br>
            <a:br>
              <a:rPr lang="en-US" sz="1400">
                <a:solidFill>
                  <a:schemeClr val="bg1"/>
                </a:solidFill>
                <a:latin typeface="Aptos"/>
                <a:ea typeface="+mn-lt"/>
                <a:cs typeface="Arial"/>
              </a:rPr>
            </a:br>
            <a:r>
              <a:rPr lang="en-US" sz="1400">
                <a:solidFill>
                  <a:schemeClr val="bg1"/>
                </a:solidFill>
                <a:latin typeface="Aptos"/>
                <a:ea typeface="+mn-lt"/>
                <a:cs typeface="Arial"/>
              </a:rPr>
              <a:t>Bookings are required to use the equipment and you will be able to book with your SLQ account once you have completed the relevant induction.</a:t>
            </a:r>
            <a:endParaRPr lang="en-US" sz="1400">
              <a:solidFill>
                <a:schemeClr val="bg1"/>
              </a:solidFill>
              <a:latin typeface="Aptos"/>
              <a:cs typeface="Arial"/>
            </a:endParaRPr>
          </a:p>
          <a:p>
            <a:endParaRPr lang="en-US" sz="1400">
              <a:solidFill>
                <a:schemeClr val="bg1"/>
              </a:solidFill>
              <a:latin typeface="Aptos"/>
              <a:ea typeface="+mn-lt"/>
              <a:cs typeface="Arial"/>
            </a:endParaRPr>
          </a:p>
          <a:p>
            <a:r>
              <a:rPr lang="en-US" sz="1400" b="1">
                <a:solidFill>
                  <a:schemeClr val="bg1"/>
                </a:solidFill>
                <a:latin typeface="Aptos"/>
                <a:ea typeface="+mn-lt"/>
                <a:cs typeface="Arial"/>
              </a:rPr>
              <a:t>Wednesday 1.30pm – 8pm</a:t>
            </a:r>
            <a:endParaRPr lang="en-US" sz="1400" b="1">
              <a:solidFill>
                <a:schemeClr val="bg1"/>
              </a:solidFill>
              <a:latin typeface="Aptos"/>
              <a:cs typeface="Arial"/>
            </a:endParaRPr>
          </a:p>
          <a:p>
            <a:r>
              <a:rPr lang="en-US" sz="1400" b="1">
                <a:solidFill>
                  <a:schemeClr val="bg1"/>
                </a:solidFill>
                <a:latin typeface="Aptos"/>
                <a:ea typeface="+mn-lt"/>
                <a:cs typeface="Arial"/>
              </a:rPr>
              <a:t>Thursday 1.30pm – 8pm </a:t>
            </a:r>
            <a:endParaRPr lang="en-US" sz="1400" b="1">
              <a:solidFill>
                <a:schemeClr val="bg1"/>
              </a:solidFill>
              <a:latin typeface="Aptos"/>
              <a:cs typeface="Arial"/>
            </a:endParaRPr>
          </a:p>
          <a:p>
            <a:r>
              <a:rPr lang="en-US" sz="1400" b="1">
                <a:solidFill>
                  <a:schemeClr val="bg1"/>
                </a:solidFill>
                <a:latin typeface="Aptos"/>
                <a:ea typeface="+mn-lt"/>
                <a:cs typeface="Arial"/>
              </a:rPr>
              <a:t>Saturday 12pm – 5pm</a:t>
            </a:r>
          </a:p>
          <a:p>
            <a:endParaRPr lang="en-US" sz="1400" b="1">
              <a:solidFill>
                <a:schemeClr val="bg1"/>
              </a:solidFill>
              <a:latin typeface="Aptos"/>
              <a:ea typeface="Calibri"/>
              <a:cs typeface="Arial"/>
            </a:endParaRPr>
          </a:p>
          <a:p>
            <a:r>
              <a:rPr lang="en-US" sz="1400">
                <a:solidFill>
                  <a:schemeClr val="bg1"/>
                </a:solidFill>
                <a:latin typeface="Aptos"/>
                <a:ea typeface="Calibri"/>
                <a:cs typeface="Arial"/>
              </a:rPr>
              <a:t>For more info and to book, head to </a:t>
            </a:r>
            <a:r>
              <a:rPr lang="en-US" sz="1400">
                <a:solidFill>
                  <a:schemeClr val="bg1"/>
                </a:solidFill>
                <a:ea typeface="+mn-lt"/>
                <a:cs typeface="+mn-lt"/>
                <a:hlinkClick r:id="rId2">
                  <a:extLst>
                    <a:ext uri="{A12FA001-AC4F-418D-AE19-62706E023703}">
                      <ahyp:hlinkClr xmlns:ahyp="http://schemas.microsoft.com/office/drawing/2018/hyperlinkcolor" val="tx"/>
                    </a:ext>
                  </a:extLst>
                </a:hlinkClick>
              </a:rPr>
              <a:t>https://www.slq.qld.gov.au/visit/spaces/edge</a:t>
            </a:r>
          </a:p>
        </p:txBody>
      </p:sp>
      <p:pic>
        <p:nvPicPr>
          <p:cNvPr id="11" name="Picture 10" descr="A computer and printer on a table&#10;&#10;Description automatically generated">
            <a:extLst>
              <a:ext uri="{FF2B5EF4-FFF2-40B4-BE49-F238E27FC236}">
                <a16:creationId xmlns:a16="http://schemas.microsoft.com/office/drawing/2014/main" id="{58DD61B8-6C95-D136-9359-4BA77DF43FC9}"/>
              </a:ext>
            </a:extLst>
          </p:cNvPr>
          <p:cNvPicPr>
            <a:picLocks noChangeAspect="1"/>
          </p:cNvPicPr>
          <p:nvPr/>
        </p:nvPicPr>
        <p:blipFill rotWithShape="1">
          <a:blip r:embed="rId3">
            <a:extLst>
              <a:ext uri="{28A0092B-C50C-407E-A947-70E740481C1C}">
                <a14:useLocalDpi xmlns:a14="http://schemas.microsoft.com/office/drawing/2010/main" val="0"/>
              </a:ext>
            </a:extLst>
          </a:blip>
          <a:srcRect l="12148"/>
          <a:stretch/>
        </p:blipFill>
        <p:spPr>
          <a:xfrm>
            <a:off x="483121" y="283307"/>
            <a:ext cx="5128597" cy="4278788"/>
          </a:xfrm>
          <a:prstGeom prst="rect">
            <a:avLst/>
          </a:prstGeom>
        </p:spPr>
      </p:pic>
    </p:spTree>
    <p:extLst>
      <p:ext uri="{BB962C8B-B14F-4D97-AF65-F5344CB8AC3E}">
        <p14:creationId xmlns:p14="http://schemas.microsoft.com/office/powerpoint/2010/main" val="1817996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80AF9-AE3D-0E5D-00F8-10F0C5F86B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74091D-3D18-C240-1592-F1105AD7790B}"/>
              </a:ext>
            </a:extLst>
          </p:cNvPr>
          <p:cNvSpPr>
            <a:spLocks noGrp="1"/>
          </p:cNvSpPr>
          <p:nvPr/>
        </p:nvSpPr>
        <p:spPr>
          <a:xfrm>
            <a:off x="4628799" y="1021661"/>
            <a:ext cx="6730652" cy="171118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4000" b="1">
                <a:solidFill>
                  <a:srgbClr val="FFFFFF"/>
                </a:solidFill>
                <a:latin typeface="Aptos"/>
                <a:cs typeface="Arial"/>
              </a:rPr>
              <a:t>EQUIPMENT OVERVIEW</a:t>
            </a:r>
            <a:endParaRPr lang="en-US" sz="4800">
              <a:solidFill>
                <a:srgbClr val="FFFFFF"/>
              </a:solidFill>
              <a:latin typeface="Aptos"/>
              <a:ea typeface="Calibri Light"/>
              <a:cs typeface="Calibri Light"/>
            </a:endParaRPr>
          </a:p>
          <a:p>
            <a:endParaRPr lang="en-US" sz="4800">
              <a:solidFill>
                <a:srgbClr val="FFFFFF"/>
              </a:solidFill>
              <a:latin typeface="Aptos"/>
              <a:cs typeface="Calibri Light"/>
            </a:endParaRPr>
          </a:p>
        </p:txBody>
      </p:sp>
      <p:cxnSp>
        <p:nvCxnSpPr>
          <p:cNvPr id="3" name="Straight Arrow Connector 2">
            <a:extLst>
              <a:ext uri="{FF2B5EF4-FFF2-40B4-BE49-F238E27FC236}">
                <a16:creationId xmlns:a16="http://schemas.microsoft.com/office/drawing/2014/main" id="{1CDD5A0B-FA8F-8B10-6F07-96568F732112}"/>
              </a:ext>
            </a:extLst>
          </p:cNvPr>
          <p:cNvCxnSpPr/>
          <p:nvPr/>
        </p:nvCxnSpPr>
        <p:spPr>
          <a:xfrm flipV="1">
            <a:off x="7381435" y="4413366"/>
            <a:ext cx="3767136"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07A93B4F-B60C-D283-961C-C82E5B2DEBB7}"/>
              </a:ext>
            </a:extLst>
          </p:cNvPr>
          <p:cNvCxnSpPr>
            <a:cxnSpLocks/>
          </p:cNvCxnSpPr>
          <p:nvPr/>
        </p:nvCxnSpPr>
        <p:spPr>
          <a:xfrm flipV="1">
            <a:off x="7375662" y="6411567"/>
            <a:ext cx="3767136"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071FB9C-E3B6-9CB6-16FD-D42B85CBED05}"/>
              </a:ext>
            </a:extLst>
          </p:cNvPr>
          <p:cNvSpPr/>
          <p:nvPr/>
        </p:nvSpPr>
        <p:spPr>
          <a:xfrm>
            <a:off x="5466170" y="1876075"/>
            <a:ext cx="6196840" cy="41750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sz="3200" b="1">
                <a:solidFill>
                  <a:srgbClr val="FFFFFF"/>
                </a:solidFill>
                <a:effectLst/>
                <a:latin typeface="Aptos"/>
                <a:cs typeface="Arial"/>
              </a:rPr>
              <a:t>What is a 3D </a:t>
            </a:r>
            <a:r>
              <a:rPr lang="en-AU" sz="3200" b="1">
                <a:solidFill>
                  <a:srgbClr val="FFFFFF"/>
                </a:solidFill>
                <a:latin typeface="Aptos"/>
                <a:cs typeface="Arial"/>
              </a:rPr>
              <a:t>PRINTER</a:t>
            </a:r>
            <a:r>
              <a:rPr lang="en-AU" sz="3200" b="1">
                <a:solidFill>
                  <a:srgbClr val="FFFFFF"/>
                </a:solidFill>
                <a:effectLst/>
                <a:latin typeface="Aptos"/>
                <a:cs typeface="Arial"/>
              </a:rPr>
              <a:t>?</a:t>
            </a:r>
          </a:p>
          <a:p>
            <a:endParaRPr lang="en-AU" sz="3200" b="1">
              <a:solidFill>
                <a:srgbClr val="FFFFFF"/>
              </a:solidFill>
              <a:latin typeface="Aptos"/>
              <a:cs typeface="Arial"/>
            </a:endParaRPr>
          </a:p>
          <a:p>
            <a:pPr marL="342900" indent="-342900">
              <a:buFont typeface="Arial" panose="020B0604020202020204" pitchFamily="34" charset="0"/>
              <a:buChar char="•"/>
            </a:pPr>
            <a:r>
              <a:rPr lang="en-AU" sz="2000">
                <a:solidFill>
                  <a:srgbClr val="FFFFFF"/>
                </a:solidFill>
                <a:latin typeface="Aptos"/>
                <a:cs typeface="Arial"/>
              </a:rPr>
              <a:t>Allows for 3D printing which is the construction of a three-dimensional object. It does this through material been deposited, joined or solidified under computer control.  </a:t>
            </a:r>
          </a:p>
          <a:p>
            <a:pPr marL="342900" indent="-342900">
              <a:buFont typeface="Arial" panose="020B0604020202020204" pitchFamily="34" charset="0"/>
              <a:buChar char="•"/>
            </a:pPr>
            <a:endParaRPr lang="en-AU" sz="2000">
              <a:solidFill>
                <a:srgbClr val="FFFFFF"/>
              </a:solidFill>
              <a:effectLst/>
              <a:latin typeface="Aptos"/>
              <a:cs typeface="Arial"/>
            </a:endParaRPr>
          </a:p>
          <a:p>
            <a:pPr marL="342900" indent="-342900">
              <a:buFont typeface="Arial" panose="020B0604020202020204" pitchFamily="34" charset="0"/>
              <a:buChar char="•"/>
            </a:pPr>
            <a:r>
              <a:rPr lang="en-AU" sz="2000" b="0" i="0">
                <a:solidFill>
                  <a:srgbClr val="FFFFFF"/>
                </a:solidFill>
                <a:effectLst/>
                <a:latin typeface="Aptos"/>
                <a:cs typeface="Arial"/>
              </a:rPr>
              <a:t>The </a:t>
            </a:r>
            <a:r>
              <a:rPr lang="en-AU" sz="2000">
                <a:solidFill>
                  <a:srgbClr val="FFFFFF"/>
                </a:solidFill>
                <a:latin typeface="Aptos"/>
                <a:cs typeface="Arial"/>
              </a:rPr>
              <a:t>Edge has 5 Prusa model</a:t>
            </a:r>
            <a:r>
              <a:rPr lang="en-AU" sz="2000" b="0" i="0">
                <a:solidFill>
                  <a:srgbClr val="FFFFFF"/>
                </a:solidFill>
                <a:effectLst/>
                <a:latin typeface="Aptos"/>
                <a:cs typeface="Arial"/>
              </a:rPr>
              <a:t> i3 MK3s</a:t>
            </a:r>
            <a:r>
              <a:rPr lang="en-AU" sz="2000">
                <a:solidFill>
                  <a:srgbClr val="FFFFFF"/>
                </a:solidFill>
                <a:latin typeface="Aptos"/>
                <a:cs typeface="Arial"/>
              </a:rPr>
              <a:t>+ printers, which</a:t>
            </a:r>
            <a:r>
              <a:rPr lang="en-AU" sz="2000" b="0" i="0">
                <a:solidFill>
                  <a:srgbClr val="FFFFFF"/>
                </a:solidFill>
                <a:effectLst/>
                <a:latin typeface="Aptos"/>
                <a:cs typeface="Arial"/>
              </a:rPr>
              <a:t> </a:t>
            </a:r>
            <a:r>
              <a:rPr lang="en-AU" sz="2000">
                <a:solidFill>
                  <a:srgbClr val="FFFFFF"/>
                </a:solidFill>
                <a:latin typeface="Aptos"/>
                <a:cs typeface="Arial"/>
              </a:rPr>
              <a:t>are the </a:t>
            </a:r>
            <a:r>
              <a:rPr lang="en-AU" sz="2000" b="0" i="0">
                <a:solidFill>
                  <a:srgbClr val="FFFFFF"/>
                </a:solidFill>
                <a:effectLst/>
                <a:latin typeface="Aptos"/>
                <a:cs typeface="Arial"/>
              </a:rPr>
              <a:t>successor to Original Prusa i3 MK3 </a:t>
            </a:r>
            <a:r>
              <a:rPr lang="en-AU" sz="2000">
                <a:solidFill>
                  <a:srgbClr val="FFFFFF"/>
                </a:solidFill>
                <a:latin typeface="Aptos"/>
                <a:cs typeface="Arial"/>
              </a:rPr>
              <a:t>and feature hardware</a:t>
            </a:r>
            <a:r>
              <a:rPr lang="en-AU" sz="2000" b="0" i="0">
                <a:solidFill>
                  <a:srgbClr val="FFFFFF"/>
                </a:solidFill>
                <a:effectLst/>
                <a:latin typeface="Aptos"/>
                <a:cs typeface="Arial"/>
              </a:rPr>
              <a:t> and software upgrades </a:t>
            </a:r>
            <a:r>
              <a:rPr lang="en-AU" sz="2000">
                <a:solidFill>
                  <a:srgbClr val="FFFFFF"/>
                </a:solidFill>
                <a:latin typeface="Aptos"/>
                <a:cs typeface="Arial"/>
              </a:rPr>
              <a:t>offering</a:t>
            </a:r>
            <a:r>
              <a:rPr lang="en-AU" sz="2000" b="0" i="0">
                <a:solidFill>
                  <a:srgbClr val="FFFFFF"/>
                </a:solidFill>
                <a:effectLst/>
                <a:latin typeface="Aptos"/>
                <a:cs typeface="Arial"/>
              </a:rPr>
              <a:t> improved </a:t>
            </a:r>
            <a:r>
              <a:rPr lang="en-AU" sz="2000">
                <a:solidFill>
                  <a:srgbClr val="FFFFFF"/>
                </a:solidFill>
                <a:latin typeface="Aptos"/>
                <a:cs typeface="Arial"/>
              </a:rPr>
              <a:t>reliability and ease</a:t>
            </a:r>
            <a:r>
              <a:rPr lang="en-AU" sz="2000" b="0" i="0">
                <a:solidFill>
                  <a:srgbClr val="FFFFFF"/>
                </a:solidFill>
                <a:effectLst/>
                <a:latin typeface="Aptos"/>
                <a:cs typeface="Arial"/>
              </a:rPr>
              <a:t> of use.</a:t>
            </a:r>
            <a:endParaRPr lang="en-AU" sz="2000">
              <a:solidFill>
                <a:srgbClr val="FFFFFF"/>
              </a:solidFill>
              <a:effectLst/>
              <a:latin typeface="Aptos"/>
              <a:cs typeface="Arial"/>
            </a:endParaRPr>
          </a:p>
        </p:txBody>
      </p:sp>
      <p:pic>
        <p:nvPicPr>
          <p:cNvPr id="8" name="Picture 7" descr="A grey toy figure on a black surface&#10;&#10;Description automatically generated">
            <a:extLst>
              <a:ext uri="{FF2B5EF4-FFF2-40B4-BE49-F238E27FC236}">
                <a16:creationId xmlns:a16="http://schemas.microsoft.com/office/drawing/2014/main" id="{E6EE5AEE-2E74-3A14-2047-E4E296E8F046}"/>
              </a:ext>
            </a:extLst>
          </p:cNvPr>
          <p:cNvPicPr>
            <a:picLocks noChangeAspect="1"/>
          </p:cNvPicPr>
          <p:nvPr/>
        </p:nvPicPr>
        <p:blipFill rotWithShape="1">
          <a:blip r:embed="rId2">
            <a:extLst>
              <a:ext uri="{28A0092B-C50C-407E-A947-70E740481C1C}">
                <a14:useLocalDpi xmlns:a14="http://schemas.microsoft.com/office/drawing/2010/main" val="0"/>
              </a:ext>
            </a:extLst>
          </a:blip>
          <a:srcRect t="21775" r="32495" b="17491"/>
          <a:stretch/>
        </p:blipFill>
        <p:spPr>
          <a:xfrm>
            <a:off x="1344" y="-1311"/>
            <a:ext cx="5079107" cy="6865371"/>
          </a:xfrm>
          <a:prstGeom prst="rect">
            <a:avLst/>
          </a:prstGeom>
        </p:spPr>
      </p:pic>
    </p:spTree>
    <p:extLst>
      <p:ext uri="{BB962C8B-B14F-4D97-AF65-F5344CB8AC3E}">
        <p14:creationId xmlns:p14="http://schemas.microsoft.com/office/powerpoint/2010/main" val="1273579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C1D98-2858-9643-E499-F6E86730A4A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914ABC2-C217-B5E1-8C22-7BFCECF05B9B}"/>
              </a:ext>
            </a:extLst>
          </p:cNvPr>
          <p:cNvSpPr>
            <a:spLocks noGrp="1"/>
          </p:cNvSpPr>
          <p:nvPr/>
        </p:nvSpPr>
        <p:spPr>
          <a:xfrm>
            <a:off x="8224818" y="2707059"/>
            <a:ext cx="3846303" cy="171118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4800">
                <a:solidFill>
                  <a:srgbClr val="FFFFFF"/>
                </a:solidFill>
                <a:latin typeface="Aptos"/>
                <a:cs typeface="Arial"/>
              </a:rPr>
              <a:t>MACHINE </a:t>
            </a:r>
            <a:br>
              <a:rPr lang="en-US" sz="4800">
                <a:solidFill>
                  <a:srgbClr val="FFFFFF"/>
                </a:solidFill>
                <a:latin typeface="Aptos"/>
                <a:cs typeface="Arial"/>
              </a:rPr>
            </a:br>
            <a:r>
              <a:rPr lang="en-US" sz="4800">
                <a:solidFill>
                  <a:srgbClr val="FFFFFF"/>
                </a:solidFill>
                <a:latin typeface="Aptos"/>
                <a:cs typeface="Arial"/>
              </a:rPr>
              <a:t>OVERVIEW</a:t>
            </a:r>
            <a:endParaRPr lang="en-US">
              <a:solidFill>
                <a:srgbClr val="FFFFFF"/>
              </a:solidFill>
              <a:latin typeface="Aptos"/>
              <a:ea typeface="Calibri Light"/>
              <a:cs typeface="Calibri Light"/>
            </a:endParaRPr>
          </a:p>
          <a:p>
            <a:endParaRPr lang="en-US" sz="4800">
              <a:solidFill>
                <a:srgbClr val="FFFFFF"/>
              </a:solidFill>
              <a:latin typeface="Aptos"/>
              <a:cs typeface="Calibri Light"/>
            </a:endParaRPr>
          </a:p>
        </p:txBody>
      </p:sp>
      <p:cxnSp>
        <p:nvCxnSpPr>
          <p:cNvPr id="9" name="Straight Arrow Connector 8">
            <a:extLst>
              <a:ext uri="{FF2B5EF4-FFF2-40B4-BE49-F238E27FC236}">
                <a16:creationId xmlns:a16="http://schemas.microsoft.com/office/drawing/2014/main" id="{07A93B4F-B60C-D283-961C-C82E5B2DEBB7}"/>
              </a:ext>
            </a:extLst>
          </p:cNvPr>
          <p:cNvCxnSpPr>
            <a:cxnSpLocks/>
          </p:cNvCxnSpPr>
          <p:nvPr/>
        </p:nvCxnSpPr>
        <p:spPr>
          <a:xfrm flipV="1">
            <a:off x="8301529" y="4063518"/>
            <a:ext cx="3767136"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descr="A diagram of a 3d printer&#10;&#10;Description automatically generated">
            <a:extLst>
              <a:ext uri="{FF2B5EF4-FFF2-40B4-BE49-F238E27FC236}">
                <a16:creationId xmlns:a16="http://schemas.microsoft.com/office/drawing/2014/main" id="{C96044E4-A8A8-F07E-EE1E-451E8C61D970}"/>
              </a:ext>
            </a:extLst>
          </p:cNvPr>
          <p:cNvPicPr>
            <a:picLocks noChangeAspect="1"/>
          </p:cNvPicPr>
          <p:nvPr/>
        </p:nvPicPr>
        <p:blipFill rotWithShape="1">
          <a:blip r:embed="rId2">
            <a:extLst>
              <a:ext uri="{28A0092B-C50C-407E-A947-70E740481C1C}">
                <a14:useLocalDpi xmlns:a14="http://schemas.microsoft.com/office/drawing/2010/main" val="0"/>
              </a:ext>
            </a:extLst>
          </a:blip>
          <a:srcRect l="10272" r="7513"/>
          <a:stretch/>
        </p:blipFill>
        <p:spPr>
          <a:xfrm>
            <a:off x="-86939" y="-29761"/>
            <a:ext cx="8138119" cy="6961137"/>
          </a:xfrm>
          <a:prstGeom prst="rect">
            <a:avLst/>
          </a:prstGeom>
        </p:spPr>
      </p:pic>
    </p:spTree>
    <p:extLst>
      <p:ext uri="{BB962C8B-B14F-4D97-AF65-F5344CB8AC3E}">
        <p14:creationId xmlns:p14="http://schemas.microsoft.com/office/powerpoint/2010/main" val="2966707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CB83F-5936-9B0B-3C60-4531B0AFC0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C884BE-F61A-F880-35A3-5A5D7570751E}"/>
              </a:ext>
            </a:extLst>
          </p:cNvPr>
          <p:cNvSpPr txBox="1">
            <a:spLocks/>
          </p:cNvSpPr>
          <p:nvPr/>
        </p:nvSpPr>
        <p:spPr>
          <a:xfrm>
            <a:off x="4919883" y="946447"/>
            <a:ext cx="4456669" cy="779374"/>
          </a:xfrm>
          <a:prstGeom prst="rect">
            <a:avLst/>
          </a:prstGeom>
        </p:spPr>
        <p:txBody>
          <a:bodyPr vert="horz" lIns="91440" tIns="45720" rIns="91440" bIns="45720" rtlCol="0" anchor="b">
            <a:normAutofit/>
          </a:bodyPr>
          <a:lstStyle>
            <a:defPPr>
              <a:defRPr lang="en-US"/>
            </a:defPPr>
            <a:lvl1pPr marL="0" algn="ctr" defTabSz="914400"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a:solidFill>
                  <a:srgbClr val="FFFFFF"/>
                </a:solidFill>
                <a:latin typeface="Aptos"/>
                <a:cs typeface="Arial"/>
              </a:rPr>
              <a:t>Getting Started</a:t>
            </a:r>
          </a:p>
        </p:txBody>
      </p:sp>
      <p:cxnSp>
        <p:nvCxnSpPr>
          <p:cNvPr id="3" name="Straight Arrow Connector 2">
            <a:extLst>
              <a:ext uri="{FF2B5EF4-FFF2-40B4-BE49-F238E27FC236}">
                <a16:creationId xmlns:a16="http://schemas.microsoft.com/office/drawing/2014/main" id="{49124D9D-6A04-2ABD-B92E-9B042E6739AC}"/>
              </a:ext>
            </a:extLst>
          </p:cNvPr>
          <p:cNvCxnSpPr>
            <a:cxnSpLocks/>
          </p:cNvCxnSpPr>
          <p:nvPr/>
        </p:nvCxnSpPr>
        <p:spPr>
          <a:xfrm>
            <a:off x="1001670" y="533113"/>
            <a:ext cx="4503620"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AADA175-375E-02DE-2B5F-A2BCB1AA3B65}"/>
              </a:ext>
            </a:extLst>
          </p:cNvPr>
          <p:cNvCxnSpPr>
            <a:cxnSpLocks/>
          </p:cNvCxnSpPr>
          <p:nvPr/>
        </p:nvCxnSpPr>
        <p:spPr>
          <a:xfrm>
            <a:off x="4919066" y="1950742"/>
            <a:ext cx="4498713"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28">
            <a:extLst>
              <a:ext uri="{FF2B5EF4-FFF2-40B4-BE49-F238E27FC236}">
                <a16:creationId xmlns:a16="http://schemas.microsoft.com/office/drawing/2014/main" id="{6BF0CD28-1176-FBF8-8B1E-51D82C1EB4FB}"/>
              </a:ext>
            </a:extLst>
          </p:cNvPr>
          <p:cNvSpPr txBox="1"/>
          <p:nvPr/>
        </p:nvSpPr>
        <p:spPr>
          <a:xfrm>
            <a:off x="4914534" y="2192325"/>
            <a:ext cx="5686231" cy="415498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AU" sz="2400">
                <a:solidFill>
                  <a:srgbClr val="FFFFFF"/>
                </a:solidFill>
                <a:latin typeface="Aptos"/>
                <a:cs typeface="Arial"/>
              </a:rPr>
              <a:t>Make a 3D</a:t>
            </a:r>
            <a:r>
              <a:rPr lang="en-AU" sz="2400" b="0" i="0">
                <a:solidFill>
                  <a:srgbClr val="FFFFFF"/>
                </a:solidFill>
                <a:effectLst/>
                <a:latin typeface="Aptos"/>
                <a:cs typeface="Arial"/>
              </a:rPr>
              <a:t> printer booking.</a:t>
            </a:r>
            <a:r>
              <a:rPr lang="en-AU" sz="2400">
                <a:solidFill>
                  <a:srgbClr val="FFFFFF"/>
                </a:solidFill>
                <a:latin typeface="Aptos"/>
                <a:cs typeface="Arial"/>
              </a:rPr>
              <a:t> </a:t>
            </a:r>
            <a:endParaRPr lang="en-AU" sz="2400" b="0" i="0">
              <a:solidFill>
                <a:srgbClr val="FFFFFF"/>
              </a:solidFill>
              <a:effectLst/>
              <a:latin typeface="Aptos"/>
              <a:cs typeface="Arial" panose="020B0604020202020204" pitchFamily="34" charset="0"/>
            </a:endParaRPr>
          </a:p>
          <a:p>
            <a:pPr marL="342900" indent="-342900">
              <a:buFont typeface="Arial" panose="020B0604020202020204" pitchFamily="34" charset="0"/>
              <a:buChar char="•"/>
            </a:pPr>
            <a:r>
              <a:rPr lang="en-AU" sz="2400" b="0" i="0">
                <a:solidFill>
                  <a:srgbClr val="FFFFFF"/>
                </a:solidFill>
                <a:effectLst/>
                <a:latin typeface="Aptos"/>
                <a:cs typeface="Arial"/>
              </a:rPr>
              <a:t>Set up design file </a:t>
            </a:r>
            <a:r>
              <a:rPr lang="en-AU" sz="2400">
                <a:solidFill>
                  <a:srgbClr val="FFFFFF"/>
                </a:solidFill>
                <a:latin typeface="Aptos"/>
                <a:cs typeface="Arial"/>
              </a:rPr>
              <a:t>or if already done, import your model into </a:t>
            </a:r>
            <a:r>
              <a:rPr lang="en-AU" sz="2400" err="1">
                <a:solidFill>
                  <a:srgbClr val="FFFFFF"/>
                </a:solidFill>
                <a:latin typeface="Aptos"/>
                <a:cs typeface="Arial"/>
              </a:rPr>
              <a:t>PrusaSlicer</a:t>
            </a:r>
            <a:r>
              <a:rPr lang="en-AU" sz="2400">
                <a:solidFill>
                  <a:srgbClr val="FFFFFF"/>
                </a:solidFill>
                <a:latin typeface="Aptos"/>
                <a:cs typeface="Arial"/>
              </a:rPr>
              <a:t>. </a:t>
            </a:r>
            <a:endParaRPr lang="en-AU" sz="2400">
              <a:solidFill>
                <a:srgbClr val="FFFFFF"/>
              </a:solidFill>
              <a:latin typeface="Aptos"/>
              <a:cs typeface="Arial" panose="020B0604020202020204" pitchFamily="34" charset="0"/>
            </a:endParaRPr>
          </a:p>
          <a:p>
            <a:pPr marL="342900" indent="-342900">
              <a:buFont typeface="Arial" panose="020B0604020202020204" pitchFamily="34" charset="0"/>
              <a:buChar char="•"/>
            </a:pPr>
            <a:r>
              <a:rPr lang="en-AU" sz="2400">
                <a:solidFill>
                  <a:srgbClr val="FFFFFF"/>
                </a:solidFill>
                <a:latin typeface="Aptos"/>
                <a:cs typeface="Arial"/>
              </a:rPr>
              <a:t>Staff</a:t>
            </a:r>
            <a:r>
              <a:rPr lang="en-AU" sz="2400" b="0" i="0">
                <a:solidFill>
                  <a:srgbClr val="FFFFFF"/>
                </a:solidFill>
                <a:effectLst/>
                <a:latin typeface="Aptos"/>
                <a:cs typeface="Arial"/>
              </a:rPr>
              <a:t> members can </a:t>
            </a:r>
            <a:r>
              <a:rPr lang="en-AU" sz="2400">
                <a:solidFill>
                  <a:srgbClr val="FFFFFF"/>
                </a:solidFill>
                <a:latin typeface="Aptos"/>
                <a:cs typeface="Arial"/>
              </a:rPr>
              <a:t>make recommendations regarding part orientation, support placement, and layer height. </a:t>
            </a:r>
            <a:endParaRPr lang="en-AU" sz="2400" b="0" i="0">
              <a:solidFill>
                <a:srgbClr val="FFFFFF"/>
              </a:solidFill>
              <a:effectLst/>
              <a:latin typeface="Aptos"/>
              <a:cs typeface="Arial" panose="020B0604020202020204" pitchFamily="34" charset="0"/>
            </a:endParaRPr>
          </a:p>
          <a:p>
            <a:pPr marL="342900" indent="-342900">
              <a:buFont typeface="Arial" panose="020B0604020202020204" pitchFamily="34" charset="0"/>
              <a:buChar char="•"/>
            </a:pPr>
            <a:r>
              <a:rPr lang="en-AU" sz="2400">
                <a:solidFill>
                  <a:srgbClr val="FFFFFF"/>
                </a:solidFill>
                <a:latin typeface="Aptos"/>
                <a:cs typeface="Arial"/>
              </a:rPr>
              <a:t>When ready to print grab a 3D printer form and ask an Open lab staff member to approve your job! </a:t>
            </a:r>
            <a:endParaRPr lang="en-AU" sz="2400" b="0" i="0">
              <a:solidFill>
                <a:srgbClr val="FFFFFF"/>
              </a:solidFill>
              <a:effectLst/>
              <a:latin typeface="Aptos"/>
              <a:cs typeface="Arial" panose="020B0604020202020204" pitchFamily="34" charset="0"/>
            </a:endParaRPr>
          </a:p>
        </p:txBody>
      </p:sp>
      <p:pic>
        <p:nvPicPr>
          <p:cNvPr id="9" name="Picture 8" descr="A close-up of a printer&#10;&#10;Description automatically generated">
            <a:extLst>
              <a:ext uri="{FF2B5EF4-FFF2-40B4-BE49-F238E27FC236}">
                <a16:creationId xmlns:a16="http://schemas.microsoft.com/office/drawing/2014/main" id="{7F300199-B59C-8064-E9BB-0B9513FF0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 y="1062"/>
            <a:ext cx="4583808" cy="6865484"/>
          </a:xfrm>
          <a:prstGeom prst="rect">
            <a:avLst/>
          </a:prstGeom>
        </p:spPr>
      </p:pic>
    </p:spTree>
    <p:extLst>
      <p:ext uri="{BB962C8B-B14F-4D97-AF65-F5344CB8AC3E}">
        <p14:creationId xmlns:p14="http://schemas.microsoft.com/office/powerpoint/2010/main" val="1871794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et of tools on a mat&#10;&#10;AI-generated content may be incorrect.">
            <a:extLst>
              <a:ext uri="{FF2B5EF4-FFF2-40B4-BE49-F238E27FC236}">
                <a16:creationId xmlns:a16="http://schemas.microsoft.com/office/drawing/2014/main" id="{98FCBE71-CA49-6D7C-24E7-B98E139B8E34}"/>
              </a:ext>
            </a:extLst>
          </p:cNvPr>
          <p:cNvPicPr>
            <a:picLocks noChangeAspect="1"/>
          </p:cNvPicPr>
          <p:nvPr/>
        </p:nvPicPr>
        <p:blipFill>
          <a:blip r:embed="rId2"/>
          <a:srcRect l="9995" t="19" r="2588" b="352"/>
          <a:stretch/>
        </p:blipFill>
        <p:spPr>
          <a:xfrm>
            <a:off x="1065" y="1290"/>
            <a:ext cx="5368293" cy="6867436"/>
          </a:xfrm>
          <a:prstGeom prst="rect">
            <a:avLst/>
          </a:prstGeom>
        </p:spPr>
      </p:pic>
      <p:sp>
        <p:nvSpPr>
          <p:cNvPr id="12" name="Title 6">
            <a:extLst>
              <a:ext uri="{FF2B5EF4-FFF2-40B4-BE49-F238E27FC236}">
                <a16:creationId xmlns:a16="http://schemas.microsoft.com/office/drawing/2014/main" id="{A287AEFC-3F34-BA93-A05C-C79F25838BDC}"/>
              </a:ext>
            </a:extLst>
          </p:cNvPr>
          <p:cNvSpPr>
            <a:spLocks noGrp="1"/>
          </p:cNvSpPr>
          <p:nvPr/>
        </p:nvSpPr>
        <p:spPr>
          <a:xfrm>
            <a:off x="5522710" y="585031"/>
            <a:ext cx="3877507"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latin typeface="Aptos Narrow"/>
              </a:rPr>
              <a:t>Health &amp; Safety</a:t>
            </a:r>
            <a:endParaRPr lang="en-AU" b="1">
              <a:latin typeface="Aptos Narrow"/>
            </a:endParaRPr>
          </a:p>
        </p:txBody>
      </p:sp>
      <p:sp>
        <p:nvSpPr>
          <p:cNvPr id="5" name="TextBox 28">
            <a:extLst>
              <a:ext uri="{FF2B5EF4-FFF2-40B4-BE49-F238E27FC236}">
                <a16:creationId xmlns:a16="http://schemas.microsoft.com/office/drawing/2014/main" id="{6BF0CD28-1176-FBF8-8B1E-51D82C1EB4FB}"/>
              </a:ext>
            </a:extLst>
          </p:cNvPr>
          <p:cNvSpPr txBox="1"/>
          <p:nvPr/>
        </p:nvSpPr>
        <p:spPr>
          <a:xfrm>
            <a:off x="5520454" y="1913462"/>
            <a:ext cx="6031773" cy="397031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algn="l" rtl="0" fontAlgn="base">
              <a:buFont typeface="Arial" panose="020B0604020202020204" pitchFamily="34" charset="0"/>
              <a:buChar char="•"/>
            </a:pPr>
            <a:r>
              <a:rPr lang="en-AU" sz="2800" b="0" i="0" u="none" strike="noStrike">
                <a:solidFill>
                  <a:srgbClr val="FFFFFF"/>
                </a:solidFill>
                <a:effectLst/>
                <a:latin typeface="Aptos"/>
                <a:cs typeface="Arial"/>
              </a:rPr>
              <a:t>Electricity</a:t>
            </a:r>
            <a:r>
              <a:rPr lang="en-US" sz="2800" b="0" i="0">
                <a:solidFill>
                  <a:srgbClr val="FFFFFF"/>
                </a:solidFill>
                <a:effectLst/>
                <a:latin typeface="Aptos"/>
                <a:cs typeface="Arial"/>
              </a:rPr>
              <a:t>​</a:t>
            </a:r>
          </a:p>
          <a:p>
            <a:pPr marL="571500" indent="-571500" algn="l" rtl="0" fontAlgn="base">
              <a:buFont typeface="Arial" panose="020B0604020202020204" pitchFamily="34" charset="0"/>
              <a:buChar char="•"/>
            </a:pPr>
            <a:r>
              <a:rPr lang="en-AU" sz="2800" b="0" i="0" u="none" strike="noStrike">
                <a:solidFill>
                  <a:srgbClr val="FFFFFF"/>
                </a:solidFill>
                <a:effectLst/>
                <a:latin typeface="Aptos"/>
                <a:cs typeface="Arial"/>
              </a:rPr>
              <a:t>Fire</a:t>
            </a:r>
            <a:r>
              <a:rPr lang="en-AU" sz="2800" b="0" i="0">
                <a:solidFill>
                  <a:srgbClr val="FFFFFF"/>
                </a:solidFill>
                <a:effectLst/>
                <a:latin typeface="Aptos"/>
                <a:cs typeface="Arial"/>
              </a:rPr>
              <a:t>​</a:t>
            </a:r>
          </a:p>
          <a:p>
            <a:pPr marL="571500" indent="-571500" algn="l" rtl="0" fontAlgn="base">
              <a:buFont typeface="Arial" panose="020B0604020202020204" pitchFamily="34" charset="0"/>
              <a:buChar char="•"/>
            </a:pPr>
            <a:r>
              <a:rPr lang="en-AU" sz="2800" b="0" i="0" u="none" strike="noStrike">
                <a:solidFill>
                  <a:srgbClr val="FFFFFF"/>
                </a:solidFill>
                <a:effectLst/>
                <a:latin typeface="Aptos"/>
                <a:cs typeface="Arial"/>
              </a:rPr>
              <a:t>Respiratory</a:t>
            </a:r>
            <a:r>
              <a:rPr lang="en-AU" sz="2800" b="0" i="0">
                <a:solidFill>
                  <a:srgbClr val="FFFFFF"/>
                </a:solidFill>
                <a:effectLst/>
                <a:latin typeface="Aptos"/>
                <a:cs typeface="Arial"/>
              </a:rPr>
              <a:t>​</a:t>
            </a:r>
          </a:p>
          <a:p>
            <a:pPr marL="571500" indent="-571500" algn="l" rtl="0" fontAlgn="base">
              <a:buFont typeface="Arial" panose="020B0604020202020204" pitchFamily="34" charset="0"/>
              <a:buChar char="•"/>
            </a:pPr>
            <a:r>
              <a:rPr lang="en-AU" sz="2800" b="0" i="0" u="none" strike="noStrike">
                <a:solidFill>
                  <a:srgbClr val="FFFFFF"/>
                </a:solidFill>
                <a:effectLst/>
                <a:latin typeface="Aptos"/>
                <a:cs typeface="Arial"/>
              </a:rPr>
              <a:t>Crush injury</a:t>
            </a:r>
            <a:endParaRPr lang="en-AU" sz="2800" b="0" i="0">
              <a:solidFill>
                <a:srgbClr val="FFFFFF"/>
              </a:solidFill>
              <a:effectLst/>
              <a:latin typeface="Aptos"/>
              <a:cs typeface="Arial"/>
            </a:endParaRPr>
          </a:p>
          <a:p>
            <a:pPr marL="571500" indent="-571500">
              <a:buFont typeface="Arial" panose="020B0604020202020204" pitchFamily="34" charset="0"/>
              <a:buChar char="•"/>
            </a:pPr>
            <a:r>
              <a:rPr lang="en-AU" sz="2800">
                <a:solidFill>
                  <a:srgbClr val="FFFFFF"/>
                </a:solidFill>
                <a:latin typeface="Aptos"/>
                <a:cs typeface="Arial"/>
              </a:rPr>
              <a:t>Isopropyl (eyes/breathing/flammable)</a:t>
            </a:r>
            <a:endParaRPr lang="en-AU" sz="2800" b="0" i="0">
              <a:solidFill>
                <a:srgbClr val="FFFFFF"/>
              </a:solidFill>
              <a:effectLst/>
              <a:latin typeface="Aptos"/>
              <a:cs typeface="Arial" panose="020B0604020202020204" pitchFamily="34" charset="0"/>
            </a:endParaRPr>
          </a:p>
          <a:p>
            <a:pPr marL="342900" indent="-342900" algn="l">
              <a:buFont typeface="Arial" panose="020B0604020202020204" pitchFamily="34" charset="0"/>
              <a:buChar char="•"/>
            </a:pPr>
            <a:endParaRPr lang="en-AU" sz="2800" b="0" i="0">
              <a:solidFill>
                <a:srgbClr val="FFFFFF"/>
              </a:solidFill>
              <a:effectLst/>
              <a:latin typeface="Aptos"/>
              <a:cs typeface="Arial" panose="020B0604020202020204" pitchFamily="34" charset="0"/>
            </a:endParaRPr>
          </a:p>
          <a:p>
            <a:pPr algn="l"/>
            <a:endParaRPr lang="en-AU" sz="2800" b="0" i="0">
              <a:solidFill>
                <a:srgbClr val="FFFFFF"/>
              </a:solidFill>
              <a:effectLst/>
              <a:latin typeface="Aptos"/>
              <a:cs typeface="Arial" panose="020B0604020202020204" pitchFamily="34" charset="0"/>
            </a:endParaRPr>
          </a:p>
          <a:p>
            <a:endParaRPr lang="en-AU" sz="2800">
              <a:solidFill>
                <a:srgbClr val="FFFFFF"/>
              </a:solidFill>
              <a:latin typeface="Aptos"/>
              <a:cs typeface="Arial" panose="020B0604020202020204" pitchFamily="34" charset="0"/>
            </a:endParaRPr>
          </a:p>
        </p:txBody>
      </p:sp>
      <p:sp>
        <p:nvSpPr>
          <p:cNvPr id="6" name="TextBox 1">
            <a:extLst>
              <a:ext uri="{FF2B5EF4-FFF2-40B4-BE49-F238E27FC236}">
                <a16:creationId xmlns:a16="http://schemas.microsoft.com/office/drawing/2014/main" id="{2E41E029-7DE7-B600-3E5D-0292727CF587}"/>
              </a:ext>
            </a:extLst>
          </p:cNvPr>
          <p:cNvSpPr txBox="1"/>
          <p:nvPr/>
        </p:nvSpPr>
        <p:spPr>
          <a:xfrm>
            <a:off x="5524572" y="4815283"/>
            <a:ext cx="6556916" cy="1200329"/>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400" b="0" i="0">
                <a:solidFill>
                  <a:srgbClr val="FFFFFF"/>
                </a:solidFill>
                <a:effectLst/>
                <a:latin typeface="Aptos"/>
                <a:cs typeface="Arial"/>
              </a:rPr>
              <a:t>Check the safe operating procedures regularly and ask a staff member for hel</a:t>
            </a:r>
            <a:r>
              <a:rPr lang="en-AU" sz="2400">
                <a:solidFill>
                  <a:srgbClr val="FFFFFF"/>
                </a:solidFill>
                <a:latin typeface="Aptos"/>
                <a:cs typeface="Arial"/>
              </a:rPr>
              <a:t>p if you have any problems or concerns.  </a:t>
            </a:r>
            <a:endParaRPr lang="en-US" sz="2400">
              <a:solidFill>
                <a:srgbClr val="FFFFFF"/>
              </a:solidFill>
              <a:latin typeface="Aptos"/>
            </a:endParaRPr>
          </a:p>
        </p:txBody>
      </p:sp>
    </p:spTree>
    <p:extLst>
      <p:ext uri="{BB962C8B-B14F-4D97-AF65-F5344CB8AC3E}">
        <p14:creationId xmlns:p14="http://schemas.microsoft.com/office/powerpoint/2010/main" val="358183054"/>
      </p:ext>
    </p:extLst>
  </p:cSld>
  <p:clrMapOvr>
    <a:masterClrMapping/>
  </p:clrMapOvr>
</p:sld>
</file>

<file path=ppt/theme/theme1.xml><?xml version="1.0" encoding="utf-8"?>
<a:theme xmlns:a="http://schemas.openxmlformats.org/drawingml/2006/main" name="SLQ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SLQ theme no chevro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6001d7ba62247e8aa4d8d222ca9f490 xmlns="64cbdf78-7192-46f9-b3e6-158edc1eabaa">
      <Terms xmlns="http://schemas.microsoft.com/office/infopath/2007/PartnerControls"/>
    </l6001d7ba62247e8aa4d8d222ca9f490>
    <TaxCatchAll xmlns="64cbdf78-7192-46f9-b3e6-158edc1eabaa">
      <Value>1</Value>
      <Value>93</Value>
    </TaxCatchAll>
    <od6f14f1f45b4e8ca99ee1b0fe3b24bd xmlns="64cbdf78-7192-46f9-b3e6-158edc1eabaa">
      <Terms xmlns="http://schemas.microsoft.com/office/infopath/2007/PartnerControls"/>
    </od6f14f1f45b4e8ca99ee1b0fe3b24bd>
    <k7e1e201ab244161abc6269085bafd9b xmlns="64cbdf78-7192-46f9-b3e6-158edc1eabaa">
      <Terms xmlns="http://schemas.microsoft.com/office/infopath/2007/PartnerControls"/>
    </k7e1e201ab244161abc6269085bafd9b>
    <bf18ecc5a4454bc092414554a75d21d8 xmlns="64cbdf78-7192-46f9-b3e6-158edc1eabaa">
      <Terms xmlns="http://schemas.microsoft.com/office/infopath/2007/PartnerControls"/>
    </bf18ecc5a4454bc092414554a75d21d8>
    <ea08aa40c9ba47c59c795f3744242dc8 xmlns="64cbdf78-7192-46f9-b3e6-158edc1eabaa">
      <Terms xmlns="http://schemas.microsoft.com/office/infopath/2007/PartnerControls"/>
    </ea08aa40c9ba47c59c795f3744242dc8>
    <d2d91528ce6544f4ae800da16cf32132 xmlns="64cbdf78-7192-46f9-b3e6-158edc1eabaa">
      <Terms xmlns="http://schemas.microsoft.com/office/infopath/2007/PartnerControls"/>
    </d2d91528ce6544f4ae800da16cf32132>
    <SLQ_x0020_Document_x0020_Date xmlns="64cbdf78-7192-46f9-b3e6-158edc1eabaa" xsi:nil="true"/>
    <SLQ_x0020_RecFind_x0020_Number xmlns="64cbdf78-7192-46f9-b3e6-158edc1eabaa" xsi:nil="true"/>
    <fb02aa3e9147428392385507a26bc5a3 xmlns="64cbdf78-7192-46f9-b3e6-158edc1eabaa">
      <Terms xmlns="http://schemas.microsoft.com/office/infopath/2007/PartnerControls"/>
    </fb02aa3e9147428392385507a26bc5a3>
    <kedf3583308f4f33b0e4aeec01c5a75e xmlns="64cbdf78-7192-46f9-b3e6-158edc1eabaa">
      <Terms xmlns="http://schemas.microsoft.com/office/infopath/2007/PartnerControls">
        <TermInfo xmlns="http://schemas.microsoft.com/office/infopath/2007/PartnerControls">
          <TermName xmlns="http://schemas.microsoft.com/office/infopath/2007/PartnerControls">Working document</TermName>
          <TermId xmlns="http://schemas.microsoft.com/office/infopath/2007/PartnerControls">d84c0e14-715f-4888-93aa-770533540b30</TermId>
        </TermInfo>
      </Terms>
    </kedf3583308f4f33b0e4aeec01c5a75e>
    <occc0f38b01848c9a253cf1a050e6bc8 xmlns="64cbdf78-7192-46f9-b3e6-158edc1eabaa">
      <Terms xmlns="http://schemas.microsoft.com/office/infopath/2007/PartnerControls">
        <TermInfo xmlns="http://schemas.microsoft.com/office/infopath/2007/PartnerControls">
          <TermName xmlns="http://schemas.microsoft.com/office/infopath/2007/PartnerControls">Marketing and Communications</TermName>
          <TermId xmlns="http://schemas.microsoft.com/office/infopath/2007/PartnerControls">6ee1f5e7-d00d-4893-bad8-27f665709f50</TermId>
        </TermInfo>
      </Terms>
    </occc0f38b01848c9a253cf1a050e6bc8>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SL Standard Document" ma:contentTypeID="0x010100575D39318B31CB4291041CD638C8170700FB3E7531CF1510408D026C3C655523C8" ma:contentTypeVersion="39" ma:contentTypeDescription="Content type used for all standard State Library document libraries to apply standard global metadata. PUBLISHED 22/12/2020 v8 - Added BCS fields. " ma:contentTypeScope="" ma:versionID="004fe4ab0e98656394574f59e640603d">
  <xsd:schema xmlns:xsd="http://www.w3.org/2001/XMLSchema" xmlns:xs="http://www.w3.org/2001/XMLSchema" xmlns:p="http://schemas.microsoft.com/office/2006/metadata/properties" xmlns:ns2="64cbdf78-7192-46f9-b3e6-158edc1eabaa" targetNamespace="http://schemas.microsoft.com/office/2006/metadata/properties" ma:root="true" ma:fieldsID="234334e19412620727ba978d221d3f13" ns2:_="">
    <xsd:import namespace="64cbdf78-7192-46f9-b3e6-158edc1eabaa"/>
    <xsd:element name="properties">
      <xsd:complexType>
        <xsd:sequence>
          <xsd:element name="documentManagement">
            <xsd:complexType>
              <xsd:all>
                <xsd:element ref="ns2:SLQ_x0020_Document_x0020_Date" minOccurs="0"/>
                <xsd:element ref="ns2:SLQ_x0020_RecFind_x0020_Number" minOccurs="0"/>
                <xsd:element ref="ns2:kedf3583308f4f33b0e4aeec01c5a75e" minOccurs="0"/>
                <xsd:element ref="ns2:d2d91528ce6544f4ae800da16cf32132" minOccurs="0"/>
                <xsd:element ref="ns2:l6001d7ba62247e8aa4d8d222ca9f490" minOccurs="0"/>
                <xsd:element ref="ns2:ea08aa40c9ba47c59c795f3744242dc8" minOccurs="0"/>
                <xsd:element ref="ns2:bf18ecc5a4454bc092414554a75d21d8" minOccurs="0"/>
                <xsd:element ref="ns2:occc0f38b01848c9a253cf1a050e6bc8" minOccurs="0"/>
                <xsd:element ref="ns2:k7e1e201ab244161abc6269085bafd9b" minOccurs="0"/>
                <xsd:element ref="ns2:TaxCatchAll" minOccurs="0"/>
                <xsd:element ref="ns2:od6f14f1f45b4e8ca99ee1b0fe3b24bd" minOccurs="0"/>
                <xsd:element ref="ns2:TaxCatchAllLabel" minOccurs="0"/>
                <xsd:element ref="ns2:fb02aa3e9147428392385507a26bc5a3"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cbdf78-7192-46f9-b3e6-158edc1eabaa" elementFormDefault="qualified">
    <xsd:import namespace="http://schemas.microsoft.com/office/2006/documentManagement/types"/>
    <xsd:import namespace="http://schemas.microsoft.com/office/infopath/2007/PartnerControls"/>
    <xsd:element name="SLQ_x0020_Document_x0020_Date" ma:index="6" nillable="true" ma:displayName="SL Document Date" ma:default="[today]" ma:format="DateOnly" ma:internalName="SLQ_x0020_Document_x0020_Date" ma:readOnly="false">
      <xsd:simpleType>
        <xsd:restriction base="dms:DateTime"/>
      </xsd:simpleType>
    </xsd:element>
    <xsd:element name="SLQ_x0020_RecFind_x0020_Number" ma:index="12" nillable="true" ma:displayName="OLD SL File Number" ma:description="Add reference number from RecFind." ma:internalName="SLQ_x0020_RecFind_x0020_Number" ma:readOnly="false">
      <xsd:simpleType>
        <xsd:restriction base="dms:Text">
          <xsd:maxLength value="255"/>
        </xsd:restriction>
      </xsd:simpleType>
    </xsd:element>
    <xsd:element name="kedf3583308f4f33b0e4aeec01c5a75e" ma:index="14" nillable="true" ma:taxonomy="true" ma:internalName="kedf3583308f4f33b0e4aeec01c5a75e" ma:taxonomyFieldName="SLQDocumentState" ma:displayName="SL Document State" ma:indexed="true" ma:readOnly="false" ma:default="1;#Working document|d84c0e14-715f-4888-93aa-770533540b30" ma:fieldId="{4edf3583-308f-4f33-b0e4-aeec01c5a75e}" ma:sspId="6887afb6-b740-45b6-9c28-fce5107743be" ma:termSetId="948039a9-34c2-4124-9f55-7b2a8ee25618" ma:anchorId="00000000-0000-0000-0000-000000000000" ma:open="false" ma:isKeyword="false">
      <xsd:complexType>
        <xsd:sequence>
          <xsd:element ref="pc:Terms" minOccurs="0" maxOccurs="1"/>
        </xsd:sequence>
      </xsd:complexType>
    </xsd:element>
    <xsd:element name="d2d91528ce6544f4ae800da16cf32132" ma:index="18" nillable="true" ma:taxonomy="true" ma:internalName="d2d91528ce6544f4ae800da16cf32132" ma:taxonomyFieldName="SL_x0020_Business_x0020_activity" ma:displayName="SL Business Activity" ma:indexed="true" ma:readOnly="false" ma:default="" ma:fieldId="{d2d91528-ce65-44f4-ae80-0da16cf32132}" ma:sspId="6887afb6-b740-45b6-9c28-fce5107743be" ma:termSetId="ea5127ab-08ee-427a-8c10-4b08a478659c" ma:anchorId="00000000-0000-0000-0000-000000000000" ma:open="false" ma:isKeyword="false">
      <xsd:complexType>
        <xsd:sequence>
          <xsd:element ref="pc:Terms" minOccurs="0" maxOccurs="1"/>
        </xsd:sequence>
      </xsd:complexType>
    </xsd:element>
    <xsd:element name="l6001d7ba62247e8aa4d8d222ca9f490" ma:index="20" nillable="true" ma:taxonomy="true" ma:internalName="l6001d7ba62247e8aa4d8d222ca9f490" ma:taxonomyFieldName="SLLGA" ma:displayName="SL LGA" ma:readOnly="false" ma:default="" ma:fieldId="{56001d7b-a622-47e8-aa4d-8d222ca9f490}" ma:sspId="6887afb6-b740-45b6-9c28-fce5107743be" ma:termSetId="2c9fe274-f951-4349-8f27-7e2792e3f9d9" ma:anchorId="00000000-0000-0000-0000-000000000000" ma:open="false" ma:isKeyword="false">
      <xsd:complexType>
        <xsd:sequence>
          <xsd:element ref="pc:Terms" minOccurs="0" maxOccurs="1"/>
        </xsd:sequence>
      </xsd:complexType>
    </xsd:element>
    <xsd:element name="ea08aa40c9ba47c59c795f3744242dc8" ma:index="21" nillable="true" ma:taxonomy="true" ma:internalName="ea08aa40c9ba47c59c795f3744242dc8" ma:taxonomyFieldName="SLQDocumentType" ma:displayName="SL Document Type" ma:indexed="true" ma:readOnly="false" ma:default="" ma:fieldId="{ea08aa40-c9ba-47c5-9c79-5f3744242dc8}" ma:sspId="6887afb6-b740-45b6-9c28-fce5107743be" ma:termSetId="77d3674c-8bd6-4ef2-8e65-2c4074c778de" ma:anchorId="00000000-0000-0000-0000-000000000000" ma:open="false" ma:isKeyword="false">
      <xsd:complexType>
        <xsd:sequence>
          <xsd:element ref="pc:Terms" minOccurs="0" maxOccurs="1"/>
        </xsd:sequence>
      </xsd:complexType>
    </xsd:element>
    <xsd:element name="bf18ecc5a4454bc092414554a75d21d8" ma:index="22" nillable="true" ma:taxonomy="true" ma:internalName="bf18ecc5a4454bc092414554a75d21d8" ma:taxonomyFieldName="SLPublicPrograms" ma:displayName="SL Public Programs" ma:readOnly="false" ma:default="" ma:fieldId="{bf18ecc5-a445-4bc0-9241-4554a75d21d8}" ma:sspId="6887afb6-b740-45b6-9c28-fce5107743be" ma:termSetId="0f1ffbfd-20b5-4cf4-a352-8823bea94a49" ma:anchorId="00000000-0000-0000-0000-000000000000" ma:open="false" ma:isKeyword="false">
      <xsd:complexType>
        <xsd:sequence>
          <xsd:element ref="pc:Terms" minOccurs="0" maxOccurs="1"/>
        </xsd:sequence>
      </xsd:complexType>
    </xsd:element>
    <xsd:element name="occc0f38b01848c9a253cf1a050e6bc8" ma:index="23" nillable="true" ma:taxonomy="true" ma:internalName="occc0f38b01848c9a253cf1a050e6bc8" ma:taxonomyFieldName="SLQDepartment" ma:displayName="SL Business Unit" ma:indexed="true" ma:readOnly="false" ma:default="86;#Applied Creativity|bf229fa7-e85d-4c90-b5d2-c634ac0b62a0" ma:fieldId="{8ccc0f38-b018-48c9-a253-cf1a050e6bc8}" ma:sspId="6887afb6-b740-45b6-9c28-fce5107743be" ma:termSetId="7c68e54b-06a1-47a1-9983-7ca67375b0b3" ma:anchorId="00000000-0000-0000-0000-000000000000" ma:open="false" ma:isKeyword="false">
      <xsd:complexType>
        <xsd:sequence>
          <xsd:element ref="pc:Terms" minOccurs="0" maxOccurs="1"/>
        </xsd:sequence>
      </xsd:complexType>
    </xsd:element>
    <xsd:element name="k7e1e201ab244161abc6269085bafd9b" ma:index="24" nillable="true" ma:taxonomy="true" ma:internalName="k7e1e201ab244161abc6269085bafd9b" ma:taxonomyFieldName="SLBCSActivity" ma:displayName="SL BCS Activity" ma:default="" ma:fieldId="{47e1e201-ab24-4161-abc6-269085bafd9b}" ma:sspId="6887afb6-b740-45b6-9c28-fce5107743be" ma:termSetId="3702cc5e-d392-4191-9b2e-e255a00e8409" ma:anchorId="00000000-0000-0000-0000-000000000000" ma:open="false" ma:isKeyword="false">
      <xsd:complexType>
        <xsd:sequence>
          <xsd:element ref="pc:Terms" minOccurs="0" maxOccurs="1"/>
        </xsd:sequence>
      </xsd:complexType>
    </xsd:element>
    <xsd:element name="TaxCatchAll" ma:index="25" nillable="true" ma:displayName="Taxonomy Catch All Column" ma:hidden="true" ma:list="{0ecf8679-5993-4226-811e-6a186527aa0f}" ma:internalName="TaxCatchAll" ma:showField="CatchAllData" ma:web="f725a04e-3f6f-4976-afe5-0253c66f5bc2">
      <xsd:complexType>
        <xsd:complexContent>
          <xsd:extension base="dms:MultiChoiceLookup">
            <xsd:sequence>
              <xsd:element name="Value" type="dms:Lookup" maxOccurs="unbounded" minOccurs="0" nillable="true"/>
            </xsd:sequence>
          </xsd:extension>
        </xsd:complexContent>
      </xsd:complexType>
    </xsd:element>
    <xsd:element name="od6f14f1f45b4e8ca99ee1b0fe3b24bd" ma:index="26" nillable="true" ma:taxonomy="true" ma:internalName="od6f14f1f45b4e8ca99ee1b0fe3b24bd" ma:taxonomyFieldName="SLBCSDescriptor" ma:displayName="SL BCS Descriptor" ma:readOnly="false" ma:default="" ma:fieldId="{8d6f14f1-f45b-4e8c-a99e-e1b0fe3b24bd}" ma:sspId="6887afb6-b740-45b6-9c28-fce5107743be" ma:termSetId="8e9ca365-31b9-4ea1-a361-eb0f388d69a4" ma:anchorId="00000000-0000-0000-0000-000000000000" ma:open="false" ma:isKeyword="false">
      <xsd:complexType>
        <xsd:sequence>
          <xsd:element ref="pc:Terms" minOccurs="0" maxOccurs="1"/>
        </xsd:sequence>
      </xsd:complexType>
    </xsd:element>
    <xsd:element name="TaxCatchAllLabel" ma:index="27" nillable="true" ma:displayName="Taxonomy Catch All Column1" ma:hidden="true" ma:list="{0ecf8679-5993-4226-811e-6a186527aa0f}" ma:internalName="TaxCatchAllLabel" ma:readOnly="true" ma:showField="CatchAllDataLabel" ma:web="f725a04e-3f6f-4976-afe5-0253c66f5bc2">
      <xsd:complexType>
        <xsd:complexContent>
          <xsd:extension base="dms:MultiChoiceLookup">
            <xsd:sequence>
              <xsd:element name="Value" type="dms:Lookup" maxOccurs="unbounded" minOccurs="0" nillable="true"/>
            </xsd:sequence>
          </xsd:extension>
        </xsd:complexContent>
      </xsd:complexType>
    </xsd:element>
    <xsd:element name="fb02aa3e9147428392385507a26bc5a3" ma:index="28" nillable="true" ma:taxonomy="true" ma:internalName="fb02aa3e9147428392385507a26bc5a3" ma:taxonomyFieldName="SLFileNumber" ma:displayName="SL File Number" ma:readOnly="false" ma:default="" ma:fieldId="{fb02aa3e-9147-4283-9238-5507a26bc5a3}" ma:sspId="6887afb6-b740-45b6-9c28-fce5107743be" ma:termSetId="13c9f52b-1534-452b-bcbc-141a7c63d2f6" ma:anchorId="00000000-0000-0000-0000-000000000000"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6887afb6-b740-45b6-9c28-fce5107743be" ContentTypeId="0x010100575D39318B31CB4291041CD638C81707" PreviousValue="false" LastSyncTimeStamp="2021-01-05T10:12:39.213Z"/>
</file>

<file path=customXml/itemProps1.xml><?xml version="1.0" encoding="utf-8"?>
<ds:datastoreItem xmlns:ds="http://schemas.openxmlformats.org/officeDocument/2006/customXml" ds:itemID="{A2911EDE-038E-4A8B-9AFD-8E5778FB6444}">
  <ds:schemaRefs>
    <ds:schemaRef ds:uri="http://schemas.microsoft.com/office/2006/metadata/properties"/>
    <ds:schemaRef ds:uri="http://purl.org/dc/elements/1.1/"/>
    <ds:schemaRef ds:uri="http://purl.org/dc/terms/"/>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64cbdf78-7192-46f9-b3e6-158edc1eabaa"/>
    <ds:schemaRef ds:uri="http://www.w3.org/XML/1998/namespace"/>
  </ds:schemaRefs>
</ds:datastoreItem>
</file>

<file path=customXml/itemProps2.xml><?xml version="1.0" encoding="utf-8"?>
<ds:datastoreItem xmlns:ds="http://schemas.openxmlformats.org/officeDocument/2006/customXml" ds:itemID="{B4E35F06-61FF-44D0-8542-C58E8159C13B}">
  <ds:schemaRefs>
    <ds:schemaRef ds:uri="http://schemas.microsoft.com/sharepoint/v3/contenttype/forms"/>
  </ds:schemaRefs>
</ds:datastoreItem>
</file>

<file path=customXml/itemProps3.xml><?xml version="1.0" encoding="utf-8"?>
<ds:datastoreItem xmlns:ds="http://schemas.openxmlformats.org/officeDocument/2006/customXml" ds:itemID="{E04C6FD6-6B6B-4592-BD14-72B56A4B387A}">
  <ds:schemaRefs>
    <ds:schemaRef ds:uri="64cbdf78-7192-46f9-b3e6-158edc1eab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8BC5DAA9-3F5B-4AF1-8D78-B21B49281BDB}">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2361</Words>
  <Application>Microsoft Macintosh PowerPoint</Application>
  <PresentationFormat>Widescreen</PresentationFormat>
  <Paragraphs>317</Paragraphs>
  <Slides>34</Slides>
  <Notes>24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34</vt:i4>
      </vt:variant>
    </vt:vector>
  </HeadingPairs>
  <TitlesOfParts>
    <vt:vector size="40" baseType="lpstr">
      <vt:lpstr>Aptos</vt:lpstr>
      <vt:lpstr>Aptos Narrow</vt:lpstr>
      <vt:lpstr>Arial</vt:lpstr>
      <vt:lpstr>Arial,Sans-Serif</vt:lpstr>
      <vt:lpstr>SLQ theme</vt:lpstr>
      <vt:lpstr>SLQ theme no chevron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lastModifiedBy>Mick Byrne</cp:lastModifiedBy>
  <cp:revision>58</cp:revision>
  <dcterms:created xsi:type="dcterms:W3CDTF">2025-01-06T05:59:08Z</dcterms:created>
  <dcterms:modified xsi:type="dcterms:W3CDTF">2025-06-11T04:59:44Z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0x010100575D39318B31CB4291041CD638C8170700FB3E7531CF1510408D026C3C655523C8</vt:lpwstr>
  </property>
  <property fmtid="{D5CDD505-2E9C-101B-9397-08002B2CF9AE}" pid="3" name="Order">
    <vt:r8>62000</vt:r8>
  </property>
  <property fmtid="{D5CDD505-2E9C-101B-9397-08002B2CF9AE}" pid="4" name="ComplianceAssetId">
    <vt:lpwstr/>
  </property>
  <property fmtid="{D5CDD505-2E9C-101B-9397-08002B2CF9AE}" pid="5" name="_activity">
    <vt:lpwstr>{"FileActivityType":"9","FileActivityTimeStamp":"2025-01-31T02:12:42.220Z","FileActivityUsersOnPage":[{"DisplayName":"Emma Winch","Id":"ewinch@slq.qld.gov.au"},{"DisplayName":"Chris Currie","Id":"ccurrie@slq.qld.gov.au"}],"FileActivityNavigationId":null}</vt:lpwstr>
  </property>
  <property fmtid="{D5CDD505-2E9C-101B-9397-08002B2CF9AE}" pid="6" name="_ExtendedDescription">
    <vt:lpwstr/>
  </property>
  <property fmtid="{D5CDD505-2E9C-101B-9397-08002B2CF9AE}" pid="7" name="TriggerFlowInfo">
    <vt:lpwstr/>
  </property>
  <property fmtid="{D5CDD505-2E9C-101B-9397-08002B2CF9AE}" pid="8" name="kedf3583308f4f33b0e4aeec01c5a75e">
    <vt:lpwstr>Working document|d84c0e14-715f-4888-93aa-770533540b30</vt:lpwstr>
  </property>
  <property fmtid="{D5CDD505-2E9C-101B-9397-08002B2CF9AE}" pid="9" name="TaxCatchAll">
    <vt:lpwstr>2;#Marketing and Communications|6ee1f5e7-d00d-4893-bad8-27f665709f50;#1;#Working document|d84c0e14-715f-4888-93aa-770533540b30</vt:lpwstr>
  </property>
  <property fmtid="{D5CDD505-2E9C-101B-9397-08002B2CF9AE}" pid="10" name="occc0f38b01848c9a253cf1a050e6bc8">
    <vt:lpwstr>Marketing and Communications|6ee1f5e7-d00d-4893-bad8-27f665709f50</vt:lpwstr>
  </property>
  <property fmtid="{D5CDD505-2E9C-101B-9397-08002B2CF9AE}" pid="11" name="k7e1e201ab244161abc6269085bafd9b">
    <vt:lpwstr/>
  </property>
  <property fmtid="{D5CDD505-2E9C-101B-9397-08002B2CF9AE}" pid="12" name="MediaServiceImageTags">
    <vt:lpwstr/>
  </property>
  <property fmtid="{D5CDD505-2E9C-101B-9397-08002B2CF9AE}" pid="13" name="SLFileNumber">
    <vt:lpwstr/>
  </property>
  <property fmtid="{D5CDD505-2E9C-101B-9397-08002B2CF9AE}" pid="14" name="SLPublicPrograms">
    <vt:lpwstr/>
  </property>
  <property fmtid="{D5CDD505-2E9C-101B-9397-08002B2CF9AE}" pid="15" name="SLLGA">
    <vt:lpwstr/>
  </property>
  <property fmtid="{D5CDD505-2E9C-101B-9397-08002B2CF9AE}" pid="16" name="SLQDocumentState">
    <vt:lpwstr>1;#Working document|d84c0e14-715f-4888-93aa-770533540b30</vt:lpwstr>
  </property>
  <property fmtid="{D5CDD505-2E9C-101B-9397-08002B2CF9AE}" pid="17" name="ea08aa40c9ba47c59c795f3744242dc8">
    <vt:lpwstr/>
  </property>
  <property fmtid="{D5CDD505-2E9C-101B-9397-08002B2CF9AE}" pid="18" name="l6001d7ba62247e8aa4d8d222ca9f490">
    <vt:lpwstr/>
  </property>
  <property fmtid="{D5CDD505-2E9C-101B-9397-08002B2CF9AE}" pid="19" name="od6f14f1f45b4e8ca99ee1b0fe3b24bd">
    <vt:lpwstr/>
  </property>
  <property fmtid="{D5CDD505-2E9C-101B-9397-08002B2CF9AE}" pid="20" name="d2d91528ce6544f4ae800da16cf32132">
    <vt:lpwstr/>
  </property>
  <property fmtid="{D5CDD505-2E9C-101B-9397-08002B2CF9AE}" pid="21" name="SL_x0020_Business_x0020_activity">
    <vt:lpwstr/>
  </property>
  <property fmtid="{D5CDD505-2E9C-101B-9397-08002B2CF9AE}" pid="22" name="bf18ecc5a4454bc092414554a75d21d8">
    <vt:lpwstr/>
  </property>
  <property fmtid="{D5CDD505-2E9C-101B-9397-08002B2CF9AE}" pid="23" name="fb02aa3e9147428392385507a26bc5a3">
    <vt:lpwstr/>
  </property>
  <property fmtid="{D5CDD505-2E9C-101B-9397-08002B2CF9AE}" pid="24" name="SLQDepartment">
    <vt:lpwstr>93;#Marketing and Communications|6ee1f5e7-d00d-4893-bad8-27f665709f50</vt:lpwstr>
  </property>
  <property fmtid="{D5CDD505-2E9C-101B-9397-08002B2CF9AE}" pid="25" name="SLQDocumentType">
    <vt:lpwstr/>
  </property>
  <property fmtid="{D5CDD505-2E9C-101B-9397-08002B2CF9AE}" pid="26" name="SLBCSActivity">
    <vt:lpwstr/>
  </property>
  <property fmtid="{D5CDD505-2E9C-101B-9397-08002B2CF9AE}" pid="27" name="SLBCSDescriptor">
    <vt:lpwstr/>
  </property>
  <property fmtid="{D5CDD505-2E9C-101B-9397-08002B2CF9AE}" pid="28" name="SL Business activity">
    <vt:lpwstr/>
  </property>
  <property fmtid="{D5CDD505-2E9C-101B-9397-08002B2CF9AE}" pid="29" name="xd_ProgID">
    <vt:lpwstr/>
  </property>
  <property fmtid="{D5CDD505-2E9C-101B-9397-08002B2CF9AE}" pid="30" name="_SourceUrl">
    <vt:lpwstr/>
  </property>
  <property fmtid="{D5CDD505-2E9C-101B-9397-08002B2CF9AE}" pid="31" name="_SharedFileIndex">
    <vt:lpwstr/>
  </property>
  <property fmtid="{D5CDD505-2E9C-101B-9397-08002B2CF9AE}" pid="32" name="TemplateUrl">
    <vt:lpwstr/>
  </property>
  <property fmtid="{D5CDD505-2E9C-101B-9397-08002B2CF9AE}" pid="33" name="xd_Signature">
    <vt:bool>false</vt:bool>
  </property>
  <property fmtid="{D5CDD505-2E9C-101B-9397-08002B2CF9AE}" pid="34" name="SharedWithUsers">
    <vt:lpwstr/>
  </property>
  <property fmtid="{D5CDD505-2E9C-101B-9397-08002B2CF9AE}" pid="35" name="lcf76f155ced4ddcb4097134ff3c332f">
    <vt:lpwstr/>
  </property>
</Properties>
</file>