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5"/>
  </p:notesMasterIdLst>
  <p:sldIdLst>
    <p:sldId id="374" r:id="rId2"/>
    <p:sldId id="354" r:id="rId3"/>
    <p:sldId id="355" r:id="rId4"/>
    <p:sldId id="356" r:id="rId5"/>
    <p:sldId id="357" r:id="rId6"/>
    <p:sldId id="358" r:id="rId7"/>
    <p:sldId id="359" r:id="rId8"/>
    <p:sldId id="289" r:id="rId9"/>
    <p:sldId id="286" r:id="rId10"/>
    <p:sldId id="287" r:id="rId11"/>
    <p:sldId id="288" r:id="rId12"/>
    <p:sldId id="360" r:id="rId13"/>
    <p:sldId id="361" r:id="rId14"/>
    <p:sldId id="362" r:id="rId15"/>
    <p:sldId id="363" r:id="rId16"/>
    <p:sldId id="364" r:id="rId17"/>
    <p:sldId id="365" r:id="rId18"/>
    <p:sldId id="366" r:id="rId19"/>
    <p:sldId id="367" r:id="rId20"/>
    <p:sldId id="299" r:id="rId21"/>
    <p:sldId id="298" r:id="rId22"/>
    <p:sldId id="275" r:id="rId23"/>
    <p:sldId id="300" r:id="rId24"/>
    <p:sldId id="301" r:id="rId25"/>
    <p:sldId id="302" r:id="rId26"/>
    <p:sldId id="303" r:id="rId27"/>
    <p:sldId id="304" r:id="rId28"/>
    <p:sldId id="305" r:id="rId29"/>
    <p:sldId id="307" r:id="rId30"/>
    <p:sldId id="318" r:id="rId31"/>
    <p:sldId id="319" r:id="rId32"/>
    <p:sldId id="320" r:id="rId33"/>
    <p:sldId id="368" r:id="rId34"/>
    <p:sldId id="369" r:id="rId35"/>
    <p:sldId id="309" r:id="rId36"/>
    <p:sldId id="310" r:id="rId37"/>
    <p:sldId id="311" r:id="rId38"/>
    <p:sldId id="312" r:id="rId39"/>
    <p:sldId id="370" r:id="rId40"/>
    <p:sldId id="371" r:id="rId41"/>
    <p:sldId id="372" r:id="rId42"/>
    <p:sldId id="373" r:id="rId43"/>
    <p:sldId id="375" r:id="rId44"/>
    <p:sldId id="322" r:id="rId45"/>
    <p:sldId id="323" r:id="rId46"/>
    <p:sldId id="324" r:id="rId47"/>
    <p:sldId id="325" r:id="rId48"/>
    <p:sldId id="326" r:id="rId49"/>
    <p:sldId id="327" r:id="rId50"/>
    <p:sldId id="328" r:id="rId51"/>
    <p:sldId id="329" r:id="rId52"/>
    <p:sldId id="330" r:id="rId53"/>
    <p:sldId id="331" r:id="rId54"/>
    <p:sldId id="332" r:id="rId55"/>
    <p:sldId id="333" r:id="rId56"/>
    <p:sldId id="334" r:id="rId57"/>
    <p:sldId id="335" r:id="rId58"/>
    <p:sldId id="336" r:id="rId59"/>
    <p:sldId id="337" r:id="rId60"/>
    <p:sldId id="338" r:id="rId61"/>
    <p:sldId id="339" r:id="rId62"/>
    <p:sldId id="340" r:id="rId63"/>
    <p:sldId id="341" r:id="rId64"/>
    <p:sldId id="342" r:id="rId65"/>
    <p:sldId id="343" r:id="rId66"/>
    <p:sldId id="344" r:id="rId67"/>
    <p:sldId id="345" r:id="rId68"/>
    <p:sldId id="346" r:id="rId69"/>
    <p:sldId id="347" r:id="rId70"/>
    <p:sldId id="348" r:id="rId71"/>
    <p:sldId id="349" r:id="rId72"/>
    <p:sldId id="350" r:id="rId73"/>
    <p:sldId id="377" r:id="rId74"/>
  </p:sldIdLst>
  <p:sldSz cx="9144000" cy="5145088"/>
  <p:notesSz cx="6797675" cy="9926638"/>
  <p:defaultTextStyle>
    <a:defPPr>
      <a:defRPr lang="en-A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4A1"/>
    <a:srgbClr val="6C62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6270" autoAdjust="0"/>
  </p:normalViewPr>
  <p:slideViewPr>
    <p:cSldViewPr>
      <p:cViewPr varScale="1">
        <p:scale>
          <a:sx n="134" d="100"/>
          <a:sy n="134" d="100"/>
        </p:scale>
        <p:origin x="-954" y="-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6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 Id="rId4"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6809"/>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1098" y="0"/>
            <a:ext cx="2944958" cy="496809"/>
          </a:xfrm>
          <a:prstGeom prst="rect">
            <a:avLst/>
          </a:prstGeom>
        </p:spPr>
        <p:txBody>
          <a:bodyPr vert="horz" lIns="91440" tIns="45720" rIns="91440" bIns="45720" rtlCol="0"/>
          <a:lstStyle>
            <a:lvl1pPr algn="r">
              <a:defRPr sz="1200"/>
            </a:lvl1pPr>
          </a:lstStyle>
          <a:p>
            <a:fld id="{5DD48890-D946-47A1-AE66-82E34B015173}" type="datetimeFigureOut">
              <a:rPr lang="en-AU" smtClean="0"/>
              <a:t>20/02/2019</a:t>
            </a:fld>
            <a:endParaRPr lang="en-AU"/>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606" y="4715710"/>
            <a:ext cx="5438464" cy="446651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242"/>
            <a:ext cx="2944958" cy="496809"/>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1098" y="9428242"/>
            <a:ext cx="2944958" cy="496809"/>
          </a:xfrm>
          <a:prstGeom prst="rect">
            <a:avLst/>
          </a:prstGeom>
        </p:spPr>
        <p:txBody>
          <a:bodyPr vert="horz" lIns="91440" tIns="45720" rIns="91440" bIns="45720" rtlCol="0" anchor="b"/>
          <a:lstStyle>
            <a:lvl1pPr algn="r">
              <a:defRPr sz="1200"/>
            </a:lvl1pPr>
          </a:lstStyle>
          <a:p>
            <a:fld id="{7541E825-2D32-4A24-81ED-B2F875836144}" type="slidenum">
              <a:rPr lang="en-AU" smtClean="0"/>
              <a:t>‹#›</a:t>
            </a:fld>
            <a:endParaRPr lang="en-AU"/>
          </a:p>
        </p:txBody>
      </p:sp>
    </p:spTree>
    <p:extLst>
      <p:ext uri="{BB962C8B-B14F-4D97-AF65-F5344CB8AC3E}">
        <p14:creationId xmlns:p14="http://schemas.microsoft.com/office/powerpoint/2010/main" val="3105071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nla.gov.au/nla.news-article3166018"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help.nla.gov.au/trove/digitised-newspapers/text-correction-guidelines"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541E825-2D32-4A24-81ED-B2F875836144}" type="slidenum">
              <a:rPr lang="en-AU" smtClean="0"/>
              <a:t>1</a:t>
            </a:fld>
            <a:endParaRPr lang="en-AU"/>
          </a:p>
        </p:txBody>
      </p:sp>
    </p:spTree>
    <p:extLst>
      <p:ext uri="{BB962C8B-B14F-4D97-AF65-F5344CB8AC3E}">
        <p14:creationId xmlns:p14="http://schemas.microsoft.com/office/powerpoint/2010/main" val="4191481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Such as in census records where someone could have been visiting for the night</a:t>
            </a:r>
          </a:p>
          <a:p>
            <a:r>
              <a:rPr lang="en-AU" dirty="0" smtClean="0"/>
              <a:t>Ages are often recorded at time of event</a:t>
            </a:r>
            <a:r>
              <a:rPr lang="en-AU" baseline="0" dirty="0" smtClean="0"/>
              <a:t> e.g. census, so often don’t match birthdate</a:t>
            </a:r>
            <a:endParaRPr lang="en-AU" dirty="0" smtClean="0"/>
          </a:p>
          <a:p>
            <a:endParaRPr lang="en-AU" dirty="0"/>
          </a:p>
        </p:txBody>
      </p:sp>
      <p:sp>
        <p:nvSpPr>
          <p:cNvPr id="4" name="Slide Number Placeholder 3"/>
          <p:cNvSpPr>
            <a:spLocks noGrp="1"/>
          </p:cNvSpPr>
          <p:nvPr>
            <p:ph type="sldNum" sz="quarter" idx="10"/>
          </p:nvPr>
        </p:nvSpPr>
        <p:spPr/>
        <p:txBody>
          <a:bodyPr/>
          <a:lstStyle/>
          <a:p>
            <a:fld id="{7541E825-2D32-4A24-81ED-B2F875836144}" type="slidenum">
              <a:rPr lang="en-AU" smtClean="0"/>
              <a:t>16</a:t>
            </a:fld>
            <a:endParaRPr lang="en-AU"/>
          </a:p>
        </p:txBody>
      </p:sp>
    </p:spTree>
    <p:extLst>
      <p:ext uri="{BB962C8B-B14F-4D97-AF65-F5344CB8AC3E}">
        <p14:creationId xmlns:p14="http://schemas.microsoft.com/office/powerpoint/2010/main" val="4192964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Static</a:t>
            </a:r>
            <a:r>
              <a:rPr lang="en-AU" baseline="0" dirty="0" smtClean="0"/>
              <a:t> indexes such as Australian births deaths or marriages - official government websites are more up to date</a:t>
            </a:r>
            <a:endParaRPr lang="en-AU" dirty="0" smtClean="0"/>
          </a:p>
          <a:p>
            <a:endParaRPr lang="en-AU" dirty="0"/>
          </a:p>
        </p:txBody>
      </p:sp>
      <p:sp>
        <p:nvSpPr>
          <p:cNvPr id="4" name="Slide Number Placeholder 3"/>
          <p:cNvSpPr>
            <a:spLocks noGrp="1"/>
          </p:cNvSpPr>
          <p:nvPr>
            <p:ph type="sldNum" sz="quarter" idx="10"/>
          </p:nvPr>
        </p:nvSpPr>
        <p:spPr/>
        <p:txBody>
          <a:bodyPr/>
          <a:lstStyle/>
          <a:p>
            <a:fld id="{7541E825-2D32-4A24-81ED-B2F875836144}" type="slidenum">
              <a:rPr lang="en-AU" smtClean="0"/>
              <a:t>17</a:t>
            </a:fld>
            <a:endParaRPr lang="en-AU"/>
          </a:p>
        </p:txBody>
      </p:sp>
    </p:spTree>
    <p:extLst>
      <p:ext uri="{BB962C8B-B14F-4D97-AF65-F5344CB8AC3E}">
        <p14:creationId xmlns:p14="http://schemas.microsoft.com/office/powerpoint/2010/main" val="1949168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541E825-2D32-4A24-81ED-B2F875836144}" type="slidenum">
              <a:rPr lang="en-AU" smtClean="0"/>
              <a:t>20</a:t>
            </a:fld>
            <a:endParaRPr lang="en-AU"/>
          </a:p>
        </p:txBody>
      </p:sp>
    </p:spTree>
    <p:extLst>
      <p:ext uri="{BB962C8B-B14F-4D97-AF65-F5344CB8AC3E}">
        <p14:creationId xmlns:p14="http://schemas.microsoft.com/office/powerpoint/2010/main" val="164278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41E825-2D32-4A24-81ED-B2F875836144}" type="slidenum">
              <a:rPr lang="en-AU" smtClean="0"/>
              <a:t>21</a:t>
            </a:fld>
            <a:endParaRPr lang="en-AU"/>
          </a:p>
        </p:txBody>
      </p:sp>
    </p:spTree>
    <p:extLst>
      <p:ext uri="{BB962C8B-B14F-4D97-AF65-F5344CB8AC3E}">
        <p14:creationId xmlns:p14="http://schemas.microsoft.com/office/powerpoint/2010/main" val="2147569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41E825-2D32-4A24-81ED-B2F875836144}" type="slidenum">
              <a:rPr lang="en-AU" smtClean="0"/>
              <a:t>22</a:t>
            </a:fld>
            <a:endParaRPr lang="en-AU"/>
          </a:p>
        </p:txBody>
      </p:sp>
    </p:spTree>
    <p:extLst>
      <p:ext uri="{BB962C8B-B14F-4D97-AF65-F5344CB8AC3E}">
        <p14:creationId xmlns:p14="http://schemas.microsoft.com/office/powerpoint/2010/main" val="2199137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41E825-2D32-4A24-81ED-B2F875836144}" type="slidenum">
              <a:rPr lang="en-AU" smtClean="0"/>
              <a:t>23</a:t>
            </a:fld>
            <a:endParaRPr lang="en-AU"/>
          </a:p>
        </p:txBody>
      </p:sp>
    </p:spTree>
    <p:extLst>
      <p:ext uri="{BB962C8B-B14F-4D97-AF65-F5344CB8AC3E}">
        <p14:creationId xmlns:p14="http://schemas.microsoft.com/office/powerpoint/2010/main" val="3912128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Although has a “G’ instead of a “C” it’s the most likely result. </a:t>
            </a:r>
          </a:p>
          <a:p>
            <a:r>
              <a:rPr lang="en-AU" dirty="0" smtClean="0"/>
              <a:t>Notice that the Isle of Man census is separate</a:t>
            </a:r>
            <a:r>
              <a:rPr lang="en-AU" baseline="0" dirty="0" smtClean="0"/>
              <a:t> to the England census</a:t>
            </a:r>
            <a:endParaRPr lang="en-AU" dirty="0"/>
          </a:p>
        </p:txBody>
      </p:sp>
      <p:sp>
        <p:nvSpPr>
          <p:cNvPr id="4" name="Slide Number Placeholder 3"/>
          <p:cNvSpPr>
            <a:spLocks noGrp="1"/>
          </p:cNvSpPr>
          <p:nvPr>
            <p:ph type="sldNum" sz="quarter" idx="10"/>
          </p:nvPr>
        </p:nvSpPr>
        <p:spPr/>
        <p:txBody>
          <a:bodyPr/>
          <a:lstStyle/>
          <a:p>
            <a:fld id="{7541E825-2D32-4A24-81ED-B2F875836144}" type="slidenum">
              <a:rPr lang="en-AU" smtClean="0"/>
              <a:t>24</a:t>
            </a:fld>
            <a:endParaRPr lang="en-AU"/>
          </a:p>
        </p:txBody>
      </p:sp>
    </p:spTree>
    <p:extLst>
      <p:ext uri="{BB962C8B-B14F-4D97-AF65-F5344CB8AC3E}">
        <p14:creationId xmlns:p14="http://schemas.microsoft.com/office/powerpoint/2010/main" val="19948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Viewing</a:t>
            </a:r>
            <a:r>
              <a:rPr lang="en-AU" baseline="0" dirty="0" smtClean="0"/>
              <a:t> the record enables you to see other household members as well other suggested records</a:t>
            </a:r>
          </a:p>
          <a:p>
            <a:r>
              <a:rPr lang="en-AU" baseline="0" dirty="0" smtClean="0"/>
              <a:t>Printer friendly view ensures its prints out in a readable format</a:t>
            </a:r>
          </a:p>
          <a:p>
            <a:r>
              <a:rPr lang="en-AU" baseline="0" dirty="0" smtClean="0"/>
              <a:t>View the original image to check for other details</a:t>
            </a:r>
            <a:endParaRPr lang="en-AU" dirty="0"/>
          </a:p>
        </p:txBody>
      </p:sp>
      <p:sp>
        <p:nvSpPr>
          <p:cNvPr id="4" name="Slide Number Placeholder 3"/>
          <p:cNvSpPr>
            <a:spLocks noGrp="1"/>
          </p:cNvSpPr>
          <p:nvPr>
            <p:ph type="sldNum" sz="quarter" idx="10"/>
          </p:nvPr>
        </p:nvSpPr>
        <p:spPr/>
        <p:txBody>
          <a:bodyPr/>
          <a:lstStyle/>
          <a:p>
            <a:fld id="{7541E825-2D32-4A24-81ED-B2F875836144}" type="slidenum">
              <a:rPr lang="en-AU" smtClean="0"/>
              <a:t>25</a:t>
            </a:fld>
            <a:endParaRPr lang="en-AU"/>
          </a:p>
        </p:txBody>
      </p:sp>
    </p:spTree>
    <p:extLst>
      <p:ext uri="{BB962C8B-B14F-4D97-AF65-F5344CB8AC3E}">
        <p14:creationId xmlns:p14="http://schemas.microsoft.com/office/powerpoint/2010/main" val="286117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 in the index is actually a “C” on the original document</a:t>
            </a:r>
          </a:p>
          <a:p>
            <a:r>
              <a:rPr lang="en-AU" dirty="0" smtClean="0"/>
              <a:t>Occupation provided –</a:t>
            </a:r>
            <a:r>
              <a:rPr lang="en-AU" baseline="0" dirty="0" smtClean="0"/>
              <a:t> Independent Minister</a:t>
            </a:r>
            <a:endParaRPr lang="en-AU" dirty="0"/>
          </a:p>
        </p:txBody>
      </p:sp>
      <p:sp>
        <p:nvSpPr>
          <p:cNvPr id="4" name="Slide Number Placeholder 3"/>
          <p:cNvSpPr>
            <a:spLocks noGrp="1"/>
          </p:cNvSpPr>
          <p:nvPr>
            <p:ph type="sldNum" sz="quarter" idx="10"/>
          </p:nvPr>
        </p:nvSpPr>
        <p:spPr/>
        <p:txBody>
          <a:bodyPr/>
          <a:lstStyle/>
          <a:p>
            <a:fld id="{7541E825-2D32-4A24-81ED-B2F875836144}" type="slidenum">
              <a:rPr lang="en-AU" smtClean="0"/>
              <a:t>26</a:t>
            </a:fld>
            <a:endParaRPr lang="en-AU"/>
          </a:p>
        </p:txBody>
      </p:sp>
    </p:spTree>
    <p:extLst>
      <p:ext uri="{BB962C8B-B14F-4D97-AF65-F5344CB8AC3E}">
        <p14:creationId xmlns:p14="http://schemas.microsoft.com/office/powerpoint/2010/main" val="19948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Viewing an image</a:t>
            </a:r>
            <a:endParaRPr lang="en-AU" dirty="0"/>
          </a:p>
        </p:txBody>
      </p:sp>
      <p:sp>
        <p:nvSpPr>
          <p:cNvPr id="4" name="Slide Number Placeholder 3"/>
          <p:cNvSpPr>
            <a:spLocks noGrp="1"/>
          </p:cNvSpPr>
          <p:nvPr>
            <p:ph type="sldNum" sz="quarter" idx="10"/>
          </p:nvPr>
        </p:nvSpPr>
        <p:spPr/>
        <p:txBody>
          <a:bodyPr/>
          <a:lstStyle/>
          <a:p>
            <a:fld id="{7541E825-2D32-4A24-81ED-B2F875836144}" type="slidenum">
              <a:rPr lang="en-AU" smtClean="0"/>
              <a:t>27</a:t>
            </a:fld>
            <a:endParaRPr lang="en-AU"/>
          </a:p>
        </p:txBody>
      </p:sp>
    </p:spTree>
    <p:extLst>
      <p:ext uri="{BB962C8B-B14F-4D97-AF65-F5344CB8AC3E}">
        <p14:creationId xmlns:p14="http://schemas.microsoft.com/office/powerpoint/2010/main" val="1433248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Ancestry is a large database that contains thousands of databases of collections of records from all around the world used by people to research their family history. Public libraries in Queensland have free access to Ancestry Library Edition.</a:t>
            </a:r>
            <a:endParaRPr lang="en-AU" dirty="0"/>
          </a:p>
        </p:txBody>
      </p:sp>
      <p:sp>
        <p:nvSpPr>
          <p:cNvPr id="4" name="Slide Number Placeholder 3"/>
          <p:cNvSpPr>
            <a:spLocks noGrp="1"/>
          </p:cNvSpPr>
          <p:nvPr>
            <p:ph type="sldNum" sz="quarter" idx="10"/>
          </p:nvPr>
        </p:nvSpPr>
        <p:spPr/>
        <p:txBody>
          <a:bodyPr/>
          <a:lstStyle/>
          <a:p>
            <a:fld id="{7541E825-2D32-4A24-81ED-B2F875836144}" type="slidenum">
              <a:rPr lang="en-AU" smtClean="0"/>
              <a:t>3</a:t>
            </a:fld>
            <a:endParaRPr lang="en-AU"/>
          </a:p>
        </p:txBody>
      </p:sp>
    </p:spTree>
    <p:extLst>
      <p:ext uri="{BB962C8B-B14F-4D97-AF65-F5344CB8AC3E}">
        <p14:creationId xmlns:p14="http://schemas.microsoft.com/office/powerpoint/2010/main" val="1692362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Type “Wiltshire” in ‘Keyword(s)</a:t>
            </a:r>
          </a:p>
          <a:p>
            <a:r>
              <a:rPr lang="en-AU" dirty="0" smtClean="0"/>
              <a:t>Then “Filter by Collection” – ‘Birth, Marriage</a:t>
            </a:r>
            <a:r>
              <a:rPr lang="en-AU" baseline="0" dirty="0" smtClean="0"/>
              <a:t> &amp; Death”</a:t>
            </a:r>
            <a:endParaRPr lang="en-AU" dirty="0"/>
          </a:p>
        </p:txBody>
      </p:sp>
      <p:sp>
        <p:nvSpPr>
          <p:cNvPr id="4" name="Slide Number Placeholder 3"/>
          <p:cNvSpPr>
            <a:spLocks noGrp="1"/>
          </p:cNvSpPr>
          <p:nvPr>
            <p:ph type="sldNum" sz="quarter" idx="10"/>
          </p:nvPr>
        </p:nvSpPr>
        <p:spPr/>
        <p:txBody>
          <a:bodyPr/>
          <a:lstStyle/>
          <a:p>
            <a:fld id="{7541E825-2D32-4A24-81ED-B2F875836144}" type="slidenum">
              <a:rPr lang="en-AU" smtClean="0"/>
              <a:t>28</a:t>
            </a:fld>
            <a:endParaRPr lang="en-AU"/>
          </a:p>
        </p:txBody>
      </p:sp>
    </p:spTree>
    <p:extLst>
      <p:ext uri="{BB962C8B-B14F-4D97-AF65-F5344CB8AC3E}">
        <p14:creationId xmlns:p14="http://schemas.microsoft.com/office/powerpoint/2010/main" val="2955688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Filter further as</a:t>
            </a:r>
            <a:r>
              <a:rPr lang="en-AU" baseline="0" dirty="0" smtClean="0"/>
              <a:t> needed</a:t>
            </a:r>
            <a:endParaRPr lang="en-AU" dirty="0"/>
          </a:p>
        </p:txBody>
      </p:sp>
      <p:sp>
        <p:nvSpPr>
          <p:cNvPr id="4" name="Slide Number Placeholder 3"/>
          <p:cNvSpPr>
            <a:spLocks noGrp="1"/>
          </p:cNvSpPr>
          <p:nvPr>
            <p:ph type="sldNum" sz="quarter" idx="10"/>
          </p:nvPr>
        </p:nvSpPr>
        <p:spPr/>
        <p:txBody>
          <a:bodyPr/>
          <a:lstStyle/>
          <a:p>
            <a:fld id="{7541E825-2D32-4A24-81ED-B2F875836144}" type="slidenum">
              <a:rPr lang="en-AU" smtClean="0"/>
              <a:t>29</a:t>
            </a:fld>
            <a:endParaRPr lang="en-AU"/>
          </a:p>
        </p:txBody>
      </p:sp>
    </p:spTree>
    <p:extLst>
      <p:ext uri="{BB962C8B-B14F-4D97-AF65-F5344CB8AC3E}">
        <p14:creationId xmlns:p14="http://schemas.microsoft.com/office/powerpoint/2010/main" val="39515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41E825-2D32-4A24-81ED-B2F875836144}" type="slidenum">
              <a:rPr lang="en-AU" smtClean="0"/>
              <a:t>30</a:t>
            </a:fld>
            <a:endParaRPr lang="en-AU"/>
          </a:p>
        </p:txBody>
      </p:sp>
    </p:spTree>
    <p:extLst>
      <p:ext uri="{BB962C8B-B14F-4D97-AF65-F5344CB8AC3E}">
        <p14:creationId xmlns:p14="http://schemas.microsoft.com/office/powerpoint/2010/main" val="2920410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AU" altLang="en-US" b="0" dirty="0" smtClean="0"/>
              <a:t>Name reversal specific to this person</a:t>
            </a:r>
          </a:p>
          <a:p>
            <a:pPr>
              <a:buFontTx/>
              <a:buNone/>
            </a:pPr>
            <a:r>
              <a:rPr lang="en-AU" altLang="en-US" b="0" dirty="0" smtClean="0"/>
              <a:t>Location  different from what was expected: he was visiting</a:t>
            </a:r>
          </a:p>
          <a:p>
            <a:pPr>
              <a:buFontTx/>
              <a:buNone/>
            </a:pPr>
            <a:r>
              <a:rPr lang="en-AU" altLang="en-US" b="0" dirty="0" smtClean="0"/>
              <a:t>Check other information</a:t>
            </a:r>
          </a:p>
          <a:p>
            <a:endParaRPr lang="en-AU" dirty="0"/>
          </a:p>
        </p:txBody>
      </p:sp>
      <p:sp>
        <p:nvSpPr>
          <p:cNvPr id="4" name="Slide Number Placeholder 3"/>
          <p:cNvSpPr>
            <a:spLocks noGrp="1"/>
          </p:cNvSpPr>
          <p:nvPr>
            <p:ph type="sldNum" sz="quarter" idx="10"/>
          </p:nvPr>
        </p:nvSpPr>
        <p:spPr/>
        <p:txBody>
          <a:bodyPr/>
          <a:lstStyle/>
          <a:p>
            <a:fld id="{7541E825-2D32-4A24-81ED-B2F875836144}" type="slidenum">
              <a:rPr lang="en-AU" smtClean="0"/>
              <a:t>31</a:t>
            </a:fld>
            <a:endParaRPr lang="en-AU"/>
          </a:p>
        </p:txBody>
      </p:sp>
    </p:spTree>
    <p:extLst>
      <p:ext uri="{BB962C8B-B14F-4D97-AF65-F5344CB8AC3E}">
        <p14:creationId xmlns:p14="http://schemas.microsoft.com/office/powerpoint/2010/main" val="2260063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AU" altLang="en-US" b="0" dirty="0" smtClean="0"/>
              <a:t>Check other information</a:t>
            </a:r>
          </a:p>
          <a:p>
            <a:endParaRPr lang="en-AU" dirty="0"/>
          </a:p>
        </p:txBody>
      </p:sp>
      <p:sp>
        <p:nvSpPr>
          <p:cNvPr id="4" name="Slide Number Placeholder 3"/>
          <p:cNvSpPr>
            <a:spLocks noGrp="1"/>
          </p:cNvSpPr>
          <p:nvPr>
            <p:ph type="sldNum" sz="quarter" idx="10"/>
          </p:nvPr>
        </p:nvSpPr>
        <p:spPr/>
        <p:txBody>
          <a:bodyPr/>
          <a:lstStyle/>
          <a:p>
            <a:fld id="{7541E825-2D32-4A24-81ED-B2F875836144}" type="slidenum">
              <a:rPr lang="en-AU" smtClean="0"/>
              <a:t>32</a:t>
            </a:fld>
            <a:endParaRPr lang="en-AU"/>
          </a:p>
        </p:txBody>
      </p:sp>
    </p:spTree>
    <p:extLst>
      <p:ext uri="{BB962C8B-B14F-4D97-AF65-F5344CB8AC3E}">
        <p14:creationId xmlns:p14="http://schemas.microsoft.com/office/powerpoint/2010/main" val="22600633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541E825-2D32-4A24-81ED-B2F875836144}" type="slidenum">
              <a:rPr lang="en-AU" smtClean="0"/>
              <a:t>33</a:t>
            </a:fld>
            <a:endParaRPr lang="en-AU"/>
          </a:p>
        </p:txBody>
      </p:sp>
    </p:spTree>
    <p:extLst>
      <p:ext uri="{BB962C8B-B14F-4D97-AF65-F5344CB8AC3E}">
        <p14:creationId xmlns:p14="http://schemas.microsoft.com/office/powerpoint/2010/main" val="379472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Using Advanced search – phrase “</a:t>
            </a:r>
            <a:r>
              <a:rPr lang="en-AU" sz="1200" dirty="0" smtClean="0">
                <a:solidFill>
                  <a:prstClr val="black"/>
                </a:solidFill>
                <a:latin typeface="Arial" charset="0"/>
                <a:cs typeface="Arial" charset="0"/>
              </a:rPr>
              <a:t>Mrs Lance Rawson” </a:t>
            </a:r>
            <a:r>
              <a:rPr lang="en-AU" dirty="0" smtClean="0"/>
              <a:t>+ year 1903</a:t>
            </a:r>
            <a:endParaRPr lang="en-AU" dirty="0"/>
          </a:p>
        </p:txBody>
      </p:sp>
      <p:sp>
        <p:nvSpPr>
          <p:cNvPr id="4" name="Slide Number Placeholder 3"/>
          <p:cNvSpPr>
            <a:spLocks noGrp="1"/>
          </p:cNvSpPr>
          <p:nvPr>
            <p:ph type="sldNum" sz="quarter" idx="10"/>
          </p:nvPr>
        </p:nvSpPr>
        <p:spPr/>
        <p:txBody>
          <a:bodyPr/>
          <a:lstStyle/>
          <a:p>
            <a:fld id="{7541E825-2D32-4A24-81ED-B2F875836144}" type="slidenum">
              <a:rPr lang="en-AU" smtClean="0"/>
              <a:t>35</a:t>
            </a:fld>
            <a:endParaRPr lang="en-AU"/>
          </a:p>
        </p:txBody>
      </p:sp>
    </p:spTree>
    <p:extLst>
      <p:ext uri="{BB962C8B-B14F-4D97-AF65-F5344CB8AC3E}">
        <p14:creationId xmlns:p14="http://schemas.microsoft.com/office/powerpoint/2010/main" val="33781247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41E825-2D32-4A24-81ED-B2F875836144}" type="slidenum">
              <a:rPr lang="en-AU" smtClean="0"/>
              <a:t>36</a:t>
            </a:fld>
            <a:endParaRPr lang="en-AU"/>
          </a:p>
        </p:txBody>
      </p:sp>
    </p:spTree>
    <p:extLst>
      <p:ext uri="{BB962C8B-B14F-4D97-AF65-F5344CB8AC3E}">
        <p14:creationId xmlns:p14="http://schemas.microsoft.com/office/powerpoint/2010/main" val="23316985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41E825-2D32-4A24-81ED-B2F875836144}" type="slidenum">
              <a:rPr lang="en-AU" smtClean="0"/>
              <a:t>37</a:t>
            </a:fld>
            <a:endParaRPr lang="en-AU"/>
          </a:p>
        </p:txBody>
      </p:sp>
    </p:spTree>
    <p:extLst>
      <p:ext uri="{BB962C8B-B14F-4D97-AF65-F5344CB8AC3E}">
        <p14:creationId xmlns:p14="http://schemas.microsoft.com/office/powerpoint/2010/main" val="13933704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541E825-2D32-4A24-81ED-B2F875836144}" type="slidenum">
              <a:rPr lang="en-AU" smtClean="0"/>
              <a:t>38</a:t>
            </a:fld>
            <a:endParaRPr lang="en-AU"/>
          </a:p>
        </p:txBody>
      </p:sp>
    </p:spTree>
    <p:extLst>
      <p:ext uri="{BB962C8B-B14F-4D97-AF65-F5344CB8AC3E}">
        <p14:creationId xmlns:p14="http://schemas.microsoft.com/office/powerpoint/2010/main" val="4105221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541E825-2D32-4A24-81ED-B2F875836144}" type="slidenum">
              <a:rPr lang="en-AU" smtClean="0"/>
              <a:t>8</a:t>
            </a:fld>
            <a:endParaRPr lang="en-AU"/>
          </a:p>
        </p:txBody>
      </p:sp>
    </p:spTree>
    <p:extLst>
      <p:ext uri="{BB962C8B-B14F-4D97-AF65-F5344CB8AC3E}">
        <p14:creationId xmlns:p14="http://schemas.microsoft.com/office/powerpoint/2010/main" val="18138567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3F0D3A8-1890-4BEC-9CEC-94C49AFA321C}" type="slidenum">
              <a:rPr lang="en-AU" smtClean="0"/>
              <a:t>44</a:t>
            </a:fld>
            <a:endParaRPr lang="en-AU"/>
          </a:p>
        </p:txBody>
      </p:sp>
    </p:spTree>
    <p:extLst>
      <p:ext uri="{BB962C8B-B14F-4D97-AF65-F5344CB8AC3E}">
        <p14:creationId xmlns:p14="http://schemas.microsoft.com/office/powerpoint/2010/main" val="16903138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b="0" i="0" kern="1200" dirty="0" smtClean="0">
                <a:solidFill>
                  <a:schemeClr val="tx1"/>
                </a:solidFill>
                <a:effectLst/>
                <a:latin typeface="+mn-lt"/>
                <a:ea typeface="+mn-ea"/>
                <a:cs typeface="+mn-cs"/>
              </a:rPr>
              <a:t>Trove mostly collects information </a:t>
            </a:r>
            <a:r>
              <a:rPr lang="en-AU" sz="1200" b="0" i="1" kern="1200" dirty="0" smtClean="0">
                <a:solidFill>
                  <a:schemeClr val="tx1"/>
                </a:solidFill>
                <a:effectLst/>
                <a:latin typeface="+mn-lt"/>
                <a:ea typeface="+mn-ea"/>
                <a:cs typeface="+mn-cs"/>
              </a:rPr>
              <a:t>about </a:t>
            </a:r>
            <a:r>
              <a:rPr lang="en-AU" sz="1200" b="0" i="0" kern="1200" dirty="0" smtClean="0">
                <a:solidFill>
                  <a:schemeClr val="tx1"/>
                </a:solidFill>
                <a:effectLst/>
                <a:latin typeface="+mn-lt"/>
                <a:ea typeface="+mn-ea"/>
                <a:cs typeface="+mn-cs"/>
              </a:rPr>
              <a:t>resources, rather than the resources themselves. It brings together information from libraries, museums, archives and other research organisations catalogues and databases into one place.</a:t>
            </a:r>
          </a:p>
          <a:p>
            <a:pPr marL="171450" indent="-171450">
              <a:buFont typeface="Arial" panose="020B0604020202020204" pitchFamily="34" charset="0"/>
              <a:buChar char="•"/>
            </a:pPr>
            <a:r>
              <a:rPr lang="en-AU" sz="1200" b="0" i="0" kern="1200" dirty="0" smtClean="0">
                <a:solidFill>
                  <a:schemeClr val="tx1"/>
                </a:solidFill>
                <a:effectLst/>
                <a:latin typeface="+mn-lt"/>
                <a:ea typeface="+mn-ea"/>
                <a:cs typeface="+mn-cs"/>
              </a:rPr>
              <a:t>This giant “catalogue” is then processed and made available for searching,</a:t>
            </a:r>
            <a:r>
              <a:rPr lang="en-AU" sz="1200" b="0" i="0" kern="1200" baseline="0" dirty="0" smtClean="0">
                <a:solidFill>
                  <a:schemeClr val="tx1"/>
                </a:solidFill>
                <a:effectLst/>
                <a:latin typeface="+mn-lt"/>
                <a:ea typeface="+mn-ea"/>
                <a:cs typeface="+mn-cs"/>
              </a:rPr>
              <a:t>. </a:t>
            </a:r>
          </a:p>
          <a:p>
            <a:pPr marL="171450" indent="-171450">
              <a:buFont typeface="Arial" panose="020B0604020202020204" pitchFamily="34" charset="0"/>
              <a:buChar char="•"/>
            </a:pPr>
            <a:r>
              <a:rPr lang="en-AU" sz="1200" b="0" i="0" kern="1200" baseline="0" dirty="0" smtClean="0">
                <a:solidFill>
                  <a:schemeClr val="tx1"/>
                </a:solidFill>
                <a:effectLst/>
                <a:latin typeface="+mn-lt"/>
                <a:ea typeface="+mn-ea"/>
                <a:cs typeface="+mn-cs"/>
              </a:rPr>
              <a:t>The information is sorted into 11 zones: Digitised newspapers and more; Government Gazettes, Journals, articles and data sets; Books; Pictures, photos, objects; Music, sound and video; Maps; Diaries, letters, archives; Archived websites (1996 – now); People and organisations; Lists.</a:t>
            </a:r>
          </a:p>
          <a:p>
            <a:pPr marL="171450" indent="-171450">
              <a:buFont typeface="Arial" panose="020B0604020202020204" pitchFamily="34" charset="0"/>
              <a:buChar char="•"/>
            </a:pPr>
            <a:r>
              <a:rPr lang="en-AU" sz="1200" b="0" i="0" kern="1200" baseline="0" dirty="0" smtClean="0">
                <a:solidFill>
                  <a:schemeClr val="tx1"/>
                </a:solidFill>
                <a:effectLst/>
                <a:latin typeface="+mn-lt"/>
                <a:ea typeface="+mn-ea"/>
                <a:cs typeface="+mn-cs"/>
              </a:rPr>
              <a:t>Trove is also a growing repository of digital content – primarily newspapers, magazines and government gazettes (just NSW at the moment)</a:t>
            </a:r>
          </a:p>
          <a:p>
            <a:pPr marL="171450" indent="-171450">
              <a:buFont typeface="Arial" panose="020B0604020202020204" pitchFamily="34" charset="0"/>
              <a:buChar char="•"/>
            </a:pPr>
            <a:r>
              <a:rPr lang="en-AU" sz="1200" b="0" i="0" kern="1200" dirty="0" smtClean="0">
                <a:solidFill>
                  <a:schemeClr val="tx1"/>
                </a:solidFill>
                <a:effectLst/>
                <a:latin typeface="+mn-lt"/>
                <a:ea typeface="+mn-ea"/>
                <a:cs typeface="+mn-cs"/>
              </a:rPr>
              <a:t>Trove is a community</a:t>
            </a:r>
            <a:r>
              <a:rPr lang="en-AU" sz="1200" b="0" i="0" kern="1200" baseline="0" dirty="0" smtClean="0">
                <a:solidFill>
                  <a:schemeClr val="tx1"/>
                </a:solidFill>
                <a:effectLst/>
                <a:latin typeface="+mn-lt"/>
                <a:ea typeface="+mn-ea"/>
                <a:cs typeface="+mn-cs"/>
              </a:rPr>
              <a:t> – anyone can join and participate</a:t>
            </a:r>
            <a:endParaRPr lang="en-AU" dirty="0"/>
          </a:p>
        </p:txBody>
      </p:sp>
      <p:sp>
        <p:nvSpPr>
          <p:cNvPr id="4" name="Slide Number Placeholder 3"/>
          <p:cNvSpPr>
            <a:spLocks noGrp="1"/>
          </p:cNvSpPr>
          <p:nvPr>
            <p:ph type="sldNum" sz="quarter" idx="10"/>
          </p:nvPr>
        </p:nvSpPr>
        <p:spPr/>
        <p:txBody>
          <a:bodyPr/>
          <a:lstStyle/>
          <a:p>
            <a:fld id="{C3F0D3A8-1890-4BEC-9CEC-94C49AFA321C}" type="slidenum">
              <a:rPr lang="en-AU" smtClean="0"/>
              <a:t>45</a:t>
            </a:fld>
            <a:endParaRPr lang="en-AU"/>
          </a:p>
        </p:txBody>
      </p:sp>
    </p:spTree>
    <p:extLst>
      <p:ext uri="{BB962C8B-B14F-4D97-AF65-F5344CB8AC3E}">
        <p14:creationId xmlns:p14="http://schemas.microsoft.com/office/powerpoint/2010/main" val="37758877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22FB469-201E-4F3A-8202-6BB02D47B49B}" type="slidenum">
              <a:rPr lang="en-AU" smtClean="0"/>
              <a:t>46</a:t>
            </a:fld>
            <a:endParaRPr lang="en-AU"/>
          </a:p>
        </p:txBody>
      </p:sp>
    </p:spTree>
    <p:extLst>
      <p:ext uri="{BB962C8B-B14F-4D97-AF65-F5344CB8AC3E}">
        <p14:creationId xmlns:p14="http://schemas.microsoft.com/office/powerpoint/2010/main" val="37399302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22FB469-201E-4F3A-8202-6BB02D47B49B}" type="slidenum">
              <a:rPr lang="en-AU" smtClean="0"/>
              <a:t>47</a:t>
            </a:fld>
            <a:endParaRPr lang="en-AU"/>
          </a:p>
        </p:txBody>
      </p:sp>
    </p:spTree>
    <p:extLst>
      <p:ext uri="{BB962C8B-B14F-4D97-AF65-F5344CB8AC3E}">
        <p14:creationId xmlns:p14="http://schemas.microsoft.com/office/powerpoint/2010/main" val="37399302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3F0D3A8-1890-4BEC-9CEC-94C49AFA321C}" type="slidenum">
              <a:rPr lang="en-AU" smtClean="0"/>
              <a:t>48</a:t>
            </a:fld>
            <a:endParaRPr lang="en-AU"/>
          </a:p>
        </p:txBody>
      </p:sp>
    </p:spTree>
    <p:extLst>
      <p:ext uri="{BB962C8B-B14F-4D97-AF65-F5344CB8AC3E}">
        <p14:creationId xmlns:p14="http://schemas.microsoft.com/office/powerpoint/2010/main" val="26746237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3F0D3A8-1890-4BEC-9CEC-94C49AFA321C}" type="slidenum">
              <a:rPr lang="en-AU" smtClean="0"/>
              <a:t>50</a:t>
            </a:fld>
            <a:endParaRPr lang="en-AU"/>
          </a:p>
        </p:txBody>
      </p:sp>
    </p:spTree>
    <p:extLst>
      <p:ext uri="{BB962C8B-B14F-4D97-AF65-F5344CB8AC3E}">
        <p14:creationId xmlns:p14="http://schemas.microsoft.com/office/powerpoint/2010/main" val="26746237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3F0D3A8-1890-4BEC-9CEC-94C49AFA321C}" type="slidenum">
              <a:rPr lang="en-AU" smtClean="0"/>
              <a:t>51</a:t>
            </a:fld>
            <a:endParaRPr lang="en-AU"/>
          </a:p>
        </p:txBody>
      </p:sp>
    </p:spTree>
    <p:extLst>
      <p:ext uri="{BB962C8B-B14F-4D97-AF65-F5344CB8AC3E}">
        <p14:creationId xmlns:p14="http://schemas.microsoft.com/office/powerpoint/2010/main" val="26746237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3F0D3A8-1890-4BEC-9CEC-94C49AFA321C}" type="slidenum">
              <a:rPr lang="en-AU" smtClean="0"/>
              <a:t>52</a:t>
            </a:fld>
            <a:endParaRPr lang="en-AU"/>
          </a:p>
        </p:txBody>
      </p:sp>
    </p:spTree>
    <p:extLst>
      <p:ext uri="{BB962C8B-B14F-4D97-AF65-F5344CB8AC3E}">
        <p14:creationId xmlns:p14="http://schemas.microsoft.com/office/powerpoint/2010/main" val="26746237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3F0D3A8-1890-4BEC-9CEC-94C49AFA321C}" type="slidenum">
              <a:rPr lang="en-AU" smtClean="0"/>
              <a:t>53</a:t>
            </a:fld>
            <a:endParaRPr lang="en-AU"/>
          </a:p>
        </p:txBody>
      </p:sp>
    </p:spTree>
    <p:extLst>
      <p:ext uri="{BB962C8B-B14F-4D97-AF65-F5344CB8AC3E}">
        <p14:creationId xmlns:p14="http://schemas.microsoft.com/office/powerpoint/2010/main" val="26746237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3F0D3A8-1890-4BEC-9CEC-94C49AFA321C}" type="slidenum">
              <a:rPr lang="en-AU" smtClean="0"/>
              <a:t>54</a:t>
            </a:fld>
            <a:endParaRPr lang="en-AU"/>
          </a:p>
        </p:txBody>
      </p:sp>
    </p:spTree>
    <p:extLst>
      <p:ext uri="{BB962C8B-B14F-4D97-AF65-F5344CB8AC3E}">
        <p14:creationId xmlns:p14="http://schemas.microsoft.com/office/powerpoint/2010/main" val="2674623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kern="1200" dirty="0" smtClean="0">
                <a:solidFill>
                  <a:schemeClr val="tx1"/>
                </a:solidFill>
                <a:effectLst/>
                <a:latin typeface="+mn-lt"/>
                <a:ea typeface="+mn-ea"/>
                <a:cs typeface="+mn-cs"/>
              </a:rPr>
              <a:t>Basic</a:t>
            </a:r>
            <a:r>
              <a:rPr lang="en-AU" sz="1200" kern="1200" dirty="0" smtClean="0">
                <a:solidFill>
                  <a:schemeClr val="tx1"/>
                </a:solidFill>
                <a:effectLst/>
                <a:latin typeface="+mn-lt"/>
                <a:ea typeface="+mn-ea"/>
                <a:cs typeface="+mn-cs"/>
              </a:rPr>
              <a:t> and </a:t>
            </a:r>
            <a:r>
              <a:rPr lang="en-AU" sz="1200" i="1" kern="1200" dirty="0" smtClean="0">
                <a:solidFill>
                  <a:schemeClr val="tx1"/>
                </a:solidFill>
                <a:effectLst/>
                <a:latin typeface="+mn-lt"/>
                <a:ea typeface="+mn-ea"/>
                <a:cs typeface="+mn-cs"/>
              </a:rPr>
              <a:t>Advanced</a:t>
            </a:r>
            <a:r>
              <a:rPr lang="en-AU" sz="1200" kern="1200" dirty="0" smtClean="0">
                <a:solidFill>
                  <a:schemeClr val="tx1"/>
                </a:solidFill>
                <a:effectLst/>
                <a:latin typeface="+mn-lt"/>
                <a:ea typeface="+mn-ea"/>
                <a:cs typeface="+mn-cs"/>
              </a:rPr>
              <a:t> searches will search</a:t>
            </a:r>
            <a:r>
              <a:rPr lang="en-AU" dirty="0" smtClean="0"/>
              <a:t> across</a:t>
            </a:r>
            <a:r>
              <a:rPr lang="en-AU" baseline="0" dirty="0" smtClean="0"/>
              <a:t> all Ancestry databases.</a:t>
            </a:r>
          </a:p>
          <a:p>
            <a:r>
              <a:rPr lang="en-AU" baseline="0" dirty="0" smtClean="0"/>
              <a:t>Number of results will depend on what information you provide and how much</a:t>
            </a:r>
          </a:p>
          <a:p>
            <a:r>
              <a:rPr lang="en-AU" sz="1200" kern="1200" dirty="0" smtClean="0">
                <a:solidFill>
                  <a:schemeClr val="tx1"/>
                </a:solidFill>
                <a:effectLst/>
                <a:latin typeface="+mn-lt"/>
                <a:ea typeface="+mn-ea"/>
                <a:cs typeface="+mn-cs"/>
              </a:rPr>
              <a:t>A </a:t>
            </a:r>
            <a:r>
              <a:rPr lang="en-AU" sz="1200" i="1" kern="1200" dirty="0" smtClean="0">
                <a:solidFill>
                  <a:schemeClr val="tx1"/>
                </a:solidFill>
                <a:effectLst/>
                <a:latin typeface="+mn-lt"/>
                <a:ea typeface="+mn-ea"/>
                <a:cs typeface="+mn-cs"/>
              </a:rPr>
              <a:t>Basic</a:t>
            </a:r>
            <a:r>
              <a:rPr lang="en-AU" sz="1200" kern="1200" dirty="0" smtClean="0">
                <a:solidFill>
                  <a:schemeClr val="tx1"/>
                </a:solidFill>
                <a:effectLst/>
                <a:latin typeface="+mn-lt"/>
                <a:ea typeface="+mn-ea"/>
                <a:cs typeface="+mn-cs"/>
              </a:rPr>
              <a:t> search will provide a broad range of results. Using </a:t>
            </a:r>
            <a:r>
              <a:rPr lang="en-AU" sz="1200" i="1" kern="1200" dirty="0" smtClean="0">
                <a:solidFill>
                  <a:schemeClr val="tx1"/>
                </a:solidFill>
                <a:effectLst/>
                <a:latin typeface="+mn-lt"/>
                <a:ea typeface="+mn-ea"/>
                <a:cs typeface="+mn-cs"/>
              </a:rPr>
              <a:t>Advanced</a:t>
            </a:r>
            <a:r>
              <a:rPr lang="en-AU" sz="1200" kern="1200" dirty="0" smtClean="0">
                <a:solidFill>
                  <a:schemeClr val="tx1"/>
                </a:solidFill>
                <a:effectLst/>
                <a:latin typeface="+mn-lt"/>
                <a:ea typeface="+mn-ea"/>
                <a:cs typeface="+mn-cs"/>
              </a:rPr>
              <a:t> search and adding additional information such as date of death, parents’ names or a spouse’s name can help narrow the results.</a:t>
            </a:r>
            <a:endParaRPr lang="en-AU" dirty="0"/>
          </a:p>
        </p:txBody>
      </p:sp>
      <p:sp>
        <p:nvSpPr>
          <p:cNvPr id="4" name="Slide Number Placeholder 3"/>
          <p:cNvSpPr>
            <a:spLocks noGrp="1"/>
          </p:cNvSpPr>
          <p:nvPr>
            <p:ph type="sldNum" sz="quarter" idx="10"/>
          </p:nvPr>
        </p:nvSpPr>
        <p:spPr/>
        <p:txBody>
          <a:bodyPr/>
          <a:lstStyle/>
          <a:p>
            <a:fld id="{7541E825-2D32-4A24-81ED-B2F875836144}" type="slidenum">
              <a:rPr lang="en-AU" smtClean="0"/>
              <a:t>9</a:t>
            </a:fld>
            <a:endParaRPr lang="en-AU"/>
          </a:p>
        </p:txBody>
      </p:sp>
    </p:spTree>
    <p:extLst>
      <p:ext uri="{BB962C8B-B14F-4D97-AF65-F5344CB8AC3E}">
        <p14:creationId xmlns:p14="http://schemas.microsoft.com/office/powerpoint/2010/main" val="13401769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3F0D3A8-1890-4BEC-9CEC-94C49AFA321C}" type="slidenum">
              <a:rPr lang="en-AU" smtClean="0"/>
              <a:t>55</a:t>
            </a:fld>
            <a:endParaRPr lang="en-AU"/>
          </a:p>
        </p:txBody>
      </p:sp>
    </p:spTree>
    <p:extLst>
      <p:ext uri="{BB962C8B-B14F-4D97-AF65-F5344CB8AC3E}">
        <p14:creationId xmlns:p14="http://schemas.microsoft.com/office/powerpoint/2010/main" val="26746237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3F0D3A8-1890-4BEC-9CEC-94C49AFA321C}" type="slidenum">
              <a:rPr lang="en-AU" smtClean="0"/>
              <a:t>56</a:t>
            </a:fld>
            <a:endParaRPr lang="en-AU"/>
          </a:p>
        </p:txBody>
      </p:sp>
    </p:spTree>
    <p:extLst>
      <p:ext uri="{BB962C8B-B14F-4D97-AF65-F5344CB8AC3E}">
        <p14:creationId xmlns:p14="http://schemas.microsoft.com/office/powerpoint/2010/main" val="26746237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3F0D3A8-1890-4BEC-9CEC-94C49AFA321C}" type="slidenum">
              <a:rPr lang="en-AU" smtClean="0"/>
              <a:t>57</a:t>
            </a:fld>
            <a:endParaRPr lang="en-AU"/>
          </a:p>
        </p:txBody>
      </p:sp>
    </p:spTree>
    <p:extLst>
      <p:ext uri="{BB962C8B-B14F-4D97-AF65-F5344CB8AC3E}">
        <p14:creationId xmlns:p14="http://schemas.microsoft.com/office/powerpoint/2010/main" val="26746237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3F0D3A8-1890-4BEC-9CEC-94C49AFA321C}" type="slidenum">
              <a:rPr lang="en-AU" smtClean="0"/>
              <a:t>58</a:t>
            </a:fld>
            <a:endParaRPr lang="en-AU"/>
          </a:p>
        </p:txBody>
      </p:sp>
    </p:spTree>
    <p:extLst>
      <p:ext uri="{BB962C8B-B14F-4D97-AF65-F5344CB8AC3E}">
        <p14:creationId xmlns:p14="http://schemas.microsoft.com/office/powerpoint/2010/main" val="26746237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3F0D3A8-1890-4BEC-9CEC-94C49AFA321C}" type="slidenum">
              <a:rPr lang="en-AU" smtClean="0"/>
              <a:t>59</a:t>
            </a:fld>
            <a:endParaRPr lang="en-AU"/>
          </a:p>
        </p:txBody>
      </p:sp>
    </p:spTree>
    <p:extLst>
      <p:ext uri="{BB962C8B-B14F-4D97-AF65-F5344CB8AC3E}">
        <p14:creationId xmlns:p14="http://schemas.microsoft.com/office/powerpoint/2010/main" val="26746237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3F0D3A8-1890-4BEC-9CEC-94C49AFA321C}" type="slidenum">
              <a:rPr lang="en-AU" smtClean="0"/>
              <a:t>60</a:t>
            </a:fld>
            <a:endParaRPr lang="en-AU"/>
          </a:p>
        </p:txBody>
      </p:sp>
    </p:spTree>
    <p:extLst>
      <p:ext uri="{BB962C8B-B14F-4D97-AF65-F5344CB8AC3E}">
        <p14:creationId xmlns:p14="http://schemas.microsoft.com/office/powerpoint/2010/main" val="26746237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3F0D3A8-1890-4BEC-9CEC-94C49AFA321C}" type="slidenum">
              <a:rPr lang="en-AU" smtClean="0"/>
              <a:t>61</a:t>
            </a:fld>
            <a:endParaRPr lang="en-AU"/>
          </a:p>
        </p:txBody>
      </p:sp>
    </p:spTree>
    <p:extLst>
      <p:ext uri="{BB962C8B-B14F-4D97-AF65-F5344CB8AC3E}">
        <p14:creationId xmlns:p14="http://schemas.microsoft.com/office/powerpoint/2010/main" val="26746237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C3F0D3A8-1890-4BEC-9CEC-94C49AFA321C}" type="slidenum">
              <a:rPr lang="en-AU" smtClean="0"/>
              <a:t>62</a:t>
            </a:fld>
            <a:endParaRPr lang="en-AU"/>
          </a:p>
        </p:txBody>
      </p:sp>
    </p:spTree>
    <p:extLst>
      <p:ext uri="{BB962C8B-B14F-4D97-AF65-F5344CB8AC3E}">
        <p14:creationId xmlns:p14="http://schemas.microsoft.com/office/powerpoint/2010/main" val="26746237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22FB469-201E-4F3A-8202-6BB02D47B49B}" type="slidenum">
              <a:rPr lang="en-AU" smtClean="0"/>
              <a:t>63</a:t>
            </a:fld>
            <a:endParaRPr lang="en-AU"/>
          </a:p>
        </p:txBody>
      </p:sp>
    </p:spTree>
    <p:extLst>
      <p:ext uri="{BB962C8B-B14F-4D97-AF65-F5344CB8AC3E}">
        <p14:creationId xmlns:p14="http://schemas.microsoft.com/office/powerpoint/2010/main" val="15336492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What are tags? </a:t>
            </a:r>
          </a:p>
          <a:p>
            <a:r>
              <a:rPr lang="en-AU" dirty="0" smtClean="0"/>
              <a:t>Why use tags?</a:t>
            </a:r>
          </a:p>
          <a:p>
            <a:endParaRPr lang="en-AU" dirty="0" smtClean="0"/>
          </a:p>
          <a:p>
            <a:r>
              <a:rPr lang="en-AU" dirty="0" smtClean="0"/>
              <a:t>Example</a:t>
            </a:r>
            <a:r>
              <a:rPr lang="en-AU" baseline="0" dirty="0" smtClean="0"/>
              <a:t> - </a:t>
            </a:r>
            <a:r>
              <a:rPr lang="en-AU" dirty="0" smtClean="0"/>
              <a:t>Do a search for</a:t>
            </a:r>
            <a:r>
              <a:rPr lang="en-AU" baseline="0" dirty="0" smtClean="0"/>
              <a:t> “ship </a:t>
            </a:r>
            <a:r>
              <a:rPr lang="en-AU" baseline="0" dirty="0" err="1" smtClean="0"/>
              <a:t>artemisia</a:t>
            </a:r>
            <a:r>
              <a:rPr lang="en-AU" baseline="0" dirty="0" smtClean="0"/>
              <a:t>”, demonstrate what happens when you click on a ‘tag’</a:t>
            </a:r>
            <a:endParaRPr lang="en-AU" dirty="0"/>
          </a:p>
        </p:txBody>
      </p:sp>
      <p:sp>
        <p:nvSpPr>
          <p:cNvPr id="4" name="Slide Number Placeholder 3"/>
          <p:cNvSpPr>
            <a:spLocks noGrp="1"/>
          </p:cNvSpPr>
          <p:nvPr>
            <p:ph type="sldNum" sz="quarter" idx="10"/>
          </p:nvPr>
        </p:nvSpPr>
        <p:spPr/>
        <p:txBody>
          <a:bodyPr/>
          <a:lstStyle/>
          <a:p>
            <a:fld id="{D22FB469-201E-4F3A-8202-6BB02D47B49B}" type="slidenum">
              <a:rPr lang="en-AU" smtClean="0"/>
              <a:t>64</a:t>
            </a:fld>
            <a:endParaRPr lang="en-AU"/>
          </a:p>
        </p:txBody>
      </p:sp>
    </p:spTree>
    <p:extLst>
      <p:ext uri="{BB962C8B-B14F-4D97-AF65-F5344CB8AC3E}">
        <p14:creationId xmlns:p14="http://schemas.microsoft.com/office/powerpoint/2010/main" val="2976364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Provides an opportunity to locate databases and information from a specific geographical location</a:t>
            </a:r>
            <a:endParaRPr lang="en-AU" dirty="0"/>
          </a:p>
        </p:txBody>
      </p:sp>
      <p:sp>
        <p:nvSpPr>
          <p:cNvPr id="4" name="Slide Number Placeholder 3"/>
          <p:cNvSpPr>
            <a:spLocks noGrp="1"/>
          </p:cNvSpPr>
          <p:nvPr>
            <p:ph type="sldNum" sz="quarter" idx="10"/>
          </p:nvPr>
        </p:nvSpPr>
        <p:spPr/>
        <p:txBody>
          <a:bodyPr/>
          <a:lstStyle/>
          <a:p>
            <a:fld id="{7541E825-2D32-4A24-81ED-B2F875836144}" type="slidenum">
              <a:rPr lang="en-AU" smtClean="0"/>
              <a:t>10</a:t>
            </a:fld>
            <a:endParaRPr lang="en-AU"/>
          </a:p>
        </p:txBody>
      </p:sp>
    </p:spTree>
    <p:extLst>
      <p:ext uri="{BB962C8B-B14F-4D97-AF65-F5344CB8AC3E}">
        <p14:creationId xmlns:p14="http://schemas.microsoft.com/office/powerpoint/2010/main" val="29060487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Link different items together e.g.</a:t>
            </a:r>
            <a:r>
              <a:rPr lang="en-AU" baseline="0" dirty="0" smtClean="0"/>
              <a:t> family history book, newspaper articles about the same family, photographs, ship picture that family voyaged out to Australia on can all be linked together in a list</a:t>
            </a:r>
          </a:p>
          <a:p>
            <a:endParaRPr lang="en-AU" baseline="0" dirty="0" smtClean="0"/>
          </a:p>
          <a:p>
            <a:r>
              <a:rPr lang="en-AU" baseline="0" dirty="0" smtClean="0"/>
              <a:t>Examples available through help page - http://help.nla.gov.au/trove/using-trove/creating-contributing/lists [book club, virtual exhibition, NLA curated lists]</a:t>
            </a:r>
            <a:endParaRPr lang="en-AU" dirty="0"/>
          </a:p>
        </p:txBody>
      </p:sp>
      <p:sp>
        <p:nvSpPr>
          <p:cNvPr id="4" name="Slide Number Placeholder 3"/>
          <p:cNvSpPr>
            <a:spLocks noGrp="1"/>
          </p:cNvSpPr>
          <p:nvPr>
            <p:ph type="sldNum" sz="quarter" idx="10"/>
          </p:nvPr>
        </p:nvSpPr>
        <p:spPr/>
        <p:txBody>
          <a:bodyPr/>
          <a:lstStyle/>
          <a:p>
            <a:fld id="{D22FB469-201E-4F3A-8202-6BB02D47B49B}" type="slidenum">
              <a:rPr lang="en-AU" smtClean="0"/>
              <a:t>65</a:t>
            </a:fld>
            <a:endParaRPr lang="en-AU"/>
          </a:p>
        </p:txBody>
      </p:sp>
    </p:spTree>
    <p:extLst>
      <p:ext uri="{BB962C8B-B14F-4D97-AF65-F5344CB8AC3E}">
        <p14:creationId xmlns:p14="http://schemas.microsoft.com/office/powerpoint/2010/main" val="13271009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Set up example in tab in case link doesn’t work:</a:t>
            </a:r>
            <a:r>
              <a:rPr lang="en-AU" baseline="0" dirty="0" smtClean="0"/>
              <a:t> </a:t>
            </a:r>
            <a:r>
              <a:rPr lang="en-AU" sz="1200" kern="1200" dirty="0" smtClean="0">
                <a:solidFill>
                  <a:schemeClr val="tx1"/>
                </a:solidFill>
                <a:effectLst/>
                <a:latin typeface="+mn-lt"/>
                <a:ea typeface="+mn-ea"/>
                <a:cs typeface="+mn-cs"/>
                <a:hlinkClick r:id="rId3"/>
              </a:rPr>
              <a:t>http://nla.gov.au/nla.news-article3166018</a:t>
            </a:r>
            <a:endParaRPr lang="en-AU" dirty="0" smtClean="0"/>
          </a:p>
        </p:txBody>
      </p:sp>
      <p:sp>
        <p:nvSpPr>
          <p:cNvPr id="4" name="Slide Number Placeholder 3"/>
          <p:cNvSpPr>
            <a:spLocks noGrp="1"/>
          </p:cNvSpPr>
          <p:nvPr>
            <p:ph type="sldNum" sz="quarter" idx="10"/>
          </p:nvPr>
        </p:nvSpPr>
        <p:spPr/>
        <p:txBody>
          <a:bodyPr/>
          <a:lstStyle/>
          <a:p>
            <a:fld id="{D22FB469-201E-4F3A-8202-6BB02D47B49B}" type="slidenum">
              <a:rPr lang="en-AU" smtClean="0"/>
              <a:t>66</a:t>
            </a:fld>
            <a:endParaRPr lang="en-AU"/>
          </a:p>
        </p:txBody>
      </p:sp>
    </p:spTree>
    <p:extLst>
      <p:ext uri="{BB962C8B-B14F-4D97-AF65-F5344CB8AC3E}">
        <p14:creationId xmlns:p14="http://schemas.microsoft.com/office/powerpoint/2010/main" val="40457869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D22FB469-201E-4F3A-8202-6BB02D47B49B}" type="slidenum">
              <a:rPr lang="en-AU" smtClean="0"/>
              <a:t>67</a:t>
            </a:fld>
            <a:endParaRPr lang="en-AU"/>
          </a:p>
        </p:txBody>
      </p:sp>
    </p:spTree>
    <p:extLst>
      <p:ext uri="{BB962C8B-B14F-4D97-AF65-F5344CB8AC3E}">
        <p14:creationId xmlns:p14="http://schemas.microsoft.com/office/powerpoint/2010/main" val="40329527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Steps:</a:t>
            </a:r>
          </a:p>
          <a:p>
            <a:r>
              <a:rPr lang="en-AU" dirty="0" smtClean="0"/>
              <a:t>Click on ‘Tags’ top right hand side of screen</a:t>
            </a:r>
          </a:p>
          <a:p>
            <a:r>
              <a:rPr lang="en-AU" dirty="0" smtClean="0"/>
              <a:t>Type in search word </a:t>
            </a:r>
          </a:p>
          <a:p>
            <a:r>
              <a:rPr lang="en-AU" dirty="0" smtClean="0"/>
              <a:t>Top 100 tags appear under the search box</a:t>
            </a:r>
          </a:p>
          <a:p>
            <a:r>
              <a:rPr lang="en-AU" dirty="0" smtClean="0"/>
              <a:t>Click on any tag you might be interested in.</a:t>
            </a:r>
            <a:endParaRPr lang="en-AU" dirty="0"/>
          </a:p>
        </p:txBody>
      </p:sp>
      <p:sp>
        <p:nvSpPr>
          <p:cNvPr id="4" name="Slide Number Placeholder 3"/>
          <p:cNvSpPr>
            <a:spLocks noGrp="1"/>
          </p:cNvSpPr>
          <p:nvPr>
            <p:ph type="sldNum" sz="quarter" idx="10"/>
          </p:nvPr>
        </p:nvSpPr>
        <p:spPr/>
        <p:txBody>
          <a:bodyPr/>
          <a:lstStyle/>
          <a:p>
            <a:fld id="{D22FB469-201E-4F3A-8202-6BB02D47B49B}" type="slidenum">
              <a:rPr lang="en-AU" smtClean="0"/>
              <a:t>68</a:t>
            </a:fld>
            <a:endParaRPr lang="en-AU"/>
          </a:p>
        </p:txBody>
      </p:sp>
    </p:spTree>
    <p:extLst>
      <p:ext uri="{BB962C8B-B14F-4D97-AF65-F5344CB8AC3E}">
        <p14:creationId xmlns:p14="http://schemas.microsoft.com/office/powerpoint/2010/main" val="24096981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Demonstrate search then click on ‘Lists’ tab</a:t>
            </a:r>
            <a:endParaRPr lang="en-AU" dirty="0"/>
          </a:p>
        </p:txBody>
      </p:sp>
      <p:sp>
        <p:nvSpPr>
          <p:cNvPr id="4" name="Slide Number Placeholder 3"/>
          <p:cNvSpPr>
            <a:spLocks noGrp="1"/>
          </p:cNvSpPr>
          <p:nvPr>
            <p:ph type="sldNum" sz="quarter" idx="10"/>
          </p:nvPr>
        </p:nvSpPr>
        <p:spPr/>
        <p:txBody>
          <a:bodyPr/>
          <a:lstStyle/>
          <a:p>
            <a:fld id="{D22FB469-201E-4F3A-8202-6BB02D47B49B}" type="slidenum">
              <a:rPr lang="en-AU" smtClean="0"/>
              <a:t>69</a:t>
            </a:fld>
            <a:endParaRPr lang="en-AU"/>
          </a:p>
        </p:txBody>
      </p:sp>
    </p:spTree>
    <p:extLst>
      <p:ext uri="{BB962C8B-B14F-4D97-AF65-F5344CB8AC3E}">
        <p14:creationId xmlns:p14="http://schemas.microsoft.com/office/powerpoint/2010/main" val="7569644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kern="1200" dirty="0" smtClean="0">
                <a:solidFill>
                  <a:schemeClr val="tx1"/>
                </a:solidFill>
                <a:effectLst/>
                <a:latin typeface="+mn-lt"/>
                <a:ea typeface="+mn-ea"/>
                <a:cs typeface="+mn-cs"/>
              </a:rPr>
              <a:t>Demonstration</a:t>
            </a: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Login to Trove. Search for an item e.g. </a:t>
            </a:r>
            <a:r>
              <a:rPr lang="en-AU" sz="1200" kern="1200" dirty="0" err="1" smtClean="0">
                <a:solidFill>
                  <a:schemeClr val="tx1"/>
                </a:solidFill>
                <a:effectLst/>
                <a:latin typeface="+mn-lt"/>
                <a:ea typeface="+mn-ea"/>
                <a:cs typeface="+mn-cs"/>
              </a:rPr>
              <a:t>doecke</a:t>
            </a:r>
            <a:r>
              <a:rPr lang="en-AU" sz="1200" kern="1200" dirty="0" smtClean="0">
                <a:solidFill>
                  <a:schemeClr val="tx1"/>
                </a:solidFill>
                <a:effectLst/>
                <a:latin typeface="+mn-lt"/>
                <a:ea typeface="+mn-ea"/>
                <a:cs typeface="+mn-cs"/>
              </a:rPr>
              <a:t>. Select the item.</a:t>
            </a:r>
          </a:p>
          <a:p>
            <a:pPr lvl="0"/>
            <a:r>
              <a:rPr lang="en-AU" sz="1200" kern="1200" dirty="0" smtClean="0">
                <a:solidFill>
                  <a:schemeClr val="tx1"/>
                </a:solidFill>
                <a:effectLst/>
                <a:latin typeface="+mn-lt"/>
                <a:ea typeface="+mn-ea"/>
                <a:cs typeface="+mn-cs"/>
              </a:rPr>
              <a:t>Add tags,</a:t>
            </a:r>
            <a:r>
              <a:rPr lang="en-AU" sz="1200" kern="1200" baseline="0" dirty="0" smtClean="0">
                <a:solidFill>
                  <a:schemeClr val="tx1"/>
                </a:solidFill>
                <a:effectLst/>
                <a:latin typeface="+mn-lt"/>
                <a:ea typeface="+mn-ea"/>
                <a:cs typeface="+mn-cs"/>
              </a:rPr>
              <a:t> lists or comments </a:t>
            </a:r>
            <a:r>
              <a:rPr lang="en-AU" sz="1200" kern="1200" dirty="0" smtClean="0">
                <a:solidFill>
                  <a:schemeClr val="tx1"/>
                </a:solidFill>
                <a:effectLst/>
                <a:latin typeface="+mn-lt"/>
                <a:ea typeface="+mn-ea"/>
                <a:cs typeface="+mn-cs"/>
              </a:rPr>
              <a:t>at the bottom of the page under </a:t>
            </a:r>
            <a:r>
              <a:rPr lang="en-AU" sz="1200" i="1" kern="1200" dirty="0" smtClean="0">
                <a:solidFill>
                  <a:schemeClr val="tx1"/>
                </a:solidFill>
                <a:effectLst/>
                <a:latin typeface="+mn-lt"/>
                <a:ea typeface="+mn-ea"/>
                <a:cs typeface="+mn-cs"/>
              </a:rPr>
              <a:t>User Activity</a:t>
            </a:r>
            <a:r>
              <a:rPr lang="en-AU" sz="1200" kern="1200" dirty="0" smtClean="0">
                <a:solidFill>
                  <a:schemeClr val="tx1"/>
                </a:solidFill>
                <a:effectLst/>
                <a:latin typeface="+mn-lt"/>
                <a:ea typeface="+mn-ea"/>
                <a:cs typeface="+mn-cs"/>
              </a:rPr>
              <a:t>.</a:t>
            </a:r>
          </a:p>
          <a:p>
            <a:pPr lvl="0"/>
            <a:r>
              <a:rPr lang="en-AU" sz="1200" kern="1200" dirty="0" smtClean="0">
                <a:solidFill>
                  <a:schemeClr val="tx1"/>
                </a:solidFill>
                <a:effectLst/>
                <a:latin typeface="+mn-lt"/>
                <a:ea typeface="+mn-ea"/>
                <a:cs typeface="+mn-cs"/>
              </a:rPr>
              <a:t>Click on the </a:t>
            </a:r>
            <a:r>
              <a:rPr lang="en-AU" sz="1200" i="1" kern="1200" dirty="0" smtClean="0">
                <a:solidFill>
                  <a:schemeClr val="tx1"/>
                </a:solidFill>
                <a:effectLst/>
                <a:latin typeface="+mn-lt"/>
                <a:ea typeface="+mn-ea"/>
                <a:cs typeface="+mn-cs"/>
              </a:rPr>
              <a:t>Add</a:t>
            </a:r>
            <a:r>
              <a:rPr lang="en-AU" sz="1200" kern="1200" dirty="0" smtClean="0">
                <a:solidFill>
                  <a:schemeClr val="tx1"/>
                </a:solidFill>
                <a:effectLst/>
                <a:latin typeface="+mn-lt"/>
                <a:ea typeface="+mn-ea"/>
                <a:cs typeface="+mn-cs"/>
              </a:rPr>
              <a:t>  button to open the box to add your text. </a:t>
            </a:r>
          </a:p>
          <a:p>
            <a:pPr lvl="0"/>
            <a:r>
              <a:rPr lang="en-AU" sz="1200" kern="1200" dirty="0" smtClean="0">
                <a:solidFill>
                  <a:schemeClr val="tx1"/>
                </a:solidFill>
                <a:effectLst/>
                <a:latin typeface="+mn-lt"/>
                <a:ea typeface="+mn-ea"/>
                <a:cs typeface="+mn-cs"/>
              </a:rPr>
              <a:t>If you are using something with a comma such</a:t>
            </a:r>
            <a:r>
              <a:rPr lang="en-AU" sz="1200" kern="1200" baseline="0" dirty="0" smtClean="0">
                <a:solidFill>
                  <a:schemeClr val="tx1"/>
                </a:solidFill>
                <a:effectLst/>
                <a:latin typeface="+mn-lt"/>
                <a:ea typeface="+mn-ea"/>
                <a:cs typeface="+mn-cs"/>
              </a:rPr>
              <a:t> as a surname followed by initials enclose with inverted commas “</a:t>
            </a:r>
            <a:r>
              <a:rPr lang="en-AU" sz="1200" kern="1200" baseline="0" dirty="0" err="1" smtClean="0">
                <a:solidFill>
                  <a:schemeClr val="tx1"/>
                </a:solidFill>
                <a:effectLst/>
                <a:latin typeface="+mn-lt"/>
                <a:ea typeface="+mn-ea"/>
                <a:cs typeface="+mn-cs"/>
              </a:rPr>
              <a:t>Doecke</a:t>
            </a:r>
            <a:r>
              <a:rPr lang="en-AU" sz="1200" kern="1200" baseline="0" dirty="0" smtClean="0">
                <a:solidFill>
                  <a:schemeClr val="tx1"/>
                </a:solidFill>
                <a:effectLst/>
                <a:latin typeface="+mn-lt"/>
                <a:ea typeface="+mn-ea"/>
                <a:cs typeface="+mn-cs"/>
              </a:rPr>
              <a:t>, L E”</a:t>
            </a:r>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With lists you can tick in box to add to an already</a:t>
            </a:r>
            <a:r>
              <a:rPr lang="en-AU" sz="1200" kern="1200" baseline="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created list or click in the box to make a new list, and name your list.</a:t>
            </a:r>
          </a:p>
          <a:p>
            <a:r>
              <a:rPr lang="en-AU" sz="1200" kern="1200" dirty="0" smtClean="0">
                <a:solidFill>
                  <a:schemeClr val="tx1"/>
                </a:solidFill>
                <a:effectLst/>
                <a:latin typeface="+mn-lt"/>
                <a:ea typeface="+mn-ea"/>
                <a:cs typeface="+mn-cs"/>
              </a:rPr>
              <a:t>[Public – anyone can see, Private – only you can see when you’re logged in]</a:t>
            </a:r>
          </a:p>
          <a:p>
            <a:endParaRPr lang="en-AU" dirty="0"/>
          </a:p>
        </p:txBody>
      </p:sp>
      <p:sp>
        <p:nvSpPr>
          <p:cNvPr id="4" name="Slide Number Placeholder 3"/>
          <p:cNvSpPr>
            <a:spLocks noGrp="1"/>
          </p:cNvSpPr>
          <p:nvPr>
            <p:ph type="sldNum" sz="quarter" idx="10"/>
          </p:nvPr>
        </p:nvSpPr>
        <p:spPr/>
        <p:txBody>
          <a:bodyPr/>
          <a:lstStyle/>
          <a:p>
            <a:fld id="{D22FB469-201E-4F3A-8202-6BB02D47B49B}" type="slidenum">
              <a:rPr lang="en-AU" smtClean="0"/>
              <a:t>70</a:t>
            </a:fld>
            <a:endParaRPr lang="en-AU"/>
          </a:p>
        </p:txBody>
      </p:sp>
    </p:spTree>
    <p:extLst>
      <p:ext uri="{BB962C8B-B14F-4D97-AF65-F5344CB8AC3E}">
        <p14:creationId xmlns:p14="http://schemas.microsoft.com/office/powerpoint/2010/main" val="39301771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Click</a:t>
            </a:r>
            <a:r>
              <a:rPr lang="en-AU" baseline="0" dirty="0" smtClean="0"/>
              <a:t> on blue ‘Add’ button. </a:t>
            </a:r>
          </a:p>
          <a:p>
            <a:r>
              <a:rPr lang="en-AU" baseline="0" dirty="0" smtClean="0"/>
              <a:t>Type in the word or words you want to use.</a:t>
            </a:r>
          </a:p>
          <a:p>
            <a:r>
              <a:rPr lang="en-AU" baseline="0" dirty="0" smtClean="0"/>
              <a:t>Click on ‘Save’.</a:t>
            </a:r>
          </a:p>
          <a:p>
            <a:r>
              <a:rPr lang="en-AU" baseline="0" dirty="0" smtClean="0"/>
              <a:t>If you are unsure how to do it there is a ’?’ next to each of the headings, which provides you with the steps.</a:t>
            </a:r>
          </a:p>
          <a:p>
            <a:r>
              <a:rPr lang="en-AU" baseline="0" dirty="0" smtClean="0"/>
              <a:t>Hint: Copy your tag text before you save to keep consistency when tagging several items with the same tag.</a:t>
            </a:r>
            <a:endParaRPr lang="en-AU" dirty="0"/>
          </a:p>
        </p:txBody>
      </p:sp>
      <p:sp>
        <p:nvSpPr>
          <p:cNvPr id="4" name="Slide Number Placeholder 3"/>
          <p:cNvSpPr>
            <a:spLocks noGrp="1"/>
          </p:cNvSpPr>
          <p:nvPr>
            <p:ph type="sldNum" sz="quarter" idx="10"/>
          </p:nvPr>
        </p:nvSpPr>
        <p:spPr/>
        <p:txBody>
          <a:bodyPr/>
          <a:lstStyle/>
          <a:p>
            <a:fld id="{D22FB469-201E-4F3A-8202-6BB02D47B49B}" type="slidenum">
              <a:rPr lang="en-AU" smtClean="0"/>
              <a:t>71</a:t>
            </a:fld>
            <a:endParaRPr lang="en-AU"/>
          </a:p>
        </p:txBody>
      </p:sp>
    </p:spTree>
    <p:extLst>
      <p:ext uri="{BB962C8B-B14F-4D97-AF65-F5344CB8AC3E}">
        <p14:creationId xmlns:p14="http://schemas.microsoft.com/office/powerpoint/2010/main" val="29283573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Transcription appears to the left of the original document, and should match the text as originally published.</a:t>
            </a:r>
          </a:p>
          <a:p>
            <a:pPr lvl="0"/>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Some things to take into account:</a:t>
            </a:r>
          </a:p>
          <a:p>
            <a:pPr lvl="0"/>
            <a:r>
              <a:rPr lang="en-AU" sz="1200" kern="1200" dirty="0" smtClean="0">
                <a:solidFill>
                  <a:schemeClr val="tx1"/>
                </a:solidFill>
                <a:effectLst/>
                <a:latin typeface="+mn-lt"/>
                <a:ea typeface="+mn-ea"/>
                <a:cs typeface="+mn-cs"/>
              </a:rPr>
              <a:t>Where words are misspelt, correct spelling should be added as a comment. This is to ensure that the transcription reflects the spelling of the time.</a:t>
            </a:r>
          </a:p>
          <a:p>
            <a:pPr lvl="0"/>
            <a:r>
              <a:rPr lang="en-AU" sz="1200" kern="1200" dirty="0" smtClean="0">
                <a:solidFill>
                  <a:schemeClr val="tx1"/>
                </a:solidFill>
                <a:effectLst/>
                <a:latin typeface="+mn-lt"/>
                <a:ea typeface="+mn-ea"/>
                <a:cs typeface="+mn-cs"/>
              </a:rPr>
              <a:t>Exceptions include M’ becoming Mc; obviously missing letters, minor errors where the same word has been spelt correctly elsewhere in the article.</a:t>
            </a:r>
          </a:p>
          <a:p>
            <a:pPr lvl="0"/>
            <a:r>
              <a:rPr lang="en-AU" sz="1200" kern="1200" dirty="0" smtClean="0">
                <a:solidFill>
                  <a:schemeClr val="tx1"/>
                </a:solidFill>
                <a:effectLst/>
                <a:latin typeface="+mn-lt"/>
                <a:ea typeface="+mn-ea"/>
                <a:cs typeface="+mn-cs"/>
              </a:rPr>
              <a:t>Punctuation and capitalisation as it appears in the original, including hyphens.</a:t>
            </a:r>
          </a:p>
          <a:p>
            <a:pPr lvl="0"/>
            <a:r>
              <a:rPr lang="en-AU" sz="1200" kern="1200" dirty="0" smtClean="0">
                <a:solidFill>
                  <a:schemeClr val="tx1"/>
                </a:solidFill>
                <a:effectLst/>
                <a:latin typeface="+mn-lt"/>
                <a:ea typeface="+mn-ea"/>
                <a:cs typeface="+mn-cs"/>
              </a:rPr>
              <a:t>Text can be added or removed using the +/- tool.</a:t>
            </a:r>
          </a:p>
          <a:p>
            <a:pPr lvl="0"/>
            <a:r>
              <a:rPr lang="en-AU" sz="1200" kern="1200" dirty="0" smtClean="0">
                <a:solidFill>
                  <a:schemeClr val="tx1"/>
                </a:solidFill>
                <a:effectLst/>
                <a:latin typeface="+mn-lt"/>
                <a:ea typeface="+mn-ea"/>
                <a:cs typeface="+mn-cs"/>
              </a:rPr>
              <a:t>A selected set of Special Characters can be added using the ‘Insert Symbol’ menu e.g. adding £ symbol</a:t>
            </a:r>
          </a:p>
          <a:p>
            <a:r>
              <a:rPr lang="en-AU" sz="1200" kern="1200" dirty="0" smtClean="0">
                <a:solidFill>
                  <a:schemeClr val="tx1"/>
                </a:solidFill>
                <a:effectLst/>
                <a:latin typeface="+mn-lt"/>
                <a:ea typeface="+mn-ea"/>
                <a:cs typeface="+mn-cs"/>
              </a:rPr>
              <a:t>For further information see the Trove help page</a:t>
            </a:r>
          </a:p>
          <a:p>
            <a:r>
              <a:rPr lang="en-AU" sz="1200" u="sng" kern="1200" dirty="0" smtClean="0">
                <a:solidFill>
                  <a:schemeClr val="tx1"/>
                </a:solidFill>
                <a:effectLst/>
                <a:latin typeface="+mn-lt"/>
                <a:ea typeface="+mn-ea"/>
                <a:cs typeface="+mn-cs"/>
                <a:hlinkClick r:id="rId3"/>
              </a:rPr>
              <a:t>http://help.nla.gov.au/trove/digitised-newspapers/text-correction-guidelines</a:t>
            </a:r>
            <a:r>
              <a:rPr lang="en-AU" sz="1200" kern="1200" dirty="0" smtClean="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D22FB469-201E-4F3A-8202-6BB02D47B49B}" type="slidenum">
              <a:rPr lang="en-AU" smtClean="0"/>
              <a:t>72</a:t>
            </a:fld>
            <a:endParaRPr lang="en-AU"/>
          </a:p>
        </p:txBody>
      </p:sp>
    </p:spTree>
    <p:extLst>
      <p:ext uri="{BB962C8B-B14F-4D97-AF65-F5344CB8AC3E}">
        <p14:creationId xmlns:p14="http://schemas.microsoft.com/office/powerpoint/2010/main" val="32574471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541E825-2D32-4A24-81ED-B2F875836144}" type="slidenum">
              <a:rPr lang="en-AU" smtClean="0"/>
              <a:t>73</a:t>
            </a:fld>
            <a:endParaRPr lang="en-AU"/>
          </a:p>
        </p:txBody>
      </p:sp>
    </p:spTree>
    <p:extLst>
      <p:ext uri="{BB962C8B-B14F-4D97-AF65-F5344CB8AC3E}">
        <p14:creationId xmlns:p14="http://schemas.microsoft.com/office/powerpoint/2010/main" val="1371091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Special Collections - </a:t>
            </a:r>
            <a:r>
              <a:rPr lang="en-AU" sz="1200" kern="1200" dirty="0" smtClean="0">
                <a:solidFill>
                  <a:schemeClr val="tx1"/>
                </a:solidFill>
                <a:effectLst/>
                <a:latin typeface="+mn-lt"/>
                <a:ea typeface="+mn-ea"/>
                <a:cs typeface="+mn-cs"/>
              </a:rPr>
              <a:t>Makes locating and searching specific collections in a subject area easier </a:t>
            </a:r>
          </a:p>
          <a:p>
            <a:r>
              <a:rPr lang="en-AU" sz="1200" kern="1200" dirty="0" smtClean="0">
                <a:solidFill>
                  <a:schemeClr val="tx1"/>
                </a:solidFill>
                <a:effectLst/>
                <a:latin typeface="+mn-lt"/>
                <a:ea typeface="+mn-ea"/>
                <a:cs typeface="+mn-cs"/>
              </a:rPr>
              <a:t>Card </a:t>
            </a:r>
            <a:r>
              <a:rPr lang="en-AU" sz="1200" kern="1200" dirty="0" err="1" smtClean="0">
                <a:solidFill>
                  <a:schemeClr val="tx1"/>
                </a:solidFill>
                <a:effectLst/>
                <a:latin typeface="+mn-lt"/>
                <a:ea typeface="+mn-ea"/>
                <a:cs typeface="+mn-cs"/>
              </a:rPr>
              <a:t>Catalog</a:t>
            </a:r>
            <a:r>
              <a:rPr lang="en-AU" sz="1200" kern="1200" baseline="0" dirty="0" smtClean="0">
                <a:solidFill>
                  <a:schemeClr val="tx1"/>
                </a:solidFill>
                <a:effectLst/>
                <a:latin typeface="+mn-lt"/>
                <a:ea typeface="+mn-ea"/>
                <a:cs typeface="+mn-cs"/>
              </a:rPr>
              <a:t> - </a:t>
            </a:r>
            <a:r>
              <a:rPr lang="en-AU" sz="1200" kern="1200" dirty="0" smtClean="0">
                <a:solidFill>
                  <a:schemeClr val="tx1"/>
                </a:solidFill>
                <a:effectLst/>
                <a:latin typeface="+mn-lt"/>
                <a:ea typeface="+mn-ea"/>
                <a:cs typeface="+mn-cs"/>
              </a:rPr>
              <a:t>provides the ability to search for records from specific collections, locations or time periods. Explore by Location only</a:t>
            </a:r>
            <a:r>
              <a:rPr lang="en-AU" sz="1200" kern="1200" baseline="0" dirty="0" smtClean="0">
                <a:solidFill>
                  <a:schemeClr val="tx1"/>
                </a:solidFill>
                <a:effectLst/>
                <a:latin typeface="+mn-lt"/>
                <a:ea typeface="+mn-ea"/>
                <a:cs typeface="+mn-cs"/>
              </a:rPr>
              <a:t> goes down as far as England, Wales etc. If you want to see records from a particular county such as Wiltshire the best way is to search through +Card </a:t>
            </a:r>
            <a:r>
              <a:rPr lang="en-AU" sz="1200" kern="1200" baseline="0" dirty="0" err="1" smtClean="0">
                <a:solidFill>
                  <a:schemeClr val="tx1"/>
                </a:solidFill>
                <a:effectLst/>
                <a:latin typeface="+mn-lt"/>
                <a:ea typeface="+mn-ea"/>
                <a:cs typeface="+mn-cs"/>
              </a:rPr>
              <a:t>Catalog</a:t>
            </a:r>
            <a:r>
              <a:rPr lang="en-AU" sz="1200" kern="1200" baseline="0" dirty="0" smtClean="0">
                <a:solidFill>
                  <a:schemeClr val="tx1"/>
                </a:solidFill>
                <a:effectLst/>
                <a:latin typeface="+mn-lt"/>
                <a:ea typeface="+mn-ea"/>
                <a:cs typeface="+mn-cs"/>
              </a:rPr>
              <a:t>.</a:t>
            </a:r>
            <a:endParaRPr lang="en-AU" dirty="0"/>
          </a:p>
        </p:txBody>
      </p:sp>
      <p:sp>
        <p:nvSpPr>
          <p:cNvPr id="4" name="Slide Number Placeholder 3"/>
          <p:cNvSpPr>
            <a:spLocks noGrp="1"/>
          </p:cNvSpPr>
          <p:nvPr>
            <p:ph type="sldNum" sz="quarter" idx="10"/>
          </p:nvPr>
        </p:nvSpPr>
        <p:spPr/>
        <p:txBody>
          <a:bodyPr/>
          <a:lstStyle/>
          <a:p>
            <a:fld id="{7541E825-2D32-4A24-81ED-B2F875836144}" type="slidenum">
              <a:rPr lang="en-AU" smtClean="0"/>
              <a:t>11</a:t>
            </a:fld>
            <a:endParaRPr lang="en-AU"/>
          </a:p>
        </p:txBody>
      </p:sp>
    </p:spTree>
    <p:extLst>
      <p:ext uri="{BB962C8B-B14F-4D97-AF65-F5344CB8AC3E}">
        <p14:creationId xmlns:p14="http://schemas.microsoft.com/office/powerpoint/2010/main" val="2233151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Ancestry automatically searches exact spelling, phonetic and similar variations</a:t>
            </a:r>
            <a:endParaRPr lang="en-AU" dirty="0" smtClean="0"/>
          </a:p>
          <a:p>
            <a:endParaRPr lang="en-AU" dirty="0"/>
          </a:p>
        </p:txBody>
      </p:sp>
      <p:sp>
        <p:nvSpPr>
          <p:cNvPr id="4" name="Slide Number Placeholder 3"/>
          <p:cNvSpPr>
            <a:spLocks noGrp="1"/>
          </p:cNvSpPr>
          <p:nvPr>
            <p:ph type="sldNum" sz="quarter" idx="10"/>
          </p:nvPr>
        </p:nvSpPr>
        <p:spPr/>
        <p:txBody>
          <a:bodyPr/>
          <a:lstStyle/>
          <a:p>
            <a:fld id="{7541E825-2D32-4A24-81ED-B2F875836144}" type="slidenum">
              <a:rPr lang="en-AU" smtClean="0"/>
              <a:t>12</a:t>
            </a:fld>
            <a:endParaRPr lang="en-AU"/>
          </a:p>
        </p:txBody>
      </p:sp>
    </p:spTree>
    <p:extLst>
      <p:ext uri="{BB962C8B-B14F-4D97-AF65-F5344CB8AC3E}">
        <p14:creationId xmlns:p14="http://schemas.microsoft.com/office/powerpoint/2010/main" val="1700629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541E825-2D32-4A24-81ED-B2F875836144}" type="slidenum">
              <a:rPr lang="en-AU" smtClean="0"/>
              <a:t>14</a:t>
            </a:fld>
            <a:endParaRPr lang="en-AU"/>
          </a:p>
        </p:txBody>
      </p:sp>
    </p:spTree>
    <p:extLst>
      <p:ext uri="{BB962C8B-B14F-4D97-AF65-F5344CB8AC3E}">
        <p14:creationId xmlns:p14="http://schemas.microsoft.com/office/powerpoint/2010/main" val="2483154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Documents are transcribed exactly as they appear so abbreviations and mistakes in documents transfer to Ancestry.</a:t>
            </a:r>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Nicknames or Frank instead of Francis</a:t>
            </a:r>
          </a:p>
          <a:p>
            <a:endParaRPr lang="en-AU" dirty="0"/>
          </a:p>
        </p:txBody>
      </p:sp>
      <p:sp>
        <p:nvSpPr>
          <p:cNvPr id="4" name="Slide Number Placeholder 3"/>
          <p:cNvSpPr>
            <a:spLocks noGrp="1"/>
          </p:cNvSpPr>
          <p:nvPr>
            <p:ph type="sldNum" sz="quarter" idx="10"/>
          </p:nvPr>
        </p:nvSpPr>
        <p:spPr/>
        <p:txBody>
          <a:bodyPr/>
          <a:lstStyle/>
          <a:p>
            <a:fld id="{7541E825-2D32-4A24-81ED-B2F875836144}" type="slidenum">
              <a:rPr lang="en-AU" smtClean="0"/>
              <a:t>15</a:t>
            </a:fld>
            <a:endParaRPr lang="en-AU"/>
          </a:p>
        </p:txBody>
      </p:sp>
    </p:spTree>
    <p:extLst>
      <p:ext uri="{BB962C8B-B14F-4D97-AF65-F5344CB8AC3E}">
        <p14:creationId xmlns:p14="http://schemas.microsoft.com/office/powerpoint/2010/main" val="2240056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315"/>
            <a:ext cx="7772400" cy="1102859"/>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2359970-7BA3-435A-8B89-F9034A48954D}" type="slidenum">
              <a:rPr lang="en-AU" smtClean="0"/>
              <a:pPr/>
              <a:t>‹#›</a:t>
            </a:fld>
            <a:endParaRPr lang="en-AU"/>
          </a:p>
        </p:txBody>
      </p:sp>
    </p:spTree>
    <p:extLst>
      <p:ext uri="{BB962C8B-B14F-4D97-AF65-F5344CB8AC3E}">
        <p14:creationId xmlns:p14="http://schemas.microsoft.com/office/powerpoint/2010/main" val="1777087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0A1FCAF-BABE-46C7-AC3F-EBAE5C8987ED}" type="slidenum">
              <a:rPr lang="en-AU" smtClean="0"/>
              <a:pPr/>
              <a:t>‹#›</a:t>
            </a:fld>
            <a:endParaRPr lang="en-AU"/>
          </a:p>
        </p:txBody>
      </p:sp>
    </p:spTree>
    <p:extLst>
      <p:ext uri="{BB962C8B-B14F-4D97-AF65-F5344CB8AC3E}">
        <p14:creationId xmlns:p14="http://schemas.microsoft.com/office/powerpoint/2010/main" val="452954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830"/>
            <a:ext cx="2057400" cy="329309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154830"/>
            <a:ext cx="6019800" cy="329309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7ED2A9B-1913-4981-A5AB-25CAAE1FDC05}" type="slidenum">
              <a:rPr lang="en-AU" smtClean="0"/>
              <a:pPr/>
              <a:t>‹#›</a:t>
            </a:fld>
            <a:endParaRPr lang="en-AU"/>
          </a:p>
        </p:txBody>
      </p:sp>
    </p:spTree>
    <p:extLst>
      <p:ext uri="{BB962C8B-B14F-4D97-AF65-F5344CB8AC3E}">
        <p14:creationId xmlns:p14="http://schemas.microsoft.com/office/powerpoint/2010/main" val="123477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44538A3-CD6B-431D-A83B-8037478B3FCA}" type="slidenum">
              <a:rPr lang="en-AU" smtClean="0"/>
              <a:pPr/>
              <a:t>‹#›</a:t>
            </a:fld>
            <a:endParaRPr lang="en-AU"/>
          </a:p>
        </p:txBody>
      </p:sp>
    </p:spTree>
    <p:extLst>
      <p:ext uri="{BB962C8B-B14F-4D97-AF65-F5344CB8AC3E}">
        <p14:creationId xmlns:p14="http://schemas.microsoft.com/office/powerpoint/2010/main" val="3618090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6196"/>
            <a:ext cx="7772400" cy="1021872"/>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3ECEDBC-36D1-44DF-A8D9-1A349B74C7EF}" type="slidenum">
              <a:rPr lang="en-AU" smtClean="0"/>
              <a:pPr/>
              <a:t>‹#›</a:t>
            </a:fld>
            <a:endParaRPr lang="en-AU"/>
          </a:p>
        </p:txBody>
      </p:sp>
    </p:spTree>
    <p:extLst>
      <p:ext uri="{BB962C8B-B14F-4D97-AF65-F5344CB8AC3E}">
        <p14:creationId xmlns:p14="http://schemas.microsoft.com/office/powerpoint/2010/main" val="345697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FF244CD-21F2-47F4-9474-9A00A96FB177}" type="slidenum">
              <a:rPr lang="en-AU" smtClean="0"/>
              <a:pPr/>
              <a:t>‹#›</a:t>
            </a:fld>
            <a:endParaRPr lang="en-AU"/>
          </a:p>
        </p:txBody>
      </p:sp>
    </p:spTree>
    <p:extLst>
      <p:ext uri="{BB962C8B-B14F-4D97-AF65-F5344CB8AC3E}">
        <p14:creationId xmlns:p14="http://schemas.microsoft.com/office/powerpoint/2010/main" val="2828483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6043"/>
            <a:ext cx="8229600" cy="857515"/>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661"/>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30"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661"/>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E3C83D2-F29A-4700-9E51-6C4BEBC7A450}" type="slidenum">
              <a:rPr lang="en-AU" smtClean="0"/>
              <a:pPr/>
              <a:t>‹#›</a:t>
            </a:fld>
            <a:endParaRPr lang="en-AU"/>
          </a:p>
        </p:txBody>
      </p:sp>
    </p:spTree>
    <p:extLst>
      <p:ext uri="{BB962C8B-B14F-4D97-AF65-F5344CB8AC3E}">
        <p14:creationId xmlns:p14="http://schemas.microsoft.com/office/powerpoint/2010/main" val="3857365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92DE8E5-E538-4781-8C12-067348B632AB}" type="slidenum">
              <a:rPr lang="en-AU" smtClean="0"/>
              <a:pPr/>
              <a:t>‹#›</a:t>
            </a:fld>
            <a:endParaRPr lang="en-AU"/>
          </a:p>
        </p:txBody>
      </p:sp>
    </p:spTree>
    <p:extLst>
      <p:ext uri="{BB962C8B-B14F-4D97-AF65-F5344CB8AC3E}">
        <p14:creationId xmlns:p14="http://schemas.microsoft.com/office/powerpoint/2010/main" val="587228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4107B76-4DC2-4381-91BE-30D6A60E619C}" type="slidenum">
              <a:rPr lang="en-AU" smtClean="0"/>
              <a:pPr/>
              <a:t>‹#›</a:t>
            </a:fld>
            <a:endParaRPr lang="en-AU"/>
          </a:p>
        </p:txBody>
      </p:sp>
    </p:spTree>
    <p:extLst>
      <p:ext uri="{BB962C8B-B14F-4D97-AF65-F5344CB8AC3E}">
        <p14:creationId xmlns:p14="http://schemas.microsoft.com/office/powerpoint/2010/main" val="1479091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853"/>
            <a:ext cx="3008313" cy="871807"/>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5" y="1076659"/>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EAD518F-0927-4500-896B-63B585319DB7}" type="slidenum">
              <a:rPr lang="en-AU" smtClean="0"/>
              <a:pPr/>
              <a:t>‹#›</a:t>
            </a:fld>
            <a:endParaRPr lang="en-AU"/>
          </a:p>
        </p:txBody>
      </p:sp>
    </p:spTree>
    <p:extLst>
      <p:ext uri="{BB962C8B-B14F-4D97-AF65-F5344CB8AC3E}">
        <p14:creationId xmlns:p14="http://schemas.microsoft.com/office/powerpoint/2010/main" val="149184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1561"/>
            <a:ext cx="5486400" cy="425185"/>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459725"/>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C676BB3-34EC-4E7D-A707-F1F39825994F}" type="slidenum">
              <a:rPr lang="en-AU" smtClean="0"/>
              <a:pPr/>
              <a:t>‹#›</a:t>
            </a:fld>
            <a:endParaRPr lang="en-AU"/>
          </a:p>
        </p:txBody>
      </p:sp>
    </p:spTree>
    <p:extLst>
      <p:ext uri="{BB962C8B-B14F-4D97-AF65-F5344CB8AC3E}">
        <p14:creationId xmlns:p14="http://schemas.microsoft.com/office/powerpoint/2010/main" val="2601352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043"/>
            <a:ext cx="8229600" cy="857515"/>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4768736"/>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AU"/>
          </a:p>
        </p:txBody>
      </p:sp>
      <p:sp>
        <p:nvSpPr>
          <p:cNvPr id="5" name="Footer Placeholder 4"/>
          <p:cNvSpPr>
            <a:spLocks noGrp="1"/>
          </p:cNvSpPr>
          <p:nvPr>
            <p:ph type="ftr" sz="quarter" idx="3"/>
          </p:nvPr>
        </p:nvSpPr>
        <p:spPr>
          <a:xfrm>
            <a:off x="3124200" y="4768736"/>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4768736"/>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2C229632-86C7-41A9-A4B7-48DE42557BFD}" type="slidenum">
              <a:rPr lang="en-AU" smtClean="0"/>
              <a:pPr/>
              <a:t>‹#›</a:t>
            </a:fld>
            <a:endParaRPr lang="en-AU"/>
          </a:p>
        </p:txBody>
      </p:sp>
    </p:spTree>
    <p:extLst>
      <p:ext uri="{BB962C8B-B14F-4D97-AF65-F5344CB8AC3E}">
        <p14:creationId xmlns:p14="http://schemas.microsoft.com/office/powerpoint/2010/main" val="527349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1.png"/><Relationship Id="rId3" Type="http://schemas.openxmlformats.org/officeDocument/2006/relationships/notesSlide" Target="../notesSlides/notesSlide19.xml"/><Relationship Id="rId7" Type="http://schemas.openxmlformats.org/officeDocument/2006/relationships/oleObject" Target="../embeddings/oleObject2.bin"/><Relationship Id="rId12"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8.png"/><Relationship Id="rId11" Type="http://schemas.openxmlformats.org/officeDocument/2006/relationships/image" Target="../media/image20.png"/><Relationship Id="rId5" Type="http://schemas.openxmlformats.org/officeDocument/2006/relationships/oleObject" Target="../embeddings/oleObject1.bin"/><Relationship Id="rId10" Type="http://schemas.openxmlformats.org/officeDocument/2006/relationships/oleObject" Target="../embeddings/oleObject3.bin"/><Relationship Id="rId4" Type="http://schemas.openxmlformats.org/officeDocument/2006/relationships/image" Target="../media/image22.png"/><Relationship Id="rId9" Type="http://schemas.openxmlformats.org/officeDocument/2006/relationships/image" Target="../media/image23.png"/><Relationship Id="rId1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trove.nla.gov.au/newspaper"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slq.qld.gov.au/services/ask-u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53.png"/><Relationship Id="rId4" Type="http://schemas.openxmlformats.org/officeDocument/2006/relationships/image" Target="../media/image52.png"/></Relationships>
</file>

<file path=ppt/slides/_rels/slide6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57.png"/><Relationship Id="rId4" Type="http://schemas.openxmlformats.org/officeDocument/2006/relationships/image" Target="../media/image56.png"/></Relationships>
</file>

<file path=ppt/slides/_rels/slide6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hyperlink" Target="http://www.slq.qld.gov.au/services/ask-us"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hyperlink" Target="http://nla.gov.au/nla.news-article3166018" TargetMode="External"/><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6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6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hyperlink" Target="http://trove.nla.gov.au/list/result"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7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hyperlink" Target="http://www.slq.qld.gov.au/resources/family-history"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http://www.slq.qld.gov.au/services/ask-u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72344"/>
            <a:ext cx="8229600" cy="1934453"/>
          </a:xfrm>
        </p:spPr>
        <p:txBody>
          <a:bodyPr>
            <a:normAutofit fontScale="90000"/>
          </a:bodyPr>
          <a:lstStyle/>
          <a:p>
            <a:r>
              <a:rPr lang="en-AU" b="1" i="1" dirty="0" smtClean="0">
                <a:solidFill>
                  <a:srgbClr val="008FB7"/>
                </a:solidFill>
                <a:latin typeface="Arial"/>
                <a:ea typeface="Times New Roman"/>
                <a:cs typeface="Times New Roman"/>
              </a:rPr>
              <a:t/>
            </a:r>
            <a:br>
              <a:rPr lang="en-AU" b="1" i="1" dirty="0" smtClean="0">
                <a:solidFill>
                  <a:srgbClr val="008FB7"/>
                </a:solidFill>
                <a:latin typeface="Arial"/>
                <a:ea typeface="Times New Roman"/>
                <a:cs typeface="Times New Roman"/>
              </a:rPr>
            </a:br>
            <a:r>
              <a:rPr lang="en-AU" b="1" i="1" dirty="0" smtClean="0">
                <a:solidFill>
                  <a:srgbClr val="008FB7"/>
                </a:solidFill>
                <a:latin typeface="Arial"/>
                <a:ea typeface="Times New Roman"/>
                <a:cs typeface="Times New Roman"/>
              </a:rPr>
              <a:t>Getting </a:t>
            </a:r>
            <a:r>
              <a:rPr lang="en-AU" b="1" i="1" dirty="0">
                <a:solidFill>
                  <a:srgbClr val="008FB7"/>
                </a:solidFill>
                <a:latin typeface="Arial"/>
                <a:ea typeface="Times New Roman"/>
                <a:cs typeface="Times New Roman"/>
              </a:rPr>
              <a:t>Started in Family History </a:t>
            </a:r>
            <a:r>
              <a:rPr lang="en-AU" dirty="0">
                <a:latin typeface="Arial"/>
                <a:ea typeface="Times New Roman"/>
                <a:cs typeface="Times New Roman"/>
              </a:rPr>
              <a:t/>
            </a:r>
            <a:br>
              <a:rPr lang="en-AU" dirty="0">
                <a:latin typeface="Arial"/>
                <a:ea typeface="Times New Roman"/>
                <a:cs typeface="Times New Roman"/>
              </a:rPr>
            </a:br>
            <a:endParaRPr lang="en-AU" dirty="0"/>
          </a:p>
        </p:txBody>
      </p:sp>
      <p:sp>
        <p:nvSpPr>
          <p:cNvPr id="3" name="Content Placeholder 2"/>
          <p:cNvSpPr>
            <a:spLocks noGrp="1"/>
          </p:cNvSpPr>
          <p:nvPr>
            <p:ph idx="1"/>
          </p:nvPr>
        </p:nvSpPr>
        <p:spPr/>
        <p:txBody>
          <a:bodyPr/>
          <a:lstStyle/>
          <a:p>
            <a:pPr marL="0" indent="0">
              <a:spcAft>
                <a:spcPts val="0"/>
              </a:spcAft>
              <a:buNone/>
            </a:pPr>
            <a:endParaRPr lang="en-AU" dirty="0" smtClean="0">
              <a:solidFill>
                <a:srgbClr val="008FB7"/>
              </a:solidFill>
              <a:latin typeface="Arial"/>
              <a:ea typeface="Times New Roman"/>
              <a:cs typeface="Times New Roman"/>
            </a:endParaRPr>
          </a:p>
          <a:p>
            <a:pPr marL="0" indent="0">
              <a:spcAft>
                <a:spcPts val="0"/>
              </a:spcAft>
              <a:buNone/>
            </a:pPr>
            <a:endParaRPr lang="en-AU" dirty="0" smtClean="0">
              <a:solidFill>
                <a:srgbClr val="008FB7"/>
              </a:solidFill>
              <a:latin typeface="Arial"/>
              <a:ea typeface="Times New Roman"/>
              <a:cs typeface="Times New Roman"/>
            </a:endParaRPr>
          </a:p>
          <a:p>
            <a:pPr marL="0" indent="0">
              <a:spcAft>
                <a:spcPts val="0"/>
              </a:spcAft>
              <a:buNone/>
            </a:pPr>
            <a:endParaRPr lang="en-AU" dirty="0">
              <a:solidFill>
                <a:srgbClr val="008FB7"/>
              </a:solidFill>
              <a:latin typeface="Arial"/>
              <a:ea typeface="Times New Roman"/>
              <a:cs typeface="Times New Roman"/>
            </a:endParaRPr>
          </a:p>
          <a:p>
            <a:pPr marL="0" indent="0">
              <a:spcAft>
                <a:spcPts val="0"/>
              </a:spcAft>
              <a:buNone/>
            </a:pPr>
            <a:r>
              <a:rPr lang="en-AU" sz="1600" dirty="0" smtClean="0">
                <a:solidFill>
                  <a:srgbClr val="008FB7"/>
                </a:solidFill>
                <a:latin typeface="Arial"/>
                <a:ea typeface="Times New Roman"/>
                <a:cs typeface="Times New Roman"/>
              </a:rPr>
              <a:t>State </a:t>
            </a:r>
            <a:r>
              <a:rPr lang="en-AU" sz="1600" dirty="0">
                <a:solidFill>
                  <a:srgbClr val="008FB7"/>
                </a:solidFill>
                <a:latin typeface="Arial"/>
                <a:ea typeface="Times New Roman"/>
                <a:cs typeface="Times New Roman"/>
              </a:rPr>
              <a:t>Library of Queensland </a:t>
            </a:r>
            <a:endParaRPr lang="en-AU" sz="1600" dirty="0">
              <a:latin typeface="Arial"/>
              <a:ea typeface="Times New Roman"/>
              <a:cs typeface="Times New Roman"/>
            </a:endParaRPr>
          </a:p>
          <a:p>
            <a:pPr marL="0" indent="0">
              <a:spcAft>
                <a:spcPts val="0"/>
              </a:spcAft>
              <a:buNone/>
            </a:pPr>
            <a:r>
              <a:rPr lang="en-AU" sz="1600" dirty="0">
                <a:solidFill>
                  <a:srgbClr val="008FB7"/>
                </a:solidFill>
                <a:latin typeface="Arial"/>
                <a:ea typeface="Times New Roman"/>
                <a:cs typeface="Times New Roman"/>
              </a:rPr>
              <a:t>Online collections and resources </a:t>
            </a:r>
            <a:r>
              <a:rPr lang="en-AU" sz="1600" dirty="0" smtClean="0">
                <a:solidFill>
                  <a:srgbClr val="008FB7"/>
                </a:solidFill>
                <a:latin typeface="Arial"/>
                <a:ea typeface="Times New Roman"/>
                <a:cs typeface="Times New Roman"/>
              </a:rPr>
              <a:t>training</a:t>
            </a:r>
          </a:p>
          <a:p>
            <a:endParaRPr lang="en-AU" dirty="0"/>
          </a:p>
        </p:txBody>
      </p:sp>
    </p:spTree>
    <p:extLst>
      <p:ext uri="{BB962C8B-B14F-4D97-AF65-F5344CB8AC3E}">
        <p14:creationId xmlns:p14="http://schemas.microsoft.com/office/powerpoint/2010/main" val="334232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323528" y="339725"/>
            <a:ext cx="8208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a:solidFill>
                  <a:schemeClr val="accent5"/>
                </a:solidFill>
              </a:rPr>
              <a:t>4 ways to search</a:t>
            </a:r>
            <a:endParaRPr lang="en-AU" sz="3600" b="1" dirty="0">
              <a:solidFill>
                <a:srgbClr val="6C62AB"/>
              </a:solidFill>
            </a:endParaRPr>
          </a:p>
        </p:txBody>
      </p:sp>
      <p:sp>
        <p:nvSpPr>
          <p:cNvPr id="5" name="Text Box 10"/>
          <p:cNvSpPr txBox="1">
            <a:spLocks noChangeArrowheads="1"/>
          </p:cNvSpPr>
          <p:nvPr/>
        </p:nvSpPr>
        <p:spPr bwMode="auto">
          <a:xfrm>
            <a:off x="539751" y="1131888"/>
            <a:ext cx="3456186" cy="3539430"/>
          </a:xfrm>
          <a:prstGeom prst="rect">
            <a:avLst/>
          </a:prstGeom>
          <a:noFill/>
          <a:ln w="9525">
            <a:noFill/>
            <a:miter lim="800000"/>
            <a:headEnd/>
            <a:tailEnd/>
          </a:ln>
          <a:effectLst/>
        </p:spPr>
        <p:txBody>
          <a:bodyPr wrap="square">
            <a:spAutoFit/>
          </a:bodyPr>
          <a:lstStyle/>
          <a:p>
            <a:pPr marL="514350" indent="-514350">
              <a:buClr>
                <a:srgbClr val="00A4A1"/>
              </a:buClr>
              <a:buFont typeface="+mj-lt"/>
              <a:buAutoNum type="arabicPeriod" startAt="2"/>
            </a:pPr>
            <a:r>
              <a:rPr lang="en-AU" sz="3200" dirty="0" smtClean="0"/>
              <a:t>“Explore by Location”</a:t>
            </a:r>
          </a:p>
          <a:p>
            <a:pPr marL="457200" indent="-457200">
              <a:buClr>
                <a:srgbClr val="00A4A1"/>
              </a:buClr>
              <a:buFont typeface="Arial" panose="020B0604020202020204" pitchFamily="34" charset="0"/>
              <a:buChar char="•"/>
            </a:pPr>
            <a:r>
              <a:rPr lang="en-AU" sz="3200" dirty="0"/>
              <a:t>collections icon</a:t>
            </a:r>
          </a:p>
          <a:p>
            <a:pPr marL="457200" indent="-457200">
              <a:buClr>
                <a:srgbClr val="00A4A1"/>
              </a:buClr>
              <a:buFont typeface="Arial" panose="020B0604020202020204" pitchFamily="34" charset="0"/>
              <a:buChar char="•"/>
            </a:pPr>
            <a:r>
              <a:rPr lang="en-AU" sz="3200" dirty="0" smtClean="0"/>
              <a:t>geographical area</a:t>
            </a:r>
          </a:p>
          <a:p>
            <a:pPr marL="457200" indent="-457200">
              <a:buClr>
                <a:srgbClr val="00A4A1"/>
              </a:buClr>
              <a:buFont typeface="Arial" panose="020B0604020202020204" pitchFamily="34" charset="0"/>
              <a:buChar char="•"/>
            </a:pPr>
            <a:r>
              <a:rPr lang="en-AU" sz="3200" dirty="0" smtClean="0"/>
              <a:t>specific </a:t>
            </a:r>
            <a:r>
              <a:rPr lang="en-AU" sz="3200" dirty="0"/>
              <a:t>country or </a:t>
            </a:r>
            <a:r>
              <a:rPr lang="en-AU" sz="3200" dirty="0" smtClean="0"/>
              <a:t>state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000" y="412304"/>
            <a:ext cx="4910483" cy="4536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a:off x="3995937" y="2428528"/>
            <a:ext cx="1008111"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491881" y="3004592"/>
            <a:ext cx="936128" cy="64807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203848" y="4156720"/>
            <a:ext cx="1008111" cy="1325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785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539750" y="339725"/>
            <a:ext cx="8208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a:solidFill>
                  <a:schemeClr val="accent5"/>
                </a:solidFill>
              </a:rPr>
              <a:t>4 ways to search</a:t>
            </a:r>
            <a:endParaRPr lang="en-AU" sz="3600" b="1" dirty="0">
              <a:solidFill>
                <a:srgbClr val="6C62AB"/>
              </a:solidFill>
            </a:endParaRPr>
          </a:p>
        </p:txBody>
      </p:sp>
      <p:sp>
        <p:nvSpPr>
          <p:cNvPr id="5" name="Text Box 10"/>
          <p:cNvSpPr txBox="1">
            <a:spLocks noChangeArrowheads="1"/>
          </p:cNvSpPr>
          <p:nvPr/>
        </p:nvSpPr>
        <p:spPr bwMode="auto">
          <a:xfrm>
            <a:off x="539750" y="1420416"/>
            <a:ext cx="4968354" cy="1569660"/>
          </a:xfrm>
          <a:prstGeom prst="rect">
            <a:avLst/>
          </a:prstGeom>
          <a:noFill/>
          <a:ln w="9525">
            <a:noFill/>
            <a:miter lim="800000"/>
            <a:headEnd/>
            <a:tailEnd/>
          </a:ln>
          <a:effectLst/>
        </p:spPr>
        <p:txBody>
          <a:bodyPr wrap="square">
            <a:spAutoFit/>
          </a:bodyPr>
          <a:lstStyle/>
          <a:p>
            <a:pPr marL="514350" indent="-514350">
              <a:buClr>
                <a:srgbClr val="00A4A1"/>
              </a:buClr>
              <a:buFont typeface="+mj-lt"/>
              <a:buAutoNum type="arabicPeriod" startAt="3"/>
            </a:pPr>
            <a:r>
              <a:rPr lang="en-AU" sz="3200" dirty="0" smtClean="0"/>
              <a:t>Special Collections</a:t>
            </a:r>
          </a:p>
          <a:p>
            <a:pPr marL="514350" indent="-514350">
              <a:buClr>
                <a:srgbClr val="00A4A1"/>
              </a:buClr>
              <a:buFont typeface="+mj-lt"/>
              <a:buAutoNum type="arabicPeriod" startAt="3"/>
            </a:pPr>
            <a:endParaRPr lang="en-AU" sz="3200" dirty="0"/>
          </a:p>
          <a:p>
            <a:pPr marL="514350" indent="-514350">
              <a:buClr>
                <a:srgbClr val="00A4A1"/>
              </a:buClr>
              <a:buFont typeface="+mj-lt"/>
              <a:buAutoNum type="arabicPeriod" startAt="3"/>
            </a:pPr>
            <a:r>
              <a:rPr lang="en-AU" sz="3200" dirty="0" smtClean="0"/>
              <a:t>+ Card </a:t>
            </a:r>
            <a:r>
              <a:rPr lang="en-AU" sz="3200" dirty="0" err="1" smtClean="0"/>
              <a:t>Catalog</a:t>
            </a:r>
            <a:endParaRPr lang="en-AU" sz="32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8071" y="237242"/>
            <a:ext cx="2250205" cy="4836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V="1">
            <a:off x="4644231" y="556320"/>
            <a:ext cx="1323840" cy="104964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995936" y="556320"/>
            <a:ext cx="3240360" cy="209929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846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AU" b="1" dirty="0" smtClean="0">
                <a:solidFill>
                  <a:srgbClr val="6C62AB"/>
                </a:solidFill>
              </a:rPr>
              <a:t/>
            </a:r>
            <a:br>
              <a:rPr lang="en-AU" b="1" dirty="0" smtClean="0">
                <a:solidFill>
                  <a:srgbClr val="6C62AB"/>
                </a:solidFill>
              </a:rPr>
            </a:br>
            <a:r>
              <a:rPr lang="en-AU" b="1" dirty="0" smtClean="0">
                <a:solidFill>
                  <a:schemeClr val="accent5"/>
                </a:solidFill>
              </a:rPr>
              <a:t>Searching</a:t>
            </a:r>
            <a:r>
              <a:rPr lang="en-AU" b="1" dirty="0" smtClean="0">
                <a:solidFill>
                  <a:srgbClr val="6C62AB"/>
                </a:solidFill>
              </a:rPr>
              <a:t/>
            </a:r>
            <a:br>
              <a:rPr lang="en-AU" b="1" dirty="0" smtClean="0">
                <a:solidFill>
                  <a:srgbClr val="6C62AB"/>
                </a:solidFill>
              </a:rPr>
            </a:br>
            <a:endParaRPr lang="en-AU" dirty="0"/>
          </a:p>
        </p:txBody>
      </p:sp>
      <p:sp>
        <p:nvSpPr>
          <p:cNvPr id="3" name="Content Placeholder 2"/>
          <p:cNvSpPr>
            <a:spLocks noGrp="1"/>
          </p:cNvSpPr>
          <p:nvPr>
            <p:ph idx="1"/>
          </p:nvPr>
        </p:nvSpPr>
        <p:spPr/>
        <p:txBody>
          <a:bodyPr>
            <a:normAutofit lnSpcReduction="10000"/>
          </a:bodyPr>
          <a:lstStyle/>
          <a:p>
            <a:pPr marL="0" lvl="0" indent="0" fontAlgn="base">
              <a:spcBef>
                <a:spcPct val="0"/>
              </a:spcBef>
              <a:spcAft>
                <a:spcPct val="0"/>
              </a:spcAft>
              <a:buClr>
                <a:srgbClr val="00A4A1"/>
              </a:buClr>
              <a:buNone/>
            </a:pPr>
            <a:r>
              <a:rPr lang="en-AU" sz="2800" dirty="0">
                <a:solidFill>
                  <a:prstClr val="black"/>
                </a:solidFill>
                <a:latin typeface="Arial" charset="0"/>
                <a:cs typeface="Arial" charset="0"/>
              </a:rPr>
              <a:t>General search tips</a:t>
            </a:r>
          </a:p>
          <a:p>
            <a:pPr marL="457200" lvl="0" indent="-457200" fontAlgn="base">
              <a:spcBef>
                <a:spcPct val="0"/>
              </a:spcBef>
              <a:spcAft>
                <a:spcPct val="0"/>
              </a:spcAft>
              <a:buClr>
                <a:srgbClr val="00A4A1"/>
              </a:buClr>
            </a:pPr>
            <a:r>
              <a:rPr lang="en-AU" sz="2800" dirty="0">
                <a:solidFill>
                  <a:prstClr val="black"/>
                </a:solidFill>
                <a:latin typeface="Arial" charset="0"/>
                <a:cs typeface="Arial" charset="0"/>
              </a:rPr>
              <a:t>Start with a broad search then slowly add information to narrow results</a:t>
            </a:r>
          </a:p>
          <a:p>
            <a:pPr marL="457200" lvl="0" indent="-457200" fontAlgn="base">
              <a:spcBef>
                <a:spcPct val="0"/>
              </a:spcBef>
              <a:spcAft>
                <a:spcPct val="0"/>
              </a:spcAft>
              <a:buClr>
                <a:srgbClr val="00A4A1"/>
              </a:buClr>
            </a:pPr>
            <a:r>
              <a:rPr lang="en-AU" sz="2800" dirty="0">
                <a:solidFill>
                  <a:prstClr val="black"/>
                </a:solidFill>
                <a:latin typeface="Arial" charset="0"/>
                <a:cs typeface="Arial" charset="0"/>
              </a:rPr>
              <a:t>Try different search terms</a:t>
            </a:r>
          </a:p>
          <a:p>
            <a:pPr marL="457200" lvl="0" indent="-457200" fontAlgn="base">
              <a:spcBef>
                <a:spcPct val="0"/>
              </a:spcBef>
              <a:spcAft>
                <a:spcPct val="0"/>
              </a:spcAft>
              <a:buClr>
                <a:srgbClr val="00A4A1"/>
              </a:buClr>
            </a:pPr>
            <a:r>
              <a:rPr lang="en-AU" sz="2800" dirty="0">
                <a:solidFill>
                  <a:prstClr val="black"/>
                </a:solidFill>
                <a:latin typeface="Arial" charset="0"/>
                <a:cs typeface="Arial" charset="0"/>
              </a:rPr>
              <a:t>Try combinations of search terms</a:t>
            </a:r>
          </a:p>
          <a:p>
            <a:pPr marL="457200" lvl="0" indent="-457200" fontAlgn="base">
              <a:spcBef>
                <a:spcPct val="0"/>
              </a:spcBef>
              <a:spcAft>
                <a:spcPct val="0"/>
              </a:spcAft>
              <a:buClr>
                <a:srgbClr val="00A4A1"/>
              </a:buClr>
            </a:pPr>
            <a:r>
              <a:rPr lang="en-AU" sz="2800" dirty="0">
                <a:solidFill>
                  <a:prstClr val="black"/>
                </a:solidFill>
                <a:latin typeface="Arial" charset="0"/>
                <a:cs typeface="Arial" charset="0"/>
              </a:rPr>
              <a:t>For alternative spelling use wildcards</a:t>
            </a:r>
          </a:p>
          <a:p>
            <a:pPr marL="457200" lvl="0" indent="-457200" fontAlgn="base">
              <a:spcBef>
                <a:spcPct val="0"/>
              </a:spcBef>
              <a:spcAft>
                <a:spcPct val="0"/>
              </a:spcAft>
              <a:buClr>
                <a:srgbClr val="00A4A1"/>
              </a:buClr>
            </a:pPr>
            <a:r>
              <a:rPr lang="en-AU" sz="2800" dirty="0">
                <a:solidFill>
                  <a:prstClr val="black"/>
                </a:solidFill>
                <a:latin typeface="Arial" charset="0"/>
                <a:cs typeface="Arial" charset="0"/>
              </a:rPr>
              <a:t>For unusual spellings try limiting to Exact or Soundex</a:t>
            </a:r>
          </a:p>
          <a:p>
            <a:endParaRPr lang="en-AU" dirty="0"/>
          </a:p>
        </p:txBody>
      </p:sp>
    </p:spTree>
    <p:extLst>
      <p:ext uri="{BB962C8B-B14F-4D97-AF65-F5344CB8AC3E}">
        <p14:creationId xmlns:p14="http://schemas.microsoft.com/office/powerpoint/2010/main" val="2189095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b="1" dirty="0" smtClean="0">
                <a:solidFill>
                  <a:schemeClr val="accent5"/>
                </a:solidFill>
              </a:rPr>
              <a:t>Searching (cont.)</a:t>
            </a:r>
            <a:endParaRPr lang="en-AU" dirty="0"/>
          </a:p>
        </p:txBody>
      </p:sp>
      <p:sp>
        <p:nvSpPr>
          <p:cNvPr id="3" name="Content Placeholder 2"/>
          <p:cNvSpPr>
            <a:spLocks noGrp="1"/>
          </p:cNvSpPr>
          <p:nvPr>
            <p:ph idx="1"/>
          </p:nvPr>
        </p:nvSpPr>
        <p:spPr/>
        <p:txBody>
          <a:bodyPr/>
          <a:lstStyle/>
          <a:p>
            <a:pPr marL="0" lvl="0" indent="0" fontAlgn="base">
              <a:spcBef>
                <a:spcPct val="0"/>
              </a:spcBef>
              <a:spcAft>
                <a:spcPct val="0"/>
              </a:spcAft>
              <a:buClr>
                <a:srgbClr val="00A4A1"/>
              </a:buClr>
              <a:buNone/>
            </a:pPr>
            <a:r>
              <a:rPr lang="en-AU" sz="2800" dirty="0">
                <a:solidFill>
                  <a:prstClr val="black"/>
                </a:solidFill>
                <a:latin typeface="Arial" charset="0"/>
                <a:cs typeface="Arial" charset="0"/>
              </a:rPr>
              <a:t>Wildcards</a:t>
            </a:r>
          </a:p>
          <a:p>
            <a:pPr marL="457200" lvl="0" indent="-457200" fontAlgn="base">
              <a:spcBef>
                <a:spcPct val="0"/>
              </a:spcBef>
              <a:spcAft>
                <a:spcPct val="0"/>
              </a:spcAft>
              <a:buClr>
                <a:srgbClr val="00A4A1"/>
              </a:buClr>
            </a:pPr>
            <a:r>
              <a:rPr lang="en-AU" sz="2800" dirty="0">
                <a:solidFill>
                  <a:prstClr val="black"/>
                </a:solidFill>
                <a:latin typeface="Arial" charset="0"/>
                <a:cs typeface="Arial" charset="0"/>
              </a:rPr>
              <a:t>Use</a:t>
            </a:r>
            <a:r>
              <a:rPr lang="en-AU" sz="2800" b="1" dirty="0">
                <a:solidFill>
                  <a:prstClr val="black"/>
                </a:solidFill>
                <a:latin typeface="Arial" charset="0"/>
                <a:cs typeface="Arial" charset="0"/>
              </a:rPr>
              <a:t> ?</a:t>
            </a:r>
            <a:r>
              <a:rPr lang="en-AU" sz="2800" dirty="0">
                <a:solidFill>
                  <a:prstClr val="black"/>
                </a:solidFill>
                <a:latin typeface="Arial" charset="0"/>
                <a:cs typeface="Arial" charset="0"/>
              </a:rPr>
              <a:t> when replacing a single letter within a name</a:t>
            </a:r>
          </a:p>
          <a:p>
            <a:pPr marL="0" lvl="0" indent="0" fontAlgn="base">
              <a:spcBef>
                <a:spcPct val="0"/>
              </a:spcBef>
              <a:spcAft>
                <a:spcPct val="0"/>
              </a:spcAft>
              <a:buClr>
                <a:srgbClr val="00A4A1"/>
              </a:buClr>
              <a:buNone/>
            </a:pPr>
            <a:r>
              <a:rPr lang="en-AU" sz="2800" dirty="0">
                <a:solidFill>
                  <a:prstClr val="black"/>
                </a:solidFill>
                <a:latin typeface="Arial" charset="0"/>
                <a:cs typeface="Arial" charset="0"/>
              </a:rPr>
              <a:t>e.g. </a:t>
            </a:r>
            <a:r>
              <a:rPr lang="en-AU" sz="2800" dirty="0" err="1">
                <a:solidFill>
                  <a:prstClr val="black"/>
                </a:solidFill>
                <a:latin typeface="Arial" charset="0"/>
                <a:cs typeface="Arial" charset="0"/>
              </a:rPr>
              <a:t>Sm?th</a:t>
            </a:r>
            <a:r>
              <a:rPr lang="en-AU" sz="2800" dirty="0">
                <a:solidFill>
                  <a:prstClr val="black"/>
                </a:solidFill>
                <a:latin typeface="Arial" charset="0"/>
                <a:cs typeface="Arial" charset="0"/>
              </a:rPr>
              <a:t> searches Smith &amp; Smyth</a:t>
            </a:r>
          </a:p>
          <a:p>
            <a:pPr marL="457200" lvl="0" indent="-457200" fontAlgn="base">
              <a:spcBef>
                <a:spcPct val="0"/>
              </a:spcBef>
              <a:spcAft>
                <a:spcPct val="0"/>
              </a:spcAft>
              <a:buClr>
                <a:srgbClr val="00A4A1"/>
              </a:buClr>
            </a:pPr>
            <a:r>
              <a:rPr lang="en-AU" sz="2800" b="1" dirty="0">
                <a:solidFill>
                  <a:prstClr val="black"/>
                </a:solidFill>
                <a:latin typeface="Arial" charset="0"/>
                <a:cs typeface="Arial" charset="0"/>
              </a:rPr>
              <a:t>*</a:t>
            </a:r>
            <a:r>
              <a:rPr lang="en-AU" sz="2800" dirty="0">
                <a:solidFill>
                  <a:prstClr val="black"/>
                </a:solidFill>
                <a:latin typeface="Arial" charset="0"/>
                <a:cs typeface="Arial" charset="0"/>
              </a:rPr>
              <a:t> when replacing more than 1 letter in a name</a:t>
            </a:r>
          </a:p>
          <a:p>
            <a:pPr marL="0" lvl="0" indent="0" fontAlgn="base">
              <a:spcBef>
                <a:spcPct val="0"/>
              </a:spcBef>
              <a:spcAft>
                <a:spcPct val="0"/>
              </a:spcAft>
              <a:buClr>
                <a:srgbClr val="00A4A1"/>
              </a:buClr>
              <a:buNone/>
            </a:pPr>
            <a:r>
              <a:rPr lang="en-AU" sz="2800" dirty="0">
                <a:solidFill>
                  <a:prstClr val="black"/>
                </a:solidFill>
                <a:latin typeface="Arial" charset="0"/>
                <a:cs typeface="Arial" charset="0"/>
              </a:rPr>
              <a:t>e.g. John* </a:t>
            </a:r>
            <a:r>
              <a:rPr lang="en-AU" sz="2800" dirty="0" err="1">
                <a:solidFill>
                  <a:prstClr val="black"/>
                </a:solidFill>
                <a:latin typeface="Arial" charset="0"/>
                <a:cs typeface="Arial" charset="0"/>
              </a:rPr>
              <a:t>searchs</a:t>
            </a:r>
            <a:r>
              <a:rPr lang="en-AU" sz="2800" dirty="0">
                <a:solidFill>
                  <a:prstClr val="black"/>
                </a:solidFill>
                <a:latin typeface="Arial" charset="0"/>
                <a:cs typeface="Arial" charset="0"/>
              </a:rPr>
              <a:t> John, Johns, Johnson, Johnsen etc.</a:t>
            </a:r>
          </a:p>
          <a:p>
            <a:endParaRPr lang="en-AU" dirty="0"/>
          </a:p>
        </p:txBody>
      </p:sp>
    </p:spTree>
    <p:extLst>
      <p:ext uri="{BB962C8B-B14F-4D97-AF65-F5344CB8AC3E}">
        <p14:creationId xmlns:p14="http://schemas.microsoft.com/office/powerpoint/2010/main" val="2699190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b="1" dirty="0" smtClean="0">
                <a:solidFill>
                  <a:schemeClr val="accent5"/>
                </a:solidFill>
              </a:rPr>
              <a:t>Searching (cont.)</a:t>
            </a:r>
            <a:endParaRPr lang="en-AU" dirty="0"/>
          </a:p>
        </p:txBody>
      </p:sp>
      <p:sp>
        <p:nvSpPr>
          <p:cNvPr id="3" name="Content Placeholder 2"/>
          <p:cNvSpPr>
            <a:spLocks noGrp="1"/>
          </p:cNvSpPr>
          <p:nvPr>
            <p:ph idx="1"/>
          </p:nvPr>
        </p:nvSpPr>
        <p:spPr/>
        <p:txBody>
          <a:bodyPr/>
          <a:lstStyle/>
          <a:p>
            <a:pPr marL="457200" lvl="0" indent="-457200" fontAlgn="base">
              <a:spcBef>
                <a:spcPct val="0"/>
              </a:spcBef>
              <a:spcAft>
                <a:spcPct val="0"/>
              </a:spcAft>
              <a:buClr>
                <a:srgbClr val="00A4A1"/>
              </a:buClr>
            </a:pPr>
            <a:r>
              <a:rPr lang="en-AU" sz="2800" dirty="0">
                <a:solidFill>
                  <a:prstClr val="black"/>
                </a:solidFill>
                <a:latin typeface="Arial" charset="0"/>
                <a:cs typeface="Arial" charset="0"/>
              </a:rPr>
              <a:t>Exact</a:t>
            </a:r>
          </a:p>
          <a:p>
            <a:pPr lvl="1" fontAlgn="base">
              <a:spcBef>
                <a:spcPct val="0"/>
              </a:spcBef>
              <a:spcAft>
                <a:spcPct val="0"/>
              </a:spcAft>
              <a:buClr>
                <a:srgbClr val="00A4A1"/>
              </a:buClr>
              <a:buFont typeface="Wingdings" panose="05000000000000000000" pitchFamily="2" charset="2"/>
              <a:buChar char="Ø"/>
            </a:pPr>
            <a:r>
              <a:rPr lang="en-AU" dirty="0">
                <a:solidFill>
                  <a:prstClr val="black"/>
                </a:solidFill>
                <a:latin typeface="Arial" charset="0"/>
                <a:cs typeface="Arial" charset="0"/>
              </a:rPr>
              <a:t>searches for the exact spelling </a:t>
            </a:r>
          </a:p>
          <a:p>
            <a:pPr marL="457200" lvl="0" indent="-457200" fontAlgn="base">
              <a:spcBef>
                <a:spcPct val="0"/>
              </a:spcBef>
              <a:spcAft>
                <a:spcPct val="0"/>
              </a:spcAft>
              <a:buClr>
                <a:srgbClr val="00A4A1"/>
              </a:buClr>
            </a:pPr>
            <a:r>
              <a:rPr lang="en-AU" sz="2800" dirty="0">
                <a:solidFill>
                  <a:prstClr val="black"/>
                </a:solidFill>
                <a:latin typeface="Arial" charset="0"/>
                <a:cs typeface="Arial" charset="0"/>
              </a:rPr>
              <a:t>Sounds Like (or Soundex) and Similar</a:t>
            </a:r>
          </a:p>
          <a:p>
            <a:pPr lvl="1" fontAlgn="base">
              <a:spcBef>
                <a:spcPct val="0"/>
              </a:spcBef>
              <a:spcAft>
                <a:spcPct val="0"/>
              </a:spcAft>
              <a:buClr>
                <a:srgbClr val="00A4A1"/>
              </a:buClr>
              <a:buFont typeface="Wingdings" panose="05000000000000000000" pitchFamily="2" charset="2"/>
              <a:buChar char="Ø"/>
            </a:pPr>
            <a:r>
              <a:rPr lang="en-AU" dirty="0">
                <a:solidFill>
                  <a:prstClr val="black"/>
                </a:solidFill>
                <a:latin typeface="Arial" charset="0"/>
                <a:cs typeface="Arial" charset="0"/>
              </a:rPr>
              <a:t>Alternative spellings of a name</a:t>
            </a:r>
          </a:p>
          <a:p>
            <a:pPr marL="457200" lvl="0" indent="-457200" fontAlgn="base">
              <a:spcBef>
                <a:spcPct val="0"/>
              </a:spcBef>
              <a:spcAft>
                <a:spcPct val="0"/>
              </a:spcAft>
              <a:buClr>
                <a:srgbClr val="00A4A1"/>
              </a:buClr>
            </a:pPr>
            <a:r>
              <a:rPr lang="en-AU" sz="2800" dirty="0">
                <a:solidFill>
                  <a:prstClr val="black"/>
                </a:solidFill>
                <a:latin typeface="Arial" charset="0"/>
                <a:cs typeface="Arial" charset="0"/>
              </a:rPr>
              <a:t>Phonetic</a:t>
            </a:r>
          </a:p>
          <a:p>
            <a:pPr lvl="1" fontAlgn="base">
              <a:spcBef>
                <a:spcPct val="0"/>
              </a:spcBef>
              <a:spcAft>
                <a:spcPct val="0"/>
              </a:spcAft>
              <a:buClr>
                <a:srgbClr val="00A4A1"/>
              </a:buClr>
              <a:buFont typeface="Wingdings" panose="05000000000000000000" pitchFamily="2" charset="2"/>
              <a:buChar char="Ø"/>
            </a:pPr>
            <a:r>
              <a:rPr lang="en-AU" dirty="0">
                <a:solidFill>
                  <a:prstClr val="black"/>
                </a:solidFill>
                <a:latin typeface="Arial" charset="0"/>
                <a:cs typeface="Arial" charset="0"/>
              </a:rPr>
              <a:t>Useful for European names that are spelt different to way pronounced</a:t>
            </a:r>
          </a:p>
          <a:p>
            <a:endParaRPr lang="en-AU" dirty="0"/>
          </a:p>
        </p:txBody>
      </p:sp>
    </p:spTree>
    <p:extLst>
      <p:ext uri="{BB962C8B-B14F-4D97-AF65-F5344CB8AC3E}">
        <p14:creationId xmlns:p14="http://schemas.microsoft.com/office/powerpoint/2010/main" val="3322101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AU" b="1" dirty="0" smtClean="0">
                <a:solidFill>
                  <a:srgbClr val="6C62AB"/>
                </a:solidFill>
              </a:rPr>
              <a:t/>
            </a:r>
            <a:br>
              <a:rPr lang="en-AU" b="1" dirty="0" smtClean="0">
                <a:solidFill>
                  <a:srgbClr val="6C62AB"/>
                </a:solidFill>
              </a:rPr>
            </a:br>
            <a:r>
              <a:rPr lang="en-AU" b="1" dirty="0" smtClean="0">
                <a:solidFill>
                  <a:schemeClr val="accent5"/>
                </a:solidFill>
              </a:rPr>
              <a:t>Hints</a:t>
            </a:r>
            <a:r>
              <a:rPr lang="en-AU" b="1" dirty="0" smtClean="0">
                <a:solidFill>
                  <a:srgbClr val="6C62AB"/>
                </a:solidFill>
              </a:rPr>
              <a:t/>
            </a:r>
            <a:br>
              <a:rPr lang="en-AU" b="1" dirty="0" smtClean="0">
                <a:solidFill>
                  <a:srgbClr val="6C62AB"/>
                </a:solidFill>
              </a:rPr>
            </a:br>
            <a:endParaRPr lang="en-AU" dirty="0"/>
          </a:p>
        </p:txBody>
      </p:sp>
      <p:sp>
        <p:nvSpPr>
          <p:cNvPr id="3" name="Content Placeholder 2"/>
          <p:cNvSpPr>
            <a:spLocks noGrp="1"/>
          </p:cNvSpPr>
          <p:nvPr>
            <p:ph idx="1"/>
          </p:nvPr>
        </p:nvSpPr>
        <p:spPr/>
        <p:txBody>
          <a:bodyPr/>
          <a:lstStyle/>
          <a:p>
            <a:pPr marL="0" lvl="0" indent="0" fontAlgn="base">
              <a:spcBef>
                <a:spcPct val="0"/>
              </a:spcBef>
              <a:spcAft>
                <a:spcPct val="0"/>
              </a:spcAft>
              <a:buClr>
                <a:srgbClr val="00A4A1"/>
              </a:buClr>
              <a:buNone/>
            </a:pPr>
            <a:r>
              <a:rPr lang="en-AU" sz="2800" dirty="0">
                <a:solidFill>
                  <a:prstClr val="black"/>
                </a:solidFill>
                <a:latin typeface="Arial" charset="0"/>
                <a:cs typeface="Arial" charset="0"/>
              </a:rPr>
              <a:t>Indexing problems </a:t>
            </a:r>
          </a:p>
          <a:p>
            <a:pPr marL="457200" lvl="0" indent="-457200" fontAlgn="base">
              <a:spcBef>
                <a:spcPct val="0"/>
              </a:spcBef>
              <a:spcAft>
                <a:spcPct val="0"/>
              </a:spcAft>
              <a:buClr>
                <a:srgbClr val="00A4A1"/>
              </a:buClr>
            </a:pPr>
            <a:r>
              <a:rPr lang="en-AU" sz="2800" dirty="0">
                <a:solidFill>
                  <a:prstClr val="black"/>
                </a:solidFill>
                <a:latin typeface="Arial" charset="0"/>
                <a:cs typeface="Arial" charset="0"/>
              </a:rPr>
              <a:t>Given names and surnames may be reversed </a:t>
            </a:r>
          </a:p>
          <a:p>
            <a:pPr marL="457200" lvl="0" indent="-457200" fontAlgn="base">
              <a:spcBef>
                <a:spcPct val="0"/>
              </a:spcBef>
              <a:spcAft>
                <a:spcPct val="0"/>
              </a:spcAft>
              <a:buClr>
                <a:srgbClr val="00A4A1"/>
              </a:buClr>
            </a:pPr>
            <a:r>
              <a:rPr lang="en-AU" sz="2800" dirty="0">
                <a:solidFill>
                  <a:prstClr val="black"/>
                </a:solidFill>
                <a:latin typeface="Arial" charset="0"/>
                <a:cs typeface="Arial" charset="0"/>
              </a:rPr>
              <a:t>Spelling may be inconsistent in the original index or document</a:t>
            </a:r>
          </a:p>
          <a:p>
            <a:pPr marL="457200" lvl="0" indent="-457200" fontAlgn="base">
              <a:spcBef>
                <a:spcPct val="0"/>
              </a:spcBef>
              <a:spcAft>
                <a:spcPct val="0"/>
              </a:spcAft>
              <a:buClr>
                <a:srgbClr val="00A4A1"/>
              </a:buClr>
            </a:pPr>
            <a:r>
              <a:rPr lang="en-AU" sz="2800" dirty="0">
                <a:solidFill>
                  <a:prstClr val="black"/>
                </a:solidFill>
                <a:latin typeface="Arial" charset="0"/>
                <a:cs typeface="Arial" charset="0"/>
              </a:rPr>
              <a:t>Informal rather than formal names may be used</a:t>
            </a:r>
          </a:p>
          <a:p>
            <a:endParaRPr lang="en-AU" dirty="0"/>
          </a:p>
        </p:txBody>
      </p:sp>
    </p:spTree>
    <p:extLst>
      <p:ext uri="{BB962C8B-B14F-4D97-AF65-F5344CB8AC3E}">
        <p14:creationId xmlns:p14="http://schemas.microsoft.com/office/powerpoint/2010/main" val="1971244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AU" b="1" dirty="0" smtClean="0">
                <a:solidFill>
                  <a:srgbClr val="6C62AB"/>
                </a:solidFill>
              </a:rPr>
              <a:t/>
            </a:r>
            <a:br>
              <a:rPr lang="en-AU" b="1" dirty="0" smtClean="0">
                <a:solidFill>
                  <a:srgbClr val="6C62AB"/>
                </a:solidFill>
              </a:rPr>
            </a:br>
            <a:r>
              <a:rPr lang="en-AU" b="1" dirty="0" smtClean="0">
                <a:solidFill>
                  <a:schemeClr val="accent5"/>
                </a:solidFill>
              </a:rPr>
              <a:t>Hints (cont.)</a:t>
            </a:r>
            <a:r>
              <a:rPr lang="en-AU" b="1" dirty="0" smtClean="0">
                <a:solidFill>
                  <a:srgbClr val="6C62AB"/>
                </a:solidFill>
              </a:rPr>
              <a:t/>
            </a:r>
            <a:br>
              <a:rPr lang="en-AU" b="1" dirty="0" smtClean="0">
                <a:solidFill>
                  <a:srgbClr val="6C62AB"/>
                </a:solidFill>
              </a:rPr>
            </a:br>
            <a:endParaRPr lang="en-AU" dirty="0"/>
          </a:p>
        </p:txBody>
      </p:sp>
      <p:sp>
        <p:nvSpPr>
          <p:cNvPr id="3" name="Content Placeholder 2"/>
          <p:cNvSpPr>
            <a:spLocks noGrp="1"/>
          </p:cNvSpPr>
          <p:nvPr>
            <p:ph idx="1"/>
          </p:nvPr>
        </p:nvSpPr>
        <p:spPr/>
        <p:txBody>
          <a:bodyPr/>
          <a:lstStyle/>
          <a:p>
            <a:pPr marL="457200" lvl="0" indent="-457200" fontAlgn="base">
              <a:spcBef>
                <a:spcPct val="0"/>
              </a:spcBef>
              <a:spcAft>
                <a:spcPct val="0"/>
              </a:spcAft>
              <a:buClr>
                <a:srgbClr val="00A4A1"/>
              </a:buClr>
            </a:pPr>
            <a:r>
              <a:rPr lang="en-AU" sz="2800" dirty="0">
                <a:solidFill>
                  <a:prstClr val="black"/>
                </a:solidFill>
                <a:latin typeface="Arial" charset="0"/>
                <a:cs typeface="Arial" charset="0"/>
              </a:rPr>
              <a:t>Be wary of making assumptions</a:t>
            </a:r>
          </a:p>
          <a:p>
            <a:pPr marL="457200" lvl="0" indent="-457200" fontAlgn="base">
              <a:spcBef>
                <a:spcPct val="0"/>
              </a:spcBef>
              <a:spcAft>
                <a:spcPct val="0"/>
              </a:spcAft>
              <a:buClr>
                <a:srgbClr val="00A4A1"/>
              </a:buClr>
            </a:pPr>
            <a:r>
              <a:rPr lang="en-AU" sz="2800" dirty="0">
                <a:solidFill>
                  <a:prstClr val="black"/>
                </a:solidFill>
                <a:latin typeface="Arial" charset="0"/>
                <a:cs typeface="Arial" charset="0"/>
              </a:rPr>
              <a:t>Ages may be inconsistent</a:t>
            </a:r>
          </a:p>
          <a:p>
            <a:pPr marL="457200" lvl="0" indent="-457200" fontAlgn="base">
              <a:spcBef>
                <a:spcPct val="0"/>
              </a:spcBef>
              <a:spcAft>
                <a:spcPct val="0"/>
              </a:spcAft>
              <a:buClr>
                <a:srgbClr val="00A4A1"/>
              </a:buClr>
            </a:pPr>
            <a:r>
              <a:rPr lang="en-AU" sz="2800" dirty="0">
                <a:solidFill>
                  <a:prstClr val="black"/>
                </a:solidFill>
                <a:latin typeface="Arial" charset="0"/>
                <a:cs typeface="Arial" charset="0"/>
              </a:rPr>
              <a:t>Be aware that ‘Suggested Records’ may not relate to your particular ancestor or may link to a different document altogether</a:t>
            </a:r>
          </a:p>
          <a:p>
            <a:endParaRPr lang="en-AU" dirty="0"/>
          </a:p>
        </p:txBody>
      </p:sp>
    </p:spTree>
    <p:extLst>
      <p:ext uri="{BB962C8B-B14F-4D97-AF65-F5344CB8AC3E}">
        <p14:creationId xmlns:p14="http://schemas.microsoft.com/office/powerpoint/2010/main" val="2416575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AU" b="1" dirty="0" smtClean="0">
                <a:solidFill>
                  <a:srgbClr val="6C62AB"/>
                </a:solidFill>
              </a:rPr>
              <a:t/>
            </a:r>
            <a:br>
              <a:rPr lang="en-AU" b="1" dirty="0" smtClean="0">
                <a:solidFill>
                  <a:srgbClr val="6C62AB"/>
                </a:solidFill>
              </a:rPr>
            </a:br>
            <a:r>
              <a:rPr lang="en-AU" b="1" dirty="0" smtClean="0">
                <a:solidFill>
                  <a:schemeClr val="accent5"/>
                </a:solidFill>
              </a:rPr>
              <a:t>Hints (cont.)</a:t>
            </a:r>
            <a:r>
              <a:rPr lang="en-AU" b="1" dirty="0" smtClean="0">
                <a:solidFill>
                  <a:srgbClr val="6C62AB"/>
                </a:solidFill>
              </a:rPr>
              <a:t/>
            </a:r>
            <a:br>
              <a:rPr lang="en-AU" b="1" dirty="0" smtClean="0">
                <a:solidFill>
                  <a:srgbClr val="6C62AB"/>
                </a:solidFill>
              </a:rPr>
            </a:br>
            <a:endParaRPr lang="en-AU" dirty="0"/>
          </a:p>
        </p:txBody>
      </p:sp>
      <p:sp>
        <p:nvSpPr>
          <p:cNvPr id="3" name="Content Placeholder 2"/>
          <p:cNvSpPr>
            <a:spLocks noGrp="1"/>
          </p:cNvSpPr>
          <p:nvPr>
            <p:ph idx="1"/>
          </p:nvPr>
        </p:nvSpPr>
        <p:spPr/>
        <p:txBody>
          <a:bodyPr/>
          <a:lstStyle/>
          <a:p>
            <a:pPr marL="457200" indent="-457200">
              <a:buClr>
                <a:srgbClr val="00A4A1"/>
              </a:buClr>
            </a:pPr>
            <a:r>
              <a:rPr lang="en-AU" sz="2800" dirty="0" smtClean="0">
                <a:latin typeface="Arial" panose="020B0604020202020204" pitchFamily="34" charset="0"/>
                <a:cs typeface="Arial" panose="020B0604020202020204" pitchFamily="34" charset="0"/>
              </a:rPr>
              <a:t>Indexes can be static so check government websites as well </a:t>
            </a:r>
          </a:p>
          <a:p>
            <a:pPr marL="457200" indent="-457200">
              <a:buClr>
                <a:srgbClr val="00A4A1"/>
              </a:buClr>
            </a:pPr>
            <a:r>
              <a:rPr lang="en-AU" sz="2800" dirty="0" smtClean="0">
                <a:latin typeface="Arial" panose="020B0604020202020204" pitchFamily="34" charset="0"/>
                <a:cs typeface="Arial" panose="020B0604020202020204" pitchFamily="34" charset="0"/>
              </a:rPr>
              <a:t>Check original documents for context and crosscheck them with others to see if the error is an indexing one or an inconsistency in the records.</a:t>
            </a:r>
          </a:p>
          <a:p>
            <a:endParaRPr lang="en-AU" dirty="0"/>
          </a:p>
        </p:txBody>
      </p:sp>
    </p:spTree>
    <p:extLst>
      <p:ext uri="{BB962C8B-B14F-4D97-AF65-F5344CB8AC3E}">
        <p14:creationId xmlns:p14="http://schemas.microsoft.com/office/powerpoint/2010/main" val="1334357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AU" b="1" smtClean="0">
                <a:solidFill>
                  <a:schemeClr val="accent5"/>
                </a:solidFill>
              </a:rPr>
              <a:t/>
            </a:r>
            <a:br>
              <a:rPr lang="en-AU" b="1" smtClean="0">
                <a:solidFill>
                  <a:schemeClr val="accent5"/>
                </a:solidFill>
              </a:rPr>
            </a:br>
            <a:r>
              <a:rPr lang="en-AU" b="1" smtClean="0">
                <a:solidFill>
                  <a:schemeClr val="accent5"/>
                </a:solidFill>
              </a:rPr>
              <a:t>Hints (cont.)</a:t>
            </a:r>
            <a:r>
              <a:rPr lang="en-AU" b="1" smtClean="0">
                <a:solidFill>
                  <a:srgbClr val="6C62AB"/>
                </a:solidFill>
              </a:rPr>
              <a:t/>
            </a:r>
            <a:br>
              <a:rPr lang="en-AU" b="1" smtClean="0">
                <a:solidFill>
                  <a:srgbClr val="6C62AB"/>
                </a:solidFill>
              </a:rPr>
            </a:br>
            <a:endParaRPr lang="en-AU" dirty="0"/>
          </a:p>
        </p:txBody>
      </p:sp>
      <p:sp>
        <p:nvSpPr>
          <p:cNvPr id="3" name="Content Placeholder 2"/>
          <p:cNvSpPr>
            <a:spLocks noGrp="1"/>
          </p:cNvSpPr>
          <p:nvPr>
            <p:ph idx="1"/>
          </p:nvPr>
        </p:nvSpPr>
        <p:spPr/>
        <p:txBody>
          <a:bodyPr/>
          <a:lstStyle/>
          <a:p>
            <a:pPr marL="457200" lvl="0" indent="-457200" fontAlgn="base">
              <a:spcBef>
                <a:spcPct val="0"/>
              </a:spcBef>
              <a:spcAft>
                <a:spcPct val="0"/>
              </a:spcAft>
              <a:buClr>
                <a:srgbClr val="00A4A1"/>
              </a:buClr>
            </a:pPr>
            <a:r>
              <a:rPr lang="en-AU" sz="2800" smtClean="0">
                <a:solidFill>
                  <a:prstClr val="black"/>
                </a:solidFill>
                <a:latin typeface="Arial" charset="0"/>
                <a:cs typeface="Arial" charset="0"/>
              </a:rPr>
              <a:t>Search individual databases for more individualised results i.e. Australian Voter Lists</a:t>
            </a:r>
          </a:p>
          <a:p>
            <a:pPr marL="457200" lvl="0" indent="-457200" fontAlgn="base">
              <a:spcBef>
                <a:spcPct val="0"/>
              </a:spcBef>
              <a:spcAft>
                <a:spcPct val="0"/>
              </a:spcAft>
              <a:buClr>
                <a:srgbClr val="00A4A1"/>
              </a:buClr>
            </a:pPr>
            <a:r>
              <a:rPr lang="en-AU" sz="2800" smtClean="0">
                <a:solidFill>
                  <a:prstClr val="black"/>
                </a:solidFill>
                <a:latin typeface="Arial" charset="0"/>
                <a:cs typeface="Arial" charset="0"/>
              </a:rPr>
              <a:t>Public Family Trees can be useful but be aware they are often incorrect so be sure to crosscheck any information</a:t>
            </a:r>
          </a:p>
          <a:p>
            <a:endParaRPr lang="en-AU" dirty="0"/>
          </a:p>
        </p:txBody>
      </p:sp>
    </p:spTree>
    <p:extLst>
      <p:ext uri="{BB962C8B-B14F-4D97-AF65-F5344CB8AC3E}">
        <p14:creationId xmlns:p14="http://schemas.microsoft.com/office/powerpoint/2010/main" val="670025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l" fontAlgn="base">
              <a:spcBef>
                <a:spcPct val="50000"/>
              </a:spcBef>
              <a:spcAft>
                <a:spcPct val="0"/>
              </a:spcAft>
            </a:pPr>
            <a:r>
              <a:rPr lang="en-AU" sz="3600" b="1" dirty="0">
                <a:solidFill>
                  <a:schemeClr val="accent5"/>
                </a:solidFill>
                <a:latin typeface="Arial" charset="0"/>
                <a:ea typeface="+mn-ea"/>
                <a:cs typeface="Arial" charset="0"/>
              </a:rPr>
              <a:t>Explore Ancestry</a:t>
            </a:r>
          </a:p>
        </p:txBody>
      </p:sp>
      <p:sp>
        <p:nvSpPr>
          <p:cNvPr id="3" name="Content Placeholder 2"/>
          <p:cNvSpPr>
            <a:spLocks noGrp="1"/>
          </p:cNvSpPr>
          <p:nvPr>
            <p:ph idx="1"/>
          </p:nvPr>
        </p:nvSpPr>
        <p:spPr/>
        <p:txBody>
          <a:bodyPr/>
          <a:lstStyle/>
          <a:p>
            <a:pPr marL="0" lvl="0" indent="0" fontAlgn="base">
              <a:spcBef>
                <a:spcPct val="0"/>
              </a:spcBef>
              <a:spcAft>
                <a:spcPct val="0"/>
              </a:spcAft>
              <a:buClr>
                <a:srgbClr val="00A4A1"/>
              </a:buClr>
              <a:buNone/>
            </a:pPr>
            <a:r>
              <a:rPr lang="en-AU" sz="2800" dirty="0">
                <a:solidFill>
                  <a:prstClr val="black"/>
                </a:solidFill>
                <a:latin typeface="Arial" charset="0"/>
                <a:cs typeface="Arial" charset="0"/>
              </a:rPr>
              <a:t>Explore what is available but easily missed:</a:t>
            </a:r>
          </a:p>
          <a:p>
            <a:pPr marL="457200" lvl="0" indent="-457200" fontAlgn="base">
              <a:spcBef>
                <a:spcPct val="0"/>
              </a:spcBef>
              <a:spcAft>
                <a:spcPct val="0"/>
              </a:spcAft>
              <a:buClr>
                <a:srgbClr val="00A4A1"/>
              </a:buClr>
            </a:pPr>
            <a:r>
              <a:rPr lang="en-AU" sz="2800" dirty="0">
                <a:solidFill>
                  <a:prstClr val="black"/>
                </a:solidFill>
                <a:latin typeface="Arial" charset="0"/>
                <a:cs typeface="Arial" charset="0"/>
              </a:rPr>
              <a:t>Full Hamburg emigration lists</a:t>
            </a:r>
          </a:p>
          <a:p>
            <a:pPr marL="457200" lvl="0" indent="-457200" fontAlgn="base">
              <a:spcBef>
                <a:spcPct val="0"/>
              </a:spcBef>
              <a:spcAft>
                <a:spcPct val="0"/>
              </a:spcAft>
              <a:buClr>
                <a:srgbClr val="00A4A1"/>
              </a:buClr>
            </a:pPr>
            <a:r>
              <a:rPr lang="en-AU" sz="2800" dirty="0">
                <a:solidFill>
                  <a:prstClr val="black"/>
                </a:solidFill>
                <a:latin typeface="Arial" charset="0"/>
                <a:cs typeface="Arial" charset="0"/>
              </a:rPr>
              <a:t>Dictionary of Biography is available</a:t>
            </a:r>
          </a:p>
          <a:p>
            <a:pPr marL="457200" lvl="0" indent="-457200" fontAlgn="base">
              <a:spcBef>
                <a:spcPct val="0"/>
              </a:spcBef>
              <a:spcAft>
                <a:spcPct val="0"/>
              </a:spcAft>
              <a:buClr>
                <a:srgbClr val="00A4A1"/>
              </a:buClr>
            </a:pPr>
            <a:r>
              <a:rPr lang="en-AU" sz="2800" dirty="0">
                <a:solidFill>
                  <a:prstClr val="black"/>
                </a:solidFill>
                <a:latin typeface="Arial" charset="0"/>
                <a:cs typeface="Arial" charset="0"/>
              </a:rPr>
              <a:t>The </a:t>
            </a:r>
            <a:r>
              <a:rPr lang="en-AU" sz="2800" i="1" dirty="0">
                <a:solidFill>
                  <a:prstClr val="black"/>
                </a:solidFill>
                <a:latin typeface="Arial" charset="0"/>
                <a:cs typeface="Arial" charset="0"/>
              </a:rPr>
              <a:t>Illustrated London News </a:t>
            </a:r>
            <a:r>
              <a:rPr lang="en-AU" sz="2800" dirty="0">
                <a:solidFill>
                  <a:prstClr val="black"/>
                </a:solidFill>
                <a:latin typeface="Arial" charset="0"/>
                <a:cs typeface="Arial" charset="0"/>
              </a:rPr>
              <a:t>is searchable by name</a:t>
            </a:r>
          </a:p>
          <a:p>
            <a:pPr marL="457200" lvl="0" indent="-457200" fontAlgn="base">
              <a:spcBef>
                <a:spcPct val="0"/>
              </a:spcBef>
              <a:spcAft>
                <a:spcPct val="0"/>
              </a:spcAft>
              <a:buClr>
                <a:srgbClr val="00A4A1"/>
              </a:buClr>
            </a:pPr>
            <a:r>
              <a:rPr lang="en-AU" sz="2800" dirty="0">
                <a:solidFill>
                  <a:prstClr val="black"/>
                </a:solidFill>
                <a:latin typeface="Arial" charset="0"/>
                <a:cs typeface="Arial" charset="0"/>
              </a:rPr>
              <a:t>Check out recently added/updated collections</a:t>
            </a:r>
          </a:p>
          <a:p>
            <a:endParaRPr lang="en-AU" dirty="0"/>
          </a:p>
        </p:txBody>
      </p:sp>
    </p:spTree>
    <p:extLst>
      <p:ext uri="{BB962C8B-B14F-4D97-AF65-F5344CB8AC3E}">
        <p14:creationId xmlns:p14="http://schemas.microsoft.com/office/powerpoint/2010/main" val="4030916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50000"/>
              </a:spcBef>
            </a:pPr>
            <a:r>
              <a:rPr lang="en-AU" b="1" dirty="0" smtClean="0">
                <a:solidFill>
                  <a:schemeClr val="accent5"/>
                </a:solidFill>
              </a:rPr>
              <a:t>Aims of today’s session</a:t>
            </a:r>
            <a:endParaRPr lang="en-AU" b="1" dirty="0">
              <a:solidFill>
                <a:schemeClr val="accent5"/>
              </a:solidFill>
            </a:endParaRPr>
          </a:p>
        </p:txBody>
      </p:sp>
      <p:sp>
        <p:nvSpPr>
          <p:cNvPr id="3" name="Content Placeholder 2"/>
          <p:cNvSpPr>
            <a:spLocks noGrp="1"/>
          </p:cNvSpPr>
          <p:nvPr>
            <p:ph idx="1"/>
          </p:nvPr>
        </p:nvSpPr>
        <p:spPr/>
        <p:txBody>
          <a:bodyPr>
            <a:normAutofit lnSpcReduction="10000"/>
          </a:bodyPr>
          <a:lstStyle/>
          <a:p>
            <a:pPr marL="457200" lvl="0" indent="-457200" fontAlgn="base">
              <a:spcBef>
                <a:spcPct val="0"/>
              </a:spcBef>
              <a:spcAft>
                <a:spcPct val="0"/>
              </a:spcAft>
              <a:buClr>
                <a:srgbClr val="00A4A1"/>
              </a:buClr>
            </a:pPr>
            <a:r>
              <a:rPr lang="en-AU" sz="2800" dirty="0">
                <a:solidFill>
                  <a:prstClr val="black"/>
                </a:solidFill>
                <a:latin typeface="Arial" charset="0"/>
                <a:cs typeface="Arial" charset="0"/>
              </a:rPr>
              <a:t>Identify key features and resources of Ancestry Library Edition</a:t>
            </a:r>
          </a:p>
          <a:p>
            <a:pPr marL="457200" lvl="0" indent="-457200" fontAlgn="base">
              <a:spcBef>
                <a:spcPct val="0"/>
              </a:spcBef>
              <a:spcAft>
                <a:spcPct val="0"/>
              </a:spcAft>
              <a:buClr>
                <a:srgbClr val="00A4A1"/>
              </a:buClr>
            </a:pPr>
            <a:r>
              <a:rPr lang="en-AU" sz="2800" dirty="0">
                <a:solidFill>
                  <a:prstClr val="black"/>
                </a:solidFill>
                <a:latin typeface="Arial" charset="0"/>
                <a:cs typeface="Arial" charset="0"/>
              </a:rPr>
              <a:t>Demonstrate how to access information and use key strategies in searching </a:t>
            </a:r>
          </a:p>
          <a:p>
            <a:pPr marL="457200" lvl="0" indent="-457200" fontAlgn="base">
              <a:spcBef>
                <a:spcPct val="0"/>
              </a:spcBef>
              <a:spcAft>
                <a:spcPct val="0"/>
              </a:spcAft>
              <a:buClr>
                <a:srgbClr val="00A4A1"/>
              </a:buClr>
            </a:pPr>
            <a:r>
              <a:rPr lang="en-AU" sz="2800" dirty="0">
                <a:solidFill>
                  <a:prstClr val="black"/>
                </a:solidFill>
                <a:latin typeface="Arial" charset="0"/>
                <a:cs typeface="Arial" charset="0"/>
              </a:rPr>
              <a:t>Demonstrate benefits and problems of Ancestry Library Edition</a:t>
            </a:r>
          </a:p>
          <a:p>
            <a:pPr marL="457200" lvl="0" indent="-457200" fontAlgn="base">
              <a:spcBef>
                <a:spcPct val="0"/>
              </a:spcBef>
              <a:spcAft>
                <a:spcPct val="0"/>
              </a:spcAft>
              <a:buClr>
                <a:srgbClr val="00A4A1"/>
              </a:buClr>
            </a:pPr>
            <a:r>
              <a:rPr lang="en-AU" sz="2800" dirty="0">
                <a:solidFill>
                  <a:prstClr val="black"/>
                </a:solidFill>
                <a:latin typeface="Arial" charset="0"/>
                <a:cs typeface="Arial" charset="0"/>
              </a:rPr>
              <a:t>Explore how Trove is useful in family history research</a:t>
            </a:r>
          </a:p>
          <a:p>
            <a:endParaRPr lang="en-AU" dirty="0"/>
          </a:p>
        </p:txBody>
      </p:sp>
    </p:spTree>
    <p:extLst>
      <p:ext uri="{BB962C8B-B14F-4D97-AF65-F5344CB8AC3E}">
        <p14:creationId xmlns:p14="http://schemas.microsoft.com/office/powerpoint/2010/main" val="537656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539750" y="339725"/>
            <a:ext cx="8208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chemeClr val="accent5"/>
                </a:solidFill>
              </a:rPr>
              <a:t>Example 1a</a:t>
            </a:r>
            <a:endParaRPr lang="en-AU" sz="3600" b="1" dirty="0">
              <a:solidFill>
                <a:schemeClr val="accent5"/>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9210" y="268288"/>
            <a:ext cx="5069503" cy="2012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427" y="2459463"/>
            <a:ext cx="8570540" cy="2399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3528" y="1132384"/>
            <a:ext cx="3355682" cy="1015663"/>
          </a:xfrm>
          <a:prstGeom prst="rect">
            <a:avLst/>
          </a:prstGeom>
          <a:noFill/>
        </p:spPr>
        <p:txBody>
          <a:bodyPr wrap="square" rtlCol="0">
            <a:spAutoFit/>
          </a:bodyPr>
          <a:lstStyle/>
          <a:p>
            <a:r>
              <a:rPr lang="en-AU" sz="3000" dirty="0" smtClean="0"/>
              <a:t>Using </a:t>
            </a:r>
            <a:r>
              <a:rPr lang="en-AU" sz="3000" i="1" dirty="0" smtClean="0"/>
              <a:t>Basic </a:t>
            </a:r>
            <a:r>
              <a:rPr lang="en-AU" sz="3000" dirty="0" smtClean="0"/>
              <a:t>/</a:t>
            </a:r>
          </a:p>
          <a:p>
            <a:r>
              <a:rPr lang="en-AU" sz="3000" i="1" dirty="0" smtClean="0"/>
              <a:t>Advanced</a:t>
            </a:r>
            <a:r>
              <a:rPr lang="en-AU" sz="3000" dirty="0" smtClean="0"/>
              <a:t> search</a:t>
            </a:r>
            <a:endParaRPr lang="en-AU" sz="3000" i="1" dirty="0"/>
          </a:p>
        </p:txBody>
      </p:sp>
    </p:spTree>
    <p:extLst>
      <p:ext uri="{BB962C8B-B14F-4D97-AF65-F5344CB8AC3E}">
        <p14:creationId xmlns:p14="http://schemas.microsoft.com/office/powerpoint/2010/main" val="3359717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539750" y="339725"/>
            <a:ext cx="8208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chemeClr val="accent5"/>
                </a:solidFill>
              </a:rPr>
              <a:t>Example 1b</a:t>
            </a:r>
            <a:endParaRPr lang="en-AU" sz="3600" b="1" dirty="0">
              <a:solidFill>
                <a:schemeClr val="accent5"/>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1436" y="149177"/>
            <a:ext cx="5494071" cy="1632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19324"/>
            <a:ext cx="7619588" cy="3325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9134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539750" y="339725"/>
            <a:ext cx="8208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chemeClr val="accent5"/>
                </a:solidFill>
              </a:rPr>
              <a:t>Example 2</a:t>
            </a:r>
            <a:endParaRPr lang="en-AU" sz="3600" b="1" dirty="0">
              <a:solidFill>
                <a:schemeClr val="accent5"/>
              </a:solidFill>
            </a:endParaRP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132384"/>
            <a:ext cx="2647653"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707904" y="1149687"/>
            <a:ext cx="5195653" cy="3046988"/>
          </a:xfrm>
          <a:prstGeom prst="rect">
            <a:avLst/>
          </a:prstGeom>
          <a:noFill/>
        </p:spPr>
        <p:txBody>
          <a:bodyPr wrap="none" rtlCol="0">
            <a:spAutoFit/>
          </a:bodyPr>
          <a:lstStyle/>
          <a:p>
            <a:r>
              <a:rPr lang="en-AU" sz="3200" u="sng" dirty="0" smtClean="0"/>
              <a:t>Special Collections</a:t>
            </a:r>
          </a:p>
          <a:p>
            <a:endParaRPr lang="en-AU" sz="3200" dirty="0"/>
          </a:p>
          <a:p>
            <a:r>
              <a:rPr lang="en-AU" sz="3200" dirty="0" smtClean="0"/>
              <a:t>Searching for</a:t>
            </a:r>
          </a:p>
          <a:p>
            <a:r>
              <a:rPr lang="en-AU" sz="3200" dirty="0" smtClean="0"/>
              <a:t>John William Cooper </a:t>
            </a:r>
            <a:r>
              <a:rPr lang="en-AU" sz="3200" dirty="0" err="1" smtClean="0"/>
              <a:t>Drane</a:t>
            </a:r>
            <a:endParaRPr lang="en-AU" sz="3200" dirty="0" smtClean="0"/>
          </a:p>
          <a:p>
            <a:endParaRPr lang="en-AU" sz="3200" dirty="0" smtClean="0"/>
          </a:p>
          <a:p>
            <a:r>
              <a:rPr lang="en-AU" sz="3200" dirty="0" smtClean="0"/>
              <a:t>1851 UK census</a:t>
            </a:r>
            <a:endParaRPr lang="en-AU" sz="3200" dirty="0"/>
          </a:p>
        </p:txBody>
      </p:sp>
      <p:sp>
        <p:nvSpPr>
          <p:cNvPr id="3" name="Rounded Rectangle 2"/>
          <p:cNvSpPr/>
          <p:nvPr/>
        </p:nvSpPr>
        <p:spPr>
          <a:xfrm>
            <a:off x="827584" y="4012704"/>
            <a:ext cx="1368152" cy="21602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Oval 3"/>
          <p:cNvSpPr/>
          <p:nvPr/>
        </p:nvSpPr>
        <p:spPr>
          <a:xfrm>
            <a:off x="696290" y="1204392"/>
            <a:ext cx="1211413"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 name="Straight Arrow Connector 5"/>
          <p:cNvCxnSpPr/>
          <p:nvPr/>
        </p:nvCxnSpPr>
        <p:spPr>
          <a:xfrm flipH="1">
            <a:off x="2306736" y="3940696"/>
            <a:ext cx="1473176" cy="1800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0960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539750" y="339725"/>
            <a:ext cx="8208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chemeClr val="accent5"/>
                </a:solidFill>
              </a:rPr>
              <a:t>Example 2</a:t>
            </a:r>
            <a:endParaRPr lang="en-AU" sz="3600" b="1" dirty="0">
              <a:solidFill>
                <a:schemeClr val="accent5"/>
              </a:solidFill>
            </a:endParaRPr>
          </a:p>
        </p:txBody>
      </p:sp>
      <p:sp>
        <p:nvSpPr>
          <p:cNvPr id="2" name="TextBox 1"/>
          <p:cNvSpPr txBox="1"/>
          <p:nvPr/>
        </p:nvSpPr>
        <p:spPr>
          <a:xfrm>
            <a:off x="395536" y="1166765"/>
            <a:ext cx="3191899" cy="2554545"/>
          </a:xfrm>
          <a:prstGeom prst="rect">
            <a:avLst/>
          </a:prstGeom>
          <a:noFill/>
        </p:spPr>
        <p:txBody>
          <a:bodyPr wrap="none" rtlCol="0">
            <a:spAutoFit/>
          </a:bodyPr>
          <a:lstStyle/>
          <a:p>
            <a:r>
              <a:rPr lang="en-AU" sz="3200" dirty="0" smtClean="0"/>
              <a:t>Searching for</a:t>
            </a:r>
          </a:p>
          <a:p>
            <a:r>
              <a:rPr lang="en-AU" sz="3200" dirty="0" smtClean="0"/>
              <a:t>John William </a:t>
            </a:r>
            <a:br>
              <a:rPr lang="en-AU" sz="3200" dirty="0" smtClean="0"/>
            </a:br>
            <a:r>
              <a:rPr lang="en-AU" sz="3200" dirty="0" smtClean="0"/>
              <a:t>Cooper </a:t>
            </a:r>
            <a:r>
              <a:rPr lang="en-AU" sz="3200" dirty="0" err="1" smtClean="0"/>
              <a:t>Drane</a:t>
            </a:r>
            <a:endParaRPr lang="en-AU" sz="3200" dirty="0" smtClean="0"/>
          </a:p>
          <a:p>
            <a:endParaRPr lang="en-AU" sz="3200" dirty="0" smtClean="0"/>
          </a:p>
          <a:p>
            <a:r>
              <a:rPr lang="en-AU" sz="3200" dirty="0" smtClean="0"/>
              <a:t>1851 UK census</a:t>
            </a:r>
            <a:endParaRPr lang="en-AU" sz="320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517" y="1276400"/>
            <a:ext cx="5214997" cy="3505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8517" y="339725"/>
            <a:ext cx="5050196" cy="69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37560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539750" y="339725"/>
            <a:ext cx="8208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chemeClr val="accent5"/>
                </a:solidFill>
              </a:rPr>
              <a:t>Example 2</a:t>
            </a:r>
            <a:endParaRPr lang="en-AU" sz="3600" b="1" dirty="0">
              <a:solidFill>
                <a:schemeClr val="accent5"/>
              </a:solidFill>
            </a:endParaRPr>
          </a:p>
        </p:txBody>
      </p:sp>
      <p:sp>
        <p:nvSpPr>
          <p:cNvPr id="2" name="TextBox 1"/>
          <p:cNvSpPr txBox="1"/>
          <p:nvPr/>
        </p:nvSpPr>
        <p:spPr>
          <a:xfrm>
            <a:off x="395536" y="1166765"/>
            <a:ext cx="4374916" cy="584775"/>
          </a:xfrm>
          <a:prstGeom prst="rect">
            <a:avLst/>
          </a:prstGeom>
          <a:noFill/>
        </p:spPr>
        <p:txBody>
          <a:bodyPr wrap="none" rtlCol="0">
            <a:spAutoFit/>
          </a:bodyPr>
          <a:lstStyle/>
          <a:p>
            <a:r>
              <a:rPr lang="en-AU" sz="3200" dirty="0" smtClean="0"/>
              <a:t>Check the unexpected</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49" y="1924472"/>
            <a:ext cx="8026751"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3203848" y="2500536"/>
            <a:ext cx="5256584" cy="115212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Oval 3"/>
          <p:cNvSpPr/>
          <p:nvPr/>
        </p:nvSpPr>
        <p:spPr>
          <a:xfrm>
            <a:off x="3347864" y="2572544"/>
            <a:ext cx="1422587" cy="43204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296896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6012160" y="339725"/>
            <a:ext cx="273655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AU" sz="3600" b="1" dirty="0" smtClean="0">
                <a:solidFill>
                  <a:schemeClr val="accent5"/>
                </a:solidFill>
              </a:rPr>
              <a:t>Example 2</a:t>
            </a:r>
            <a:endParaRPr lang="en-AU" sz="3600" b="1" dirty="0">
              <a:solidFill>
                <a:schemeClr val="accent5"/>
              </a:solidFill>
            </a:endParaRPr>
          </a:p>
        </p:txBody>
      </p:sp>
      <p:sp>
        <p:nvSpPr>
          <p:cNvPr id="2" name="TextBox 1"/>
          <p:cNvSpPr txBox="1"/>
          <p:nvPr/>
        </p:nvSpPr>
        <p:spPr>
          <a:xfrm>
            <a:off x="6172413" y="1272433"/>
            <a:ext cx="2648059" cy="3539430"/>
          </a:xfrm>
          <a:prstGeom prst="rect">
            <a:avLst/>
          </a:prstGeom>
          <a:noFill/>
        </p:spPr>
        <p:txBody>
          <a:bodyPr wrap="square" rtlCol="0">
            <a:spAutoFit/>
          </a:bodyPr>
          <a:lstStyle/>
          <a:p>
            <a:r>
              <a:rPr lang="en-AU" sz="3200" dirty="0" smtClean="0"/>
              <a:t>Note other suggestions - not always reliable</a:t>
            </a:r>
          </a:p>
          <a:p>
            <a:endParaRPr lang="en-AU" sz="3200" dirty="0"/>
          </a:p>
          <a:p>
            <a:r>
              <a:rPr lang="en-AU" sz="3200" dirty="0" smtClean="0"/>
              <a:t>Printer friendly view</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43198"/>
            <a:ext cx="3711294" cy="4658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0805" y="226623"/>
            <a:ext cx="1781175"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0805" y="2632270"/>
            <a:ext cx="1952625"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flipV="1">
            <a:off x="5508104" y="772344"/>
            <a:ext cx="655810" cy="78173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292080" y="4156720"/>
            <a:ext cx="871834" cy="50405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51520" y="1708448"/>
            <a:ext cx="1180131" cy="1200329"/>
          </a:xfrm>
          <a:prstGeom prst="rect">
            <a:avLst/>
          </a:prstGeom>
          <a:noFill/>
        </p:spPr>
        <p:txBody>
          <a:bodyPr wrap="none" rtlCol="0">
            <a:spAutoFit/>
          </a:bodyPr>
          <a:lstStyle/>
          <a:p>
            <a:r>
              <a:rPr lang="en-AU" sz="2400" dirty="0" smtClean="0"/>
              <a:t>View</a:t>
            </a:r>
          </a:p>
          <a:p>
            <a:r>
              <a:rPr lang="en-AU" sz="2400" dirty="0"/>
              <a:t>o</a:t>
            </a:r>
            <a:r>
              <a:rPr lang="en-AU" sz="2400" dirty="0" smtClean="0"/>
              <a:t>riginal</a:t>
            </a:r>
          </a:p>
          <a:p>
            <a:r>
              <a:rPr lang="en-AU" sz="2400" dirty="0" smtClean="0"/>
              <a:t>image</a:t>
            </a:r>
            <a:endParaRPr lang="en-AU" sz="2400" dirty="0"/>
          </a:p>
        </p:txBody>
      </p:sp>
      <p:cxnSp>
        <p:nvCxnSpPr>
          <p:cNvPr id="11" name="Straight Arrow Connector 10"/>
          <p:cNvCxnSpPr/>
          <p:nvPr/>
        </p:nvCxnSpPr>
        <p:spPr>
          <a:xfrm flipV="1">
            <a:off x="683568" y="1198173"/>
            <a:ext cx="0" cy="51027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438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539750" y="339725"/>
            <a:ext cx="8208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chemeClr val="accent5"/>
                </a:solidFill>
              </a:rPr>
              <a:t>Example 2</a:t>
            </a:r>
            <a:endParaRPr lang="en-AU" sz="3600" b="1" dirty="0">
              <a:solidFill>
                <a:schemeClr val="accent5"/>
              </a:solidFill>
            </a:endParaRPr>
          </a:p>
        </p:txBody>
      </p:sp>
      <p:sp>
        <p:nvSpPr>
          <p:cNvPr id="2" name="TextBox 1"/>
          <p:cNvSpPr txBox="1"/>
          <p:nvPr/>
        </p:nvSpPr>
        <p:spPr>
          <a:xfrm>
            <a:off x="899592" y="1166765"/>
            <a:ext cx="2234907" cy="584775"/>
          </a:xfrm>
          <a:prstGeom prst="rect">
            <a:avLst/>
          </a:prstGeom>
          <a:noFill/>
        </p:spPr>
        <p:txBody>
          <a:bodyPr wrap="none" rtlCol="0">
            <a:spAutoFit/>
          </a:bodyPr>
          <a:lstStyle/>
          <a:p>
            <a:r>
              <a:rPr lang="en-AU" sz="3200" dirty="0" smtClean="0"/>
              <a:t>Extra detail</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525" y="2137477"/>
            <a:ext cx="8591411" cy="24180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ounded Rectangle 4"/>
          <p:cNvSpPr/>
          <p:nvPr/>
        </p:nvSpPr>
        <p:spPr>
          <a:xfrm>
            <a:off x="5220072" y="3796680"/>
            <a:ext cx="1872208" cy="28803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ounded Rectangle 5"/>
          <p:cNvSpPr/>
          <p:nvPr/>
        </p:nvSpPr>
        <p:spPr>
          <a:xfrm>
            <a:off x="1835696" y="3796680"/>
            <a:ext cx="1656184" cy="36004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862678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57" y="544976"/>
            <a:ext cx="9094143" cy="289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1449164302"/>
              </p:ext>
            </p:extLst>
          </p:nvPr>
        </p:nvGraphicFramePr>
        <p:xfrm>
          <a:off x="95567" y="3652664"/>
          <a:ext cx="8856984" cy="1600102"/>
        </p:xfrm>
        <a:graphic>
          <a:graphicData uri="http://schemas.openxmlformats.org/drawingml/2006/table">
            <a:tbl>
              <a:tblPr firstRow="1" firstCol="1" bandRow="1"/>
              <a:tblGrid>
                <a:gridCol w="559494"/>
                <a:gridCol w="2627621"/>
                <a:gridCol w="474571"/>
                <a:gridCol w="2595984"/>
                <a:gridCol w="474571"/>
                <a:gridCol w="2124743"/>
              </a:tblGrid>
              <a:tr h="198022">
                <a:tc>
                  <a:txBody>
                    <a:bodyPr/>
                    <a:lstStyle/>
                    <a:p>
                      <a:pPr>
                        <a:lnSpc>
                          <a:spcPct val="115000"/>
                        </a:lnSpc>
                        <a:spcAft>
                          <a:spcPts val="0"/>
                        </a:spcAft>
                      </a:pPr>
                      <a:r>
                        <a:rPr lang="en-AU" sz="1100" dirty="0">
                          <a:effectLst/>
                          <a:latin typeface="Calibri"/>
                          <a:ea typeface="Calibri"/>
                          <a:cs typeface="Times New Roman"/>
                        </a:rPr>
                        <a:t> </a:t>
                      </a:r>
                    </a:p>
                  </a:txBody>
                  <a:tcPr marL="68580" marR="68580" marT="0" marB="0" anchor="ctr">
                    <a:lnL>
                      <a:noFill/>
                    </a:lnL>
                    <a:lnR>
                      <a:noFill/>
                    </a:lnR>
                    <a:lnT>
                      <a:noFill/>
                    </a:lnT>
                    <a:lnB>
                      <a:noFill/>
                    </a:lnB>
                  </a:tcPr>
                </a:tc>
                <a:tc>
                  <a:txBody>
                    <a:bodyPr/>
                    <a:lstStyle/>
                    <a:p>
                      <a:pPr>
                        <a:lnSpc>
                          <a:spcPct val="115000"/>
                        </a:lnSpc>
                        <a:spcAft>
                          <a:spcPts val="0"/>
                        </a:spcAft>
                      </a:pPr>
                      <a:r>
                        <a:rPr lang="en-AU" sz="2000" dirty="0">
                          <a:effectLst/>
                          <a:latin typeface="Calibri"/>
                          <a:ea typeface="Calibri"/>
                          <a:cs typeface="Times New Roman"/>
                        </a:rPr>
                        <a:t>View  as entire screen</a:t>
                      </a:r>
                    </a:p>
                  </a:txBody>
                  <a:tcPr marL="68580" marR="68580" marT="0" marB="0" anchor="ctr">
                    <a:lnL>
                      <a:noFill/>
                    </a:lnL>
                    <a:lnR>
                      <a:noFill/>
                    </a:lnR>
                    <a:lnT>
                      <a:noFill/>
                    </a:lnT>
                    <a:lnB>
                      <a:noFill/>
                    </a:lnB>
                  </a:tcPr>
                </a:tc>
                <a:tc>
                  <a:txBody>
                    <a:bodyPr/>
                    <a:lstStyle/>
                    <a:p>
                      <a:pPr>
                        <a:lnSpc>
                          <a:spcPct val="115000"/>
                        </a:lnSpc>
                        <a:spcAft>
                          <a:spcPts val="0"/>
                        </a:spcAft>
                      </a:pPr>
                      <a:endParaRPr lang="en-AU" sz="20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a:lnSpc>
                          <a:spcPct val="115000"/>
                        </a:lnSpc>
                        <a:spcAft>
                          <a:spcPts val="0"/>
                        </a:spcAft>
                      </a:pPr>
                      <a:r>
                        <a:rPr lang="en-AU" sz="2000" dirty="0">
                          <a:effectLst/>
                          <a:latin typeface="Calibri"/>
                          <a:ea typeface="Calibri"/>
                          <a:cs typeface="Times New Roman"/>
                        </a:rPr>
                        <a:t>To print</a:t>
                      </a:r>
                    </a:p>
                  </a:txBody>
                  <a:tcPr marL="68580" marR="68580" marT="0" marB="0" anchor="ctr">
                    <a:lnL>
                      <a:noFill/>
                    </a:lnL>
                    <a:lnR>
                      <a:noFill/>
                    </a:lnR>
                    <a:lnT>
                      <a:noFill/>
                    </a:lnT>
                    <a:lnB>
                      <a:noFill/>
                    </a:lnB>
                  </a:tcPr>
                </a:tc>
                <a:tc rowSpan="3">
                  <a:txBody>
                    <a:bodyPr/>
                    <a:lstStyle/>
                    <a:p>
                      <a:pPr>
                        <a:lnSpc>
                          <a:spcPct val="115000"/>
                        </a:lnSpc>
                        <a:spcAft>
                          <a:spcPts val="0"/>
                        </a:spcAft>
                      </a:pPr>
                      <a:endParaRPr lang="en-AU" sz="2000">
                        <a:effectLst/>
                        <a:latin typeface="Calibri"/>
                        <a:ea typeface="Calibri"/>
                        <a:cs typeface="Times New Roman"/>
                      </a:endParaRPr>
                    </a:p>
                  </a:txBody>
                  <a:tcPr marL="68580" marR="68580" marT="0" marB="0" anchor="ctr">
                    <a:lnL>
                      <a:noFill/>
                    </a:lnL>
                    <a:lnR>
                      <a:noFill/>
                    </a:lnR>
                    <a:lnT>
                      <a:noFill/>
                    </a:lnT>
                    <a:lnB>
                      <a:noFill/>
                    </a:lnB>
                  </a:tcPr>
                </a:tc>
                <a:tc rowSpan="2">
                  <a:txBody>
                    <a:bodyPr/>
                    <a:lstStyle/>
                    <a:p>
                      <a:pPr>
                        <a:lnSpc>
                          <a:spcPct val="115000"/>
                        </a:lnSpc>
                        <a:spcAft>
                          <a:spcPts val="0"/>
                        </a:spcAft>
                      </a:pPr>
                      <a:r>
                        <a:rPr lang="en-AU" sz="2000" dirty="0">
                          <a:effectLst/>
                          <a:latin typeface="Calibri"/>
                          <a:ea typeface="Calibri"/>
                          <a:cs typeface="Times New Roman"/>
                        </a:rPr>
                        <a:t>Change magnification of image</a:t>
                      </a:r>
                    </a:p>
                    <a:p>
                      <a:pPr>
                        <a:lnSpc>
                          <a:spcPct val="115000"/>
                        </a:lnSpc>
                        <a:spcAft>
                          <a:spcPts val="0"/>
                        </a:spcAft>
                      </a:pPr>
                      <a:r>
                        <a:rPr lang="en-AU" sz="2000" dirty="0">
                          <a:effectLst/>
                          <a:latin typeface="Calibri"/>
                          <a:ea typeface="Calibri"/>
                          <a:cs typeface="Times New Roman"/>
                        </a:rPr>
                        <a:t> </a:t>
                      </a:r>
                    </a:p>
                  </a:txBody>
                  <a:tcPr marL="68580" marR="68580" marT="0" marB="0" anchor="ctr">
                    <a:lnL>
                      <a:noFill/>
                    </a:lnL>
                    <a:lnR>
                      <a:noFill/>
                    </a:lnR>
                    <a:lnT>
                      <a:noFill/>
                    </a:lnT>
                    <a:lnB>
                      <a:noFill/>
                    </a:lnB>
                  </a:tcPr>
                </a:tc>
              </a:tr>
              <a:tr h="396044">
                <a:tc>
                  <a:txBody>
                    <a:bodyPr/>
                    <a:lstStyle/>
                    <a:p>
                      <a:pPr>
                        <a:lnSpc>
                          <a:spcPct val="115000"/>
                        </a:lnSpc>
                        <a:spcAft>
                          <a:spcPts val="0"/>
                        </a:spcAft>
                      </a:pPr>
                      <a:r>
                        <a:rPr lang="en-AU" sz="1100">
                          <a:effectLst/>
                          <a:latin typeface="Calibri"/>
                          <a:ea typeface="Calibri"/>
                          <a:cs typeface="Times New Roman"/>
                        </a:rPr>
                        <a:t> </a:t>
                      </a:r>
                    </a:p>
                  </a:txBody>
                  <a:tcPr marL="68580" marR="68580" marT="0" marB="0" anchor="ctr">
                    <a:lnL>
                      <a:noFill/>
                    </a:lnL>
                    <a:lnR>
                      <a:noFill/>
                    </a:lnR>
                    <a:lnT>
                      <a:noFill/>
                    </a:lnT>
                    <a:lnB>
                      <a:noFill/>
                    </a:lnB>
                  </a:tcPr>
                </a:tc>
                <a:tc>
                  <a:txBody>
                    <a:bodyPr/>
                    <a:lstStyle/>
                    <a:p>
                      <a:pPr>
                        <a:lnSpc>
                          <a:spcPct val="115000"/>
                        </a:lnSpc>
                        <a:spcAft>
                          <a:spcPts val="0"/>
                        </a:spcAft>
                      </a:pPr>
                      <a:r>
                        <a:rPr lang="en-AU" sz="2000" dirty="0">
                          <a:effectLst/>
                          <a:latin typeface="Calibri"/>
                          <a:ea typeface="Calibri"/>
                          <a:cs typeface="Times New Roman"/>
                        </a:rPr>
                        <a:t>View source info about image</a:t>
                      </a:r>
                    </a:p>
                  </a:txBody>
                  <a:tcPr marL="68580" marR="68580" marT="0" marB="0" anchor="ctr">
                    <a:lnL>
                      <a:noFill/>
                    </a:lnL>
                    <a:lnR>
                      <a:noFill/>
                    </a:lnR>
                    <a:lnT>
                      <a:noFill/>
                    </a:lnT>
                    <a:lnB>
                      <a:noFill/>
                    </a:lnB>
                  </a:tcPr>
                </a:tc>
                <a:tc>
                  <a:txBody>
                    <a:bodyPr/>
                    <a:lstStyle/>
                    <a:p>
                      <a:pPr>
                        <a:lnSpc>
                          <a:spcPct val="115000"/>
                        </a:lnSpc>
                        <a:spcAft>
                          <a:spcPts val="0"/>
                        </a:spcAft>
                      </a:pPr>
                      <a:endParaRPr lang="en-AU" sz="20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a:lnSpc>
                          <a:spcPct val="115000"/>
                        </a:lnSpc>
                        <a:spcAft>
                          <a:spcPts val="0"/>
                        </a:spcAft>
                      </a:pPr>
                      <a:r>
                        <a:rPr lang="en-AU" sz="2000" dirty="0">
                          <a:effectLst/>
                          <a:latin typeface="Calibri"/>
                          <a:ea typeface="Calibri"/>
                          <a:cs typeface="Times New Roman"/>
                        </a:rPr>
                        <a:t>View next image in collection</a:t>
                      </a:r>
                    </a:p>
                  </a:txBody>
                  <a:tcPr marL="68580" marR="68580" marT="0" marB="0" anchor="ctr">
                    <a:lnL>
                      <a:noFill/>
                    </a:lnL>
                    <a:lnR>
                      <a:noFill/>
                    </a:lnR>
                    <a:lnT>
                      <a:noFill/>
                    </a:lnT>
                    <a:lnB>
                      <a:noFill/>
                    </a:lnB>
                  </a:tcPr>
                </a:tc>
                <a:tc vMerge="1">
                  <a:txBody>
                    <a:bodyPr/>
                    <a:lstStyle/>
                    <a:p>
                      <a:endParaRPr lang="en-AU"/>
                    </a:p>
                  </a:txBody>
                  <a:tcPr/>
                </a:tc>
                <a:tc vMerge="1">
                  <a:txBody>
                    <a:bodyPr/>
                    <a:lstStyle/>
                    <a:p>
                      <a:endParaRPr lang="en-AU"/>
                    </a:p>
                  </a:txBody>
                  <a:tcPr/>
                </a:tc>
              </a:tr>
              <a:tr h="198022">
                <a:tc>
                  <a:txBody>
                    <a:bodyPr/>
                    <a:lstStyle/>
                    <a:p>
                      <a:pPr>
                        <a:lnSpc>
                          <a:spcPct val="115000"/>
                        </a:lnSpc>
                        <a:spcAft>
                          <a:spcPts val="0"/>
                        </a:spcAft>
                      </a:pPr>
                      <a:r>
                        <a:rPr lang="en-AU" sz="800" dirty="0">
                          <a:effectLst/>
                          <a:latin typeface="Calibri"/>
                          <a:ea typeface="Calibri"/>
                          <a:cs typeface="Times New Roman"/>
                        </a:rPr>
                        <a:t> </a:t>
                      </a:r>
                      <a:endParaRPr lang="en-AU" sz="1100" dirty="0">
                        <a:effectLst/>
                        <a:latin typeface="Calibri"/>
                        <a:ea typeface="Calibri"/>
                        <a:cs typeface="Times New Roman"/>
                      </a:endParaRPr>
                    </a:p>
                  </a:txBody>
                  <a:tcPr marL="68580" marR="68580" marT="0" marB="0" anchor="ctr">
                    <a:lnL>
                      <a:noFill/>
                    </a:lnL>
                    <a:lnR>
                      <a:noFill/>
                    </a:lnR>
                    <a:lnT>
                      <a:noFill/>
                    </a:lnT>
                    <a:lnB>
                      <a:noFill/>
                    </a:lnB>
                  </a:tcPr>
                </a:tc>
                <a:tc>
                  <a:txBody>
                    <a:bodyPr/>
                    <a:lstStyle/>
                    <a:p>
                      <a:pPr>
                        <a:lnSpc>
                          <a:spcPct val="115000"/>
                        </a:lnSpc>
                        <a:spcAft>
                          <a:spcPts val="0"/>
                        </a:spcAft>
                      </a:pPr>
                      <a:r>
                        <a:rPr lang="en-AU" sz="1100" dirty="0">
                          <a:effectLst/>
                          <a:latin typeface="Calibri"/>
                          <a:ea typeface="Calibri"/>
                          <a:cs typeface="Times New Roman"/>
                        </a:rPr>
                        <a:t> </a:t>
                      </a:r>
                    </a:p>
                  </a:txBody>
                  <a:tcPr marL="68580" marR="68580" marT="0" marB="0" anchor="ctr">
                    <a:lnL>
                      <a:noFill/>
                    </a:lnL>
                    <a:lnR>
                      <a:noFill/>
                    </a:lnR>
                    <a:lnT>
                      <a:noFill/>
                    </a:lnT>
                    <a:lnB>
                      <a:noFill/>
                    </a:lnB>
                  </a:tcPr>
                </a:tc>
                <a:tc>
                  <a:txBody>
                    <a:bodyPr/>
                    <a:lstStyle/>
                    <a:p>
                      <a:pPr>
                        <a:lnSpc>
                          <a:spcPct val="115000"/>
                        </a:lnSpc>
                        <a:spcAft>
                          <a:spcPts val="0"/>
                        </a:spcAft>
                      </a:pPr>
                      <a:r>
                        <a:rPr lang="en-AU" sz="1100">
                          <a:effectLst/>
                          <a:latin typeface="Calibri"/>
                          <a:ea typeface="Calibri"/>
                          <a:cs typeface="Times New Roman"/>
                        </a:rPr>
                        <a:t> </a:t>
                      </a:r>
                    </a:p>
                  </a:txBody>
                  <a:tcPr marL="68580" marR="68580" marT="0" marB="0" anchor="ctr">
                    <a:lnL>
                      <a:noFill/>
                    </a:lnL>
                    <a:lnR>
                      <a:noFill/>
                    </a:lnR>
                    <a:lnT>
                      <a:noFill/>
                    </a:lnT>
                    <a:lnB>
                      <a:noFill/>
                    </a:lnB>
                  </a:tcPr>
                </a:tc>
                <a:tc>
                  <a:txBody>
                    <a:bodyPr/>
                    <a:lstStyle/>
                    <a:p>
                      <a:pPr>
                        <a:lnSpc>
                          <a:spcPct val="115000"/>
                        </a:lnSpc>
                        <a:spcAft>
                          <a:spcPts val="0"/>
                        </a:spcAft>
                      </a:pPr>
                      <a:r>
                        <a:rPr lang="en-AU" sz="1100" dirty="0">
                          <a:effectLst/>
                          <a:latin typeface="Calibri"/>
                          <a:ea typeface="Calibri"/>
                          <a:cs typeface="Times New Roman"/>
                        </a:rPr>
                        <a:t> </a:t>
                      </a:r>
                    </a:p>
                  </a:txBody>
                  <a:tcPr marL="68580" marR="68580" marT="0" marB="0" anchor="ctr">
                    <a:lnL>
                      <a:noFill/>
                    </a:lnL>
                    <a:lnR>
                      <a:noFill/>
                    </a:lnR>
                    <a:lnT>
                      <a:noFill/>
                    </a:lnT>
                    <a:lnB>
                      <a:noFill/>
                    </a:lnB>
                  </a:tcPr>
                </a:tc>
                <a:tc vMerge="1">
                  <a:txBody>
                    <a:bodyPr/>
                    <a:lstStyle/>
                    <a:p>
                      <a:endParaRPr lang="en-AU"/>
                    </a:p>
                  </a:txBody>
                  <a:tcPr/>
                </a:tc>
                <a:tc>
                  <a:txBody>
                    <a:bodyPr/>
                    <a:lstStyle/>
                    <a:p>
                      <a:pPr>
                        <a:lnSpc>
                          <a:spcPct val="115000"/>
                        </a:lnSpc>
                        <a:spcAft>
                          <a:spcPts val="0"/>
                        </a:spcAft>
                      </a:pPr>
                      <a:r>
                        <a:rPr lang="en-AU" sz="1100" dirty="0">
                          <a:effectLst/>
                          <a:latin typeface="Calibri"/>
                          <a:ea typeface="Calibri"/>
                          <a:cs typeface="Times New Roman"/>
                        </a:rPr>
                        <a:t> </a:t>
                      </a:r>
                    </a:p>
                  </a:txBody>
                  <a:tcPr marL="68580" marR="68580" marT="0" marB="0" anchor="ctr">
                    <a:lnL>
                      <a:noFill/>
                    </a:lnL>
                    <a:lnR>
                      <a:noFill/>
                    </a:lnR>
                    <a:lnT>
                      <a:noFill/>
                    </a:lnT>
                    <a:lnB>
                      <a:noFill/>
                    </a:lnB>
                  </a:tcPr>
                </a:tc>
              </a:tr>
            </a:tbl>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72255220"/>
              </p:ext>
            </p:extLst>
          </p:nvPr>
        </p:nvGraphicFramePr>
        <p:xfrm>
          <a:off x="251520" y="3652664"/>
          <a:ext cx="360040" cy="345039"/>
        </p:xfrm>
        <a:graphic>
          <a:graphicData uri="http://schemas.openxmlformats.org/presentationml/2006/ole">
            <mc:AlternateContent xmlns:mc="http://schemas.openxmlformats.org/markup-compatibility/2006">
              <mc:Choice xmlns:v="urn:schemas-microsoft-com:vml" Requires="v">
                <p:oleObj spid="_x0000_s5350" name="Bitmap Image" r:id="rId5" imgW="457143" imgH="438095" progId="Paint.Picture">
                  <p:embed/>
                </p:oleObj>
              </mc:Choice>
              <mc:Fallback>
                <p:oleObj name="Bitmap Image" r:id="rId5" imgW="457143" imgH="438095" progId="Paint.Picture">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3652664"/>
                        <a:ext cx="360040" cy="345039"/>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18529102"/>
              </p:ext>
            </p:extLst>
          </p:nvPr>
        </p:nvGraphicFramePr>
        <p:xfrm>
          <a:off x="3347864" y="3697033"/>
          <a:ext cx="360040" cy="343675"/>
        </p:xfrm>
        <a:graphic>
          <a:graphicData uri="http://schemas.openxmlformats.org/presentationml/2006/ole">
            <mc:AlternateContent xmlns:mc="http://schemas.openxmlformats.org/markup-compatibility/2006">
              <mc:Choice xmlns:v="urn:schemas-microsoft-com:vml" Requires="v">
                <p:oleObj spid="_x0000_s5351" name="Bitmap Image" r:id="rId7" imgW="457143" imgH="428798" progId="Paint.Picture">
                  <p:embed/>
                </p:oleObj>
              </mc:Choice>
              <mc:Fallback>
                <p:oleObj name="Bitmap Image" r:id="rId7" imgW="457143" imgH="428798" progId="Paint.Picture">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7864" y="3697033"/>
                        <a:ext cx="360040" cy="343675"/>
                      </a:xfrm>
                      <a:prstGeom prst="rect">
                        <a:avLst/>
                      </a:prstGeom>
                      <a:noFill/>
                    </p:spPr>
                  </p:pic>
                </p:oleObj>
              </mc:Fallback>
            </mc:AlternateContent>
          </a:graphicData>
        </a:graphic>
      </p:graphicFrame>
      <p:pic>
        <p:nvPicPr>
          <p:cNvPr id="5130" name="Picture 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54532" y="3580655"/>
            <a:ext cx="330047" cy="154022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Object 9"/>
          <p:cNvGraphicFramePr>
            <a:graphicFrameLocks noChangeAspect="1"/>
          </p:cNvGraphicFramePr>
          <p:nvPr>
            <p:extLst>
              <p:ext uri="{D42A27DB-BD31-4B8C-83A1-F6EECF244321}">
                <p14:modId xmlns:p14="http://schemas.microsoft.com/office/powerpoint/2010/main" val="3117971259"/>
              </p:ext>
            </p:extLst>
          </p:nvPr>
        </p:nvGraphicFramePr>
        <p:xfrm>
          <a:off x="251520" y="4228728"/>
          <a:ext cx="338336" cy="338336"/>
        </p:xfrm>
        <a:graphic>
          <a:graphicData uri="http://schemas.openxmlformats.org/presentationml/2006/ole">
            <mc:AlternateContent xmlns:mc="http://schemas.openxmlformats.org/markup-compatibility/2006">
              <mc:Choice xmlns:v="urn:schemas-microsoft-com:vml" Requires="v">
                <p:oleObj spid="_x0000_s5352" name="Bitmap Image" r:id="rId10" imgW="438095" imgH="438095" progId="Paint.Picture">
                  <p:embed/>
                </p:oleObj>
              </mc:Choice>
              <mc:Fallback>
                <p:oleObj name="Bitmap Image" r:id="rId10" imgW="438095" imgH="438095" progId="Paint.Picture">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1520" y="4228728"/>
                        <a:ext cx="338336" cy="338336"/>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964551724"/>
              </p:ext>
            </p:extLst>
          </p:nvPr>
        </p:nvGraphicFramePr>
        <p:xfrm>
          <a:off x="3347864" y="4228728"/>
          <a:ext cx="360040" cy="376405"/>
        </p:xfrm>
        <a:graphic>
          <a:graphicData uri="http://schemas.openxmlformats.org/presentationml/2006/ole">
            <mc:AlternateContent xmlns:mc="http://schemas.openxmlformats.org/markup-compatibility/2006">
              <mc:Choice xmlns:v="urn:schemas-microsoft-com:vml" Requires="v">
                <p:oleObj spid="_x0000_s5353" name="Bitmap Image" r:id="rId12" imgW="609524" imgH="647619" progId="Paint.Picture">
                  <p:embed/>
                </p:oleObj>
              </mc:Choice>
              <mc:Fallback>
                <p:oleObj name="Bitmap Image" r:id="rId12" imgW="609524" imgH="647619" progId="Paint.Picture">
                  <p:embed/>
                  <p:pic>
                    <p:nvPicPr>
                      <p:cNvPr id="0"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47864" y="4228728"/>
                        <a:ext cx="360040" cy="376405"/>
                      </a:xfrm>
                      <a:prstGeom prst="rect">
                        <a:avLst/>
                      </a:prstGeom>
                      <a:noFill/>
                    </p:spPr>
                  </p:pic>
                </p:oleObj>
              </mc:Fallback>
            </mc:AlternateContent>
          </a:graphicData>
        </a:graphic>
      </p:graphicFrame>
      <p:pic>
        <p:nvPicPr>
          <p:cNvPr id="5133"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69497" y="52264"/>
            <a:ext cx="1530249" cy="1132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95274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135716" y="124272"/>
            <a:ext cx="8208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chemeClr val="accent5"/>
                </a:solidFill>
              </a:rPr>
              <a:t>Example 3</a:t>
            </a:r>
            <a:endParaRPr lang="en-AU" sz="3600" b="1" dirty="0">
              <a:solidFill>
                <a:schemeClr val="accent5"/>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348408"/>
            <a:ext cx="8885416" cy="3605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699792" y="124272"/>
            <a:ext cx="6293128" cy="1538883"/>
          </a:xfrm>
          <a:prstGeom prst="rect">
            <a:avLst/>
          </a:prstGeom>
          <a:noFill/>
        </p:spPr>
        <p:txBody>
          <a:bodyPr wrap="square" rtlCol="0">
            <a:spAutoFit/>
          </a:bodyPr>
          <a:lstStyle/>
          <a:p>
            <a:r>
              <a:rPr lang="en-AU" sz="3200" dirty="0" smtClean="0"/>
              <a:t>+Card </a:t>
            </a:r>
            <a:r>
              <a:rPr lang="en-AU" sz="3200" dirty="0" err="1" smtClean="0"/>
              <a:t>Catalog</a:t>
            </a:r>
            <a:endParaRPr lang="en-AU" sz="3200" dirty="0" smtClean="0"/>
          </a:p>
          <a:p>
            <a:r>
              <a:rPr lang="en-AU" sz="3000" dirty="0" smtClean="0"/>
              <a:t>Wiltshire births, deaths &amp; marriages</a:t>
            </a:r>
          </a:p>
          <a:p>
            <a:endParaRPr lang="en-AU" sz="3200" dirty="0"/>
          </a:p>
        </p:txBody>
      </p:sp>
      <p:sp>
        <p:nvSpPr>
          <p:cNvPr id="7" name="Rounded Rectangle 6"/>
          <p:cNvSpPr/>
          <p:nvPr/>
        </p:nvSpPr>
        <p:spPr>
          <a:xfrm>
            <a:off x="135716" y="1996480"/>
            <a:ext cx="1051908" cy="57606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ounded Rectangle 7"/>
          <p:cNvSpPr/>
          <p:nvPr/>
        </p:nvSpPr>
        <p:spPr>
          <a:xfrm>
            <a:off x="135716" y="3151113"/>
            <a:ext cx="1267932" cy="35753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ounded Rectangle 8"/>
          <p:cNvSpPr/>
          <p:nvPr/>
        </p:nvSpPr>
        <p:spPr>
          <a:xfrm>
            <a:off x="107504" y="3796680"/>
            <a:ext cx="1584176"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3945824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408708" y="124272"/>
            <a:ext cx="8208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chemeClr val="accent5"/>
                </a:solidFill>
              </a:rPr>
              <a:t>Example 3</a:t>
            </a:r>
            <a:endParaRPr lang="en-AU" sz="3600" b="1" dirty="0">
              <a:solidFill>
                <a:schemeClr val="accent5"/>
              </a:solidFill>
            </a:endParaRP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905631"/>
            <a:ext cx="8621850" cy="411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5480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fontAlgn="base">
              <a:spcBef>
                <a:spcPct val="50000"/>
              </a:spcBef>
              <a:spcAft>
                <a:spcPct val="0"/>
              </a:spcAft>
            </a:pPr>
            <a:r>
              <a:rPr lang="en-AU" sz="3600" b="1" dirty="0" smtClean="0">
                <a:solidFill>
                  <a:schemeClr val="accent5"/>
                </a:solidFill>
                <a:latin typeface="Arial" charset="0"/>
                <a:ea typeface="+mn-ea"/>
                <a:cs typeface="Arial" charset="0"/>
              </a:rPr>
              <a:t/>
            </a:r>
            <a:br>
              <a:rPr lang="en-AU" sz="3600" b="1" dirty="0" smtClean="0">
                <a:solidFill>
                  <a:schemeClr val="accent5"/>
                </a:solidFill>
                <a:latin typeface="Arial" charset="0"/>
                <a:ea typeface="+mn-ea"/>
                <a:cs typeface="Arial" charset="0"/>
              </a:rPr>
            </a:br>
            <a:r>
              <a:rPr lang="en-AU" sz="3600" b="1" dirty="0" smtClean="0">
                <a:solidFill>
                  <a:schemeClr val="accent5"/>
                </a:solidFill>
                <a:latin typeface="Arial" charset="0"/>
                <a:ea typeface="+mn-ea"/>
                <a:cs typeface="Arial" charset="0"/>
              </a:rPr>
              <a:t>Ancestry </a:t>
            </a:r>
            <a:r>
              <a:rPr lang="en-AU" sz="3600" b="1" dirty="0">
                <a:solidFill>
                  <a:schemeClr val="accent5"/>
                </a:solidFill>
                <a:latin typeface="Arial" charset="0"/>
                <a:ea typeface="+mn-ea"/>
                <a:cs typeface="Arial" charset="0"/>
              </a:rPr>
              <a:t>Library Edition</a:t>
            </a:r>
            <a:r>
              <a:rPr lang="en-AU" sz="3600" b="1" dirty="0">
                <a:solidFill>
                  <a:srgbClr val="6C62AB"/>
                </a:solidFill>
                <a:latin typeface="Arial" charset="0"/>
                <a:ea typeface="+mn-ea"/>
                <a:cs typeface="Arial" charset="0"/>
              </a:rPr>
              <a:t/>
            </a:r>
            <a:br>
              <a:rPr lang="en-AU" sz="3600" b="1" dirty="0">
                <a:solidFill>
                  <a:srgbClr val="6C62AB"/>
                </a:solidFill>
                <a:latin typeface="Arial" charset="0"/>
                <a:ea typeface="+mn-ea"/>
                <a:cs typeface="Arial" charset="0"/>
              </a:rPr>
            </a:br>
            <a:endParaRPr lang="en-AU" dirty="0"/>
          </a:p>
        </p:txBody>
      </p:sp>
      <p:sp>
        <p:nvSpPr>
          <p:cNvPr id="3" name="Content Placeholder 2"/>
          <p:cNvSpPr>
            <a:spLocks noGrp="1"/>
          </p:cNvSpPr>
          <p:nvPr>
            <p:ph idx="1"/>
          </p:nvPr>
        </p:nvSpPr>
        <p:spPr/>
        <p:txBody>
          <a:bodyPr>
            <a:normAutofit lnSpcReduction="10000"/>
          </a:bodyPr>
          <a:lstStyle/>
          <a:p>
            <a:pPr marL="0" lvl="0" indent="0" fontAlgn="base">
              <a:spcBef>
                <a:spcPct val="0"/>
              </a:spcBef>
              <a:spcAft>
                <a:spcPct val="0"/>
              </a:spcAft>
              <a:buClr>
                <a:srgbClr val="6C62AB"/>
              </a:buClr>
              <a:buNone/>
            </a:pPr>
            <a:r>
              <a:rPr lang="en-AU" sz="2800" dirty="0">
                <a:solidFill>
                  <a:prstClr val="black"/>
                </a:solidFill>
                <a:latin typeface="Arial" charset="0"/>
                <a:cs typeface="Arial" charset="0"/>
              </a:rPr>
              <a:t>Key features:</a:t>
            </a:r>
          </a:p>
          <a:p>
            <a:pPr marL="457200" lvl="0" indent="-457200" fontAlgn="base">
              <a:spcBef>
                <a:spcPct val="0"/>
              </a:spcBef>
              <a:spcAft>
                <a:spcPct val="0"/>
              </a:spcAft>
              <a:buClr>
                <a:srgbClr val="00A4A1"/>
              </a:buClr>
            </a:pPr>
            <a:r>
              <a:rPr lang="en-AU" sz="2800" dirty="0">
                <a:solidFill>
                  <a:prstClr val="black"/>
                </a:solidFill>
                <a:latin typeface="Arial" charset="0"/>
                <a:cs typeface="Arial" charset="0"/>
              </a:rPr>
              <a:t>Quick name searches</a:t>
            </a:r>
          </a:p>
          <a:p>
            <a:pPr lvl="1" fontAlgn="base">
              <a:spcBef>
                <a:spcPct val="0"/>
              </a:spcBef>
              <a:spcAft>
                <a:spcPct val="0"/>
              </a:spcAft>
              <a:buClr>
                <a:srgbClr val="00A4A1"/>
              </a:buClr>
              <a:buFont typeface="Wingdings" panose="05000000000000000000" pitchFamily="2" charset="2"/>
              <a:buChar char="Ø"/>
            </a:pPr>
            <a:r>
              <a:rPr lang="en-AU" dirty="0">
                <a:solidFill>
                  <a:prstClr val="black"/>
                </a:solidFill>
                <a:latin typeface="Arial" charset="0"/>
                <a:cs typeface="Arial" charset="0"/>
              </a:rPr>
              <a:t>Search across multiple records, countries and time</a:t>
            </a:r>
          </a:p>
          <a:p>
            <a:pPr marL="457200" lvl="0" indent="-457200" fontAlgn="base">
              <a:spcBef>
                <a:spcPct val="0"/>
              </a:spcBef>
              <a:spcAft>
                <a:spcPct val="0"/>
              </a:spcAft>
              <a:buClr>
                <a:srgbClr val="00A4A1"/>
              </a:buClr>
            </a:pPr>
            <a:r>
              <a:rPr lang="en-AU" sz="2800" dirty="0">
                <a:solidFill>
                  <a:prstClr val="black"/>
                </a:solidFill>
                <a:latin typeface="Arial" charset="0"/>
                <a:cs typeface="Arial" charset="0"/>
              </a:rPr>
              <a:t>Access to digitised images</a:t>
            </a:r>
          </a:p>
          <a:p>
            <a:pPr marL="457200" lvl="0" indent="-457200" fontAlgn="base">
              <a:spcBef>
                <a:spcPct val="0"/>
              </a:spcBef>
              <a:spcAft>
                <a:spcPct val="0"/>
              </a:spcAft>
              <a:buClr>
                <a:srgbClr val="00A4A1"/>
              </a:buClr>
            </a:pPr>
            <a:r>
              <a:rPr lang="en-AU" sz="2800" dirty="0">
                <a:solidFill>
                  <a:prstClr val="black"/>
                </a:solidFill>
                <a:uFill>
                  <a:solidFill>
                    <a:srgbClr val="008FB7"/>
                  </a:solidFill>
                </a:uFill>
                <a:latin typeface="Arial" charset="0"/>
                <a:cs typeface="Arial" charset="0"/>
              </a:rPr>
              <a:t>Continually added to and updated</a:t>
            </a:r>
          </a:p>
          <a:p>
            <a:pPr marL="457200" lvl="0" indent="-457200" fontAlgn="base">
              <a:spcBef>
                <a:spcPct val="0"/>
              </a:spcBef>
              <a:spcAft>
                <a:spcPct val="0"/>
              </a:spcAft>
              <a:buClr>
                <a:srgbClr val="00A4A1"/>
              </a:buClr>
            </a:pPr>
            <a:r>
              <a:rPr lang="en-AU" sz="2800" dirty="0">
                <a:solidFill>
                  <a:prstClr val="black"/>
                </a:solidFill>
                <a:uFill>
                  <a:solidFill>
                    <a:srgbClr val="008FB7"/>
                  </a:solidFill>
                </a:uFill>
                <a:latin typeface="Arial" charset="0"/>
                <a:cs typeface="Arial" charset="0"/>
              </a:rPr>
              <a:t>Access previously inaccessible British and Australian records</a:t>
            </a:r>
          </a:p>
        </p:txBody>
      </p:sp>
    </p:spTree>
    <p:extLst>
      <p:ext uri="{BB962C8B-B14F-4D97-AF65-F5344CB8AC3E}">
        <p14:creationId xmlns:p14="http://schemas.microsoft.com/office/powerpoint/2010/main" val="1483018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539749" y="124272"/>
            <a:ext cx="8208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chemeClr val="accent5"/>
                </a:solidFill>
              </a:rPr>
              <a:t>Example 4 – name reversal</a:t>
            </a:r>
            <a:endParaRPr lang="en-AU" sz="3600" b="1" dirty="0">
              <a:solidFill>
                <a:schemeClr val="accent5"/>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816770"/>
            <a:ext cx="3112453" cy="4274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860521"/>
            <a:ext cx="5446633" cy="1928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904" y="3256434"/>
            <a:ext cx="4667250"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3906437" y="3863752"/>
            <a:ext cx="1872208"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ounded Rectangle 3"/>
          <p:cNvSpPr/>
          <p:nvPr/>
        </p:nvSpPr>
        <p:spPr>
          <a:xfrm>
            <a:off x="4788024" y="2212504"/>
            <a:ext cx="864096"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 name="Straight Arrow Connector 8"/>
          <p:cNvCxnSpPr/>
          <p:nvPr/>
        </p:nvCxnSpPr>
        <p:spPr>
          <a:xfrm flipV="1">
            <a:off x="5076056" y="2522190"/>
            <a:ext cx="144016" cy="62641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707904" y="4444752"/>
            <a:ext cx="184731" cy="369332"/>
          </a:xfrm>
          <a:prstGeom prst="rect">
            <a:avLst/>
          </a:prstGeom>
          <a:noFill/>
        </p:spPr>
        <p:txBody>
          <a:bodyPr wrap="none" rtlCol="0">
            <a:spAutoFit/>
          </a:bodyPr>
          <a:lstStyle/>
          <a:p>
            <a:endParaRPr lang="en-AU" dirty="0"/>
          </a:p>
        </p:txBody>
      </p:sp>
    </p:spTree>
    <p:extLst>
      <p:ext uri="{BB962C8B-B14F-4D97-AF65-F5344CB8AC3E}">
        <p14:creationId xmlns:p14="http://schemas.microsoft.com/office/powerpoint/2010/main" val="30203292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539749" y="124272"/>
            <a:ext cx="8208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chemeClr val="accent5"/>
                </a:solidFill>
              </a:rPr>
              <a:t>Example 4 – name reversal</a:t>
            </a:r>
            <a:endParaRPr lang="en-AU" sz="3600" b="1" dirty="0">
              <a:solidFill>
                <a:schemeClr val="accent5"/>
              </a:solidFill>
            </a:endParaRPr>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860521"/>
            <a:ext cx="8254945" cy="2922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3707904" y="4444752"/>
            <a:ext cx="184731" cy="369332"/>
          </a:xfrm>
          <a:prstGeom prst="rect">
            <a:avLst/>
          </a:prstGeom>
          <a:noFill/>
        </p:spPr>
        <p:txBody>
          <a:bodyPr wrap="none" rtlCol="0">
            <a:spAutoFit/>
          </a:bodyPr>
          <a:lstStyle/>
          <a:p>
            <a:endParaRPr lang="en-AU" dirty="0"/>
          </a:p>
        </p:txBody>
      </p:sp>
      <p:sp>
        <p:nvSpPr>
          <p:cNvPr id="3" name="Rounded Rectangle 2"/>
          <p:cNvSpPr/>
          <p:nvPr/>
        </p:nvSpPr>
        <p:spPr>
          <a:xfrm>
            <a:off x="2555776" y="2932584"/>
            <a:ext cx="1336859"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755576" y="4007829"/>
            <a:ext cx="5968301" cy="584775"/>
          </a:xfrm>
          <a:prstGeom prst="rect">
            <a:avLst/>
          </a:prstGeom>
          <a:noFill/>
        </p:spPr>
        <p:txBody>
          <a:bodyPr wrap="none" rtlCol="0">
            <a:spAutoFit/>
          </a:bodyPr>
          <a:lstStyle/>
          <a:p>
            <a:r>
              <a:rPr lang="en-AU" sz="3200" dirty="0" smtClean="0"/>
              <a:t>Original record provides context</a:t>
            </a:r>
            <a:endParaRPr lang="en-AU" sz="3200" dirty="0"/>
          </a:p>
        </p:txBody>
      </p:sp>
    </p:spTree>
    <p:extLst>
      <p:ext uri="{BB962C8B-B14F-4D97-AF65-F5344CB8AC3E}">
        <p14:creationId xmlns:p14="http://schemas.microsoft.com/office/powerpoint/2010/main" val="40458934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539749" y="124272"/>
            <a:ext cx="8208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chemeClr val="accent5"/>
                </a:solidFill>
              </a:rPr>
              <a:t>Example 5 – spelling, names</a:t>
            </a:r>
            <a:endParaRPr lang="en-AU" sz="3600" b="1" dirty="0">
              <a:solidFill>
                <a:schemeClr val="accent5"/>
              </a:solidFill>
            </a:endParaRPr>
          </a:p>
        </p:txBody>
      </p:sp>
      <p:sp>
        <p:nvSpPr>
          <p:cNvPr id="11" name="TextBox 10"/>
          <p:cNvSpPr txBox="1"/>
          <p:nvPr/>
        </p:nvSpPr>
        <p:spPr>
          <a:xfrm>
            <a:off x="3707904" y="4444752"/>
            <a:ext cx="184731" cy="369332"/>
          </a:xfrm>
          <a:prstGeom prst="rect">
            <a:avLst/>
          </a:prstGeom>
          <a:noFill/>
        </p:spPr>
        <p:txBody>
          <a:bodyPr wrap="none" rtlCol="0">
            <a:spAutoFit/>
          </a:bodyPr>
          <a:lstStyle/>
          <a:p>
            <a:endParaRPr lang="en-AU" dirty="0"/>
          </a:p>
        </p:txBody>
      </p:sp>
      <p:sp>
        <p:nvSpPr>
          <p:cNvPr id="5" name="TextBox 4"/>
          <p:cNvSpPr txBox="1"/>
          <p:nvPr/>
        </p:nvSpPr>
        <p:spPr>
          <a:xfrm>
            <a:off x="213369" y="3910846"/>
            <a:ext cx="8861721" cy="954107"/>
          </a:xfrm>
          <a:prstGeom prst="rect">
            <a:avLst/>
          </a:prstGeom>
          <a:noFill/>
        </p:spPr>
        <p:txBody>
          <a:bodyPr wrap="none" rtlCol="0">
            <a:spAutoFit/>
          </a:bodyPr>
          <a:lstStyle/>
          <a:p>
            <a:r>
              <a:rPr lang="en-AU" sz="2800" dirty="0" smtClean="0"/>
              <a:t>Incorrect </a:t>
            </a:r>
            <a:r>
              <a:rPr lang="en-AU" sz="2800" dirty="0"/>
              <a:t>spelling: </a:t>
            </a:r>
            <a:r>
              <a:rPr lang="en-AU" sz="2800" dirty="0" err="1"/>
              <a:t>Hunley</a:t>
            </a:r>
            <a:r>
              <a:rPr lang="en-AU" sz="2800" dirty="0"/>
              <a:t> for Stanley; </a:t>
            </a:r>
            <a:r>
              <a:rPr lang="en-AU" sz="2800" dirty="0" err="1"/>
              <a:t>Eyer</a:t>
            </a:r>
            <a:r>
              <a:rPr lang="en-AU" sz="2800" dirty="0"/>
              <a:t> for Eyre</a:t>
            </a:r>
            <a:br>
              <a:rPr lang="en-AU" sz="2800" dirty="0"/>
            </a:br>
            <a:r>
              <a:rPr lang="en-AU" sz="2800" dirty="0" smtClean="0"/>
              <a:t>Informal </a:t>
            </a:r>
            <a:r>
              <a:rPr lang="en-AU" sz="2800" dirty="0"/>
              <a:t>names: Frank not Francis Drummond </a:t>
            </a:r>
            <a:r>
              <a:rPr lang="en-AU" sz="2800" dirty="0" err="1"/>
              <a:t>Greville</a:t>
            </a:r>
            <a:endParaRPr lang="en-AU" sz="28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844352"/>
            <a:ext cx="3274961"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844352"/>
            <a:ext cx="3102558" cy="3006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6588224" y="1348408"/>
            <a:ext cx="432048"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ounded Rectangle 5"/>
          <p:cNvSpPr/>
          <p:nvPr/>
        </p:nvSpPr>
        <p:spPr>
          <a:xfrm>
            <a:off x="5940152" y="2347404"/>
            <a:ext cx="360040" cy="2251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ounded Rectangle 6"/>
          <p:cNvSpPr/>
          <p:nvPr/>
        </p:nvSpPr>
        <p:spPr>
          <a:xfrm>
            <a:off x="6804248" y="2788568"/>
            <a:ext cx="360040"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0621995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l" fontAlgn="base">
              <a:spcBef>
                <a:spcPct val="50000"/>
              </a:spcBef>
              <a:spcAft>
                <a:spcPct val="0"/>
              </a:spcAft>
            </a:pPr>
            <a:r>
              <a:rPr lang="en-AU" sz="3600" b="1" dirty="0" smtClean="0">
                <a:solidFill>
                  <a:srgbClr val="4BACC6"/>
                </a:solidFill>
                <a:latin typeface="Arial" charset="0"/>
                <a:ea typeface="+mn-ea"/>
                <a:cs typeface="Arial" charset="0"/>
              </a:rPr>
              <a:t/>
            </a:r>
            <a:br>
              <a:rPr lang="en-AU" sz="3600" b="1" dirty="0" smtClean="0">
                <a:solidFill>
                  <a:srgbClr val="4BACC6"/>
                </a:solidFill>
                <a:latin typeface="Arial" charset="0"/>
                <a:ea typeface="+mn-ea"/>
                <a:cs typeface="Arial" charset="0"/>
              </a:rPr>
            </a:br>
            <a:r>
              <a:rPr lang="en-AU" sz="3600" b="1" dirty="0" smtClean="0">
                <a:solidFill>
                  <a:srgbClr val="4BACC6"/>
                </a:solidFill>
                <a:latin typeface="Arial" charset="0"/>
                <a:ea typeface="+mn-ea"/>
                <a:cs typeface="Arial" charset="0"/>
              </a:rPr>
              <a:t>Example </a:t>
            </a:r>
            <a:r>
              <a:rPr lang="en-AU" sz="3600" b="1" dirty="0">
                <a:solidFill>
                  <a:srgbClr val="4BACC6"/>
                </a:solidFill>
                <a:latin typeface="Arial" charset="0"/>
                <a:ea typeface="+mn-ea"/>
                <a:cs typeface="Arial" charset="0"/>
              </a:rPr>
              <a:t>6 </a:t>
            </a:r>
            <a:br>
              <a:rPr lang="en-AU" sz="3600" b="1" dirty="0">
                <a:solidFill>
                  <a:srgbClr val="4BACC6"/>
                </a:solidFill>
                <a:latin typeface="Arial" charset="0"/>
                <a:ea typeface="+mn-ea"/>
                <a:cs typeface="Arial" charset="0"/>
              </a:rPr>
            </a:br>
            <a:endParaRPr lang="en-AU" dirty="0"/>
          </a:p>
        </p:txBody>
      </p:sp>
      <p:sp>
        <p:nvSpPr>
          <p:cNvPr id="3" name="Content Placeholder 2"/>
          <p:cNvSpPr>
            <a:spLocks noGrp="1"/>
          </p:cNvSpPr>
          <p:nvPr>
            <p:ph idx="1"/>
          </p:nvPr>
        </p:nvSpPr>
        <p:spPr/>
        <p:txBody>
          <a:bodyPr/>
          <a:lstStyle/>
          <a:p>
            <a:pPr marL="0" lvl="0" indent="0" fontAlgn="base">
              <a:spcBef>
                <a:spcPct val="0"/>
              </a:spcBef>
              <a:spcAft>
                <a:spcPct val="0"/>
              </a:spcAft>
              <a:buNone/>
            </a:pPr>
            <a:r>
              <a:rPr lang="en-AU" sz="2800" dirty="0">
                <a:solidFill>
                  <a:prstClr val="black"/>
                </a:solidFill>
                <a:latin typeface="Arial" charset="0"/>
                <a:cs typeface="Arial" charset="0"/>
              </a:rPr>
              <a:t>Using other sources to locate material on Ancestry</a:t>
            </a:r>
            <a:br>
              <a:rPr lang="en-AU" sz="2800" dirty="0">
                <a:solidFill>
                  <a:prstClr val="black"/>
                </a:solidFill>
                <a:latin typeface="Arial" charset="0"/>
                <a:cs typeface="Arial" charset="0"/>
              </a:rPr>
            </a:br>
            <a:endParaRPr lang="en-AU" sz="2800" dirty="0">
              <a:solidFill>
                <a:prstClr val="black"/>
              </a:solidFill>
              <a:latin typeface="Arial" charset="0"/>
              <a:cs typeface="Arial" charset="0"/>
            </a:endParaRPr>
          </a:p>
          <a:p>
            <a:pPr marL="0" lvl="0" indent="0" fontAlgn="base">
              <a:spcBef>
                <a:spcPct val="0"/>
              </a:spcBef>
              <a:spcAft>
                <a:spcPct val="0"/>
              </a:spcAft>
              <a:buNone/>
            </a:pPr>
            <a:r>
              <a:rPr lang="en-AU" sz="2800" b="1" dirty="0">
                <a:solidFill>
                  <a:prstClr val="black"/>
                </a:solidFill>
                <a:latin typeface="Arial" charset="0"/>
                <a:cs typeface="Arial" charset="0"/>
              </a:rPr>
              <a:t>Problem:</a:t>
            </a:r>
          </a:p>
          <a:p>
            <a:pPr marL="0" lvl="0" indent="0" fontAlgn="base">
              <a:spcBef>
                <a:spcPct val="0"/>
              </a:spcBef>
              <a:spcAft>
                <a:spcPct val="0"/>
              </a:spcAft>
              <a:buClr>
                <a:srgbClr val="008FB7"/>
              </a:buClr>
              <a:buNone/>
            </a:pPr>
            <a:r>
              <a:rPr lang="en-AU" sz="2800" dirty="0">
                <a:solidFill>
                  <a:prstClr val="black"/>
                </a:solidFill>
                <a:latin typeface="Arial" charset="0"/>
                <a:cs typeface="Arial" charset="0"/>
              </a:rPr>
              <a:t>Cannot finding Mrs Lance Rawson on shipping list to England. Her name does not appear on the Ancestry index of</a:t>
            </a:r>
            <a:br>
              <a:rPr lang="en-AU" sz="2800" dirty="0">
                <a:solidFill>
                  <a:prstClr val="black"/>
                </a:solidFill>
                <a:latin typeface="Arial" charset="0"/>
                <a:cs typeface="Arial" charset="0"/>
              </a:rPr>
            </a:br>
            <a:r>
              <a:rPr lang="en-AU" sz="2800" i="1" dirty="0">
                <a:solidFill>
                  <a:prstClr val="black"/>
                </a:solidFill>
                <a:latin typeface="Arial" charset="0"/>
                <a:cs typeface="Arial" charset="0"/>
              </a:rPr>
              <a:t>Incoming passenger lists 1878-1960</a:t>
            </a:r>
          </a:p>
          <a:p>
            <a:endParaRPr lang="en-AU" dirty="0"/>
          </a:p>
        </p:txBody>
      </p:sp>
    </p:spTree>
    <p:extLst>
      <p:ext uri="{BB962C8B-B14F-4D97-AF65-F5344CB8AC3E}">
        <p14:creationId xmlns:p14="http://schemas.microsoft.com/office/powerpoint/2010/main" val="2692027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sz="3200" b="1" dirty="0">
                <a:solidFill>
                  <a:srgbClr val="4BACC6"/>
                </a:solidFill>
                <a:latin typeface="Arial" charset="0"/>
                <a:cs typeface="Arial" charset="0"/>
              </a:rPr>
              <a:t>Example 6</a:t>
            </a:r>
            <a:endParaRPr lang="en-AU" dirty="0"/>
          </a:p>
        </p:txBody>
      </p:sp>
      <p:sp>
        <p:nvSpPr>
          <p:cNvPr id="3" name="Content Placeholder 2"/>
          <p:cNvSpPr>
            <a:spLocks noGrp="1"/>
          </p:cNvSpPr>
          <p:nvPr>
            <p:ph idx="1"/>
          </p:nvPr>
        </p:nvSpPr>
        <p:spPr/>
        <p:txBody>
          <a:bodyPr>
            <a:normAutofit lnSpcReduction="10000"/>
          </a:bodyPr>
          <a:lstStyle/>
          <a:p>
            <a:pPr marL="0" lvl="0" indent="0" fontAlgn="base">
              <a:spcBef>
                <a:spcPct val="0"/>
              </a:spcBef>
              <a:spcAft>
                <a:spcPct val="0"/>
              </a:spcAft>
              <a:buNone/>
            </a:pPr>
            <a:r>
              <a:rPr lang="en-AU" sz="2800" dirty="0">
                <a:solidFill>
                  <a:prstClr val="black"/>
                </a:solidFill>
                <a:latin typeface="Arial" charset="0"/>
                <a:cs typeface="Arial" charset="0"/>
              </a:rPr>
              <a:t>Strategy:</a:t>
            </a:r>
          </a:p>
          <a:p>
            <a:pPr marL="457200" lvl="0" indent="-457200" fontAlgn="base">
              <a:spcBef>
                <a:spcPct val="0"/>
              </a:spcBef>
              <a:spcAft>
                <a:spcPct val="0"/>
              </a:spcAft>
              <a:buClr>
                <a:srgbClr val="00A4A1"/>
              </a:buClr>
            </a:pPr>
            <a:r>
              <a:rPr lang="en-AU" sz="2800" dirty="0">
                <a:solidFill>
                  <a:prstClr val="black"/>
                </a:solidFill>
                <a:latin typeface="Arial" charset="0"/>
                <a:cs typeface="Arial" charset="0"/>
              </a:rPr>
              <a:t>Use Australian newspapers online Trove </a:t>
            </a:r>
            <a:r>
              <a:rPr lang="en-AU" sz="2800" dirty="0">
                <a:solidFill>
                  <a:prstClr val="black"/>
                </a:solidFill>
                <a:latin typeface="Arial" charset="0"/>
                <a:cs typeface="Arial" charset="0"/>
                <a:hlinkClick r:id="rId2"/>
              </a:rPr>
              <a:t>http://trove.nla.gov.au/newspaper</a:t>
            </a:r>
            <a:endParaRPr lang="en-AU" sz="2800" dirty="0">
              <a:solidFill>
                <a:prstClr val="black"/>
              </a:solidFill>
              <a:latin typeface="Arial" charset="0"/>
              <a:cs typeface="Arial" charset="0"/>
            </a:endParaRPr>
          </a:p>
          <a:p>
            <a:pPr marL="457200" lvl="0" indent="-457200" fontAlgn="base">
              <a:spcBef>
                <a:spcPct val="0"/>
              </a:spcBef>
              <a:spcAft>
                <a:spcPct val="0"/>
              </a:spcAft>
              <a:buClr>
                <a:srgbClr val="00A4A1"/>
              </a:buClr>
            </a:pPr>
            <a:r>
              <a:rPr lang="en-AU" sz="2800" dirty="0">
                <a:solidFill>
                  <a:prstClr val="black"/>
                </a:solidFill>
                <a:latin typeface="Arial" charset="0"/>
                <a:cs typeface="Arial" charset="0"/>
              </a:rPr>
              <a:t>Find her leaving Australia </a:t>
            </a:r>
            <a:br>
              <a:rPr lang="en-AU" sz="2800" dirty="0">
                <a:solidFill>
                  <a:prstClr val="black"/>
                </a:solidFill>
                <a:latin typeface="Arial" charset="0"/>
                <a:cs typeface="Arial" charset="0"/>
              </a:rPr>
            </a:br>
            <a:r>
              <a:rPr lang="en-AU" sz="2800" dirty="0">
                <a:solidFill>
                  <a:prstClr val="black"/>
                </a:solidFill>
                <a:latin typeface="Arial" charset="0"/>
                <a:cs typeface="Arial" charset="0"/>
              </a:rPr>
              <a:t>ship, date, port</a:t>
            </a:r>
          </a:p>
          <a:p>
            <a:pPr marL="457200" lvl="0" indent="-457200" fontAlgn="base">
              <a:spcBef>
                <a:spcPct val="0"/>
              </a:spcBef>
              <a:spcAft>
                <a:spcPct val="0"/>
              </a:spcAft>
              <a:buClr>
                <a:srgbClr val="00A4A1"/>
              </a:buClr>
            </a:pPr>
            <a:r>
              <a:rPr lang="en-AU" sz="2800" dirty="0">
                <a:solidFill>
                  <a:prstClr val="black"/>
                </a:solidFill>
                <a:latin typeface="Arial" charset="0"/>
                <a:cs typeface="Arial" charset="0"/>
              </a:rPr>
              <a:t>Find approximate date of ship’s arrival</a:t>
            </a:r>
          </a:p>
          <a:p>
            <a:pPr marL="457200" lvl="0" indent="-457200" fontAlgn="base">
              <a:spcBef>
                <a:spcPct val="0"/>
              </a:spcBef>
              <a:spcAft>
                <a:spcPct val="0"/>
              </a:spcAft>
              <a:buClr>
                <a:srgbClr val="00A4A1"/>
              </a:buClr>
            </a:pPr>
            <a:r>
              <a:rPr lang="en-AU" sz="2800" dirty="0">
                <a:solidFill>
                  <a:prstClr val="black"/>
                </a:solidFill>
                <a:latin typeface="Arial" charset="0"/>
                <a:cs typeface="Arial" charset="0"/>
              </a:rPr>
              <a:t>Use this information, rather than her name to search list</a:t>
            </a:r>
          </a:p>
          <a:p>
            <a:endParaRPr lang="en-AU" dirty="0"/>
          </a:p>
        </p:txBody>
      </p:sp>
    </p:spTree>
    <p:extLst>
      <p:ext uri="{BB962C8B-B14F-4D97-AF65-F5344CB8AC3E}">
        <p14:creationId xmlns:p14="http://schemas.microsoft.com/office/powerpoint/2010/main" val="44166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4249"/>
            <a:ext cx="7080749" cy="4993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42052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539749" y="171054"/>
            <a:ext cx="8208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chemeClr val="accent5"/>
                </a:solidFill>
              </a:rPr>
              <a:t>Example 6 </a:t>
            </a:r>
            <a:endParaRPr lang="en-AU" sz="3600" b="1" dirty="0">
              <a:solidFill>
                <a:schemeClr val="accent5"/>
              </a:solidFill>
            </a:endParaRPr>
          </a:p>
        </p:txBody>
      </p:sp>
      <p:sp>
        <p:nvSpPr>
          <p:cNvPr id="5" name="Text Box 10"/>
          <p:cNvSpPr txBox="1">
            <a:spLocks noChangeArrowheads="1"/>
          </p:cNvSpPr>
          <p:nvPr/>
        </p:nvSpPr>
        <p:spPr bwMode="auto">
          <a:xfrm>
            <a:off x="532077" y="844352"/>
            <a:ext cx="8136706" cy="584775"/>
          </a:xfrm>
          <a:prstGeom prst="rect">
            <a:avLst/>
          </a:prstGeom>
          <a:noFill/>
          <a:ln w="9525">
            <a:noFill/>
            <a:miter lim="800000"/>
            <a:headEnd/>
            <a:tailEnd/>
          </a:ln>
          <a:effectLst/>
        </p:spPr>
        <p:txBody>
          <a:bodyPr wrap="square">
            <a:spAutoFit/>
          </a:bodyPr>
          <a:lstStyle/>
          <a:p>
            <a:r>
              <a:rPr lang="en-AU" sz="3200" dirty="0" smtClean="0"/>
              <a:t>Locating ship and time of travel to England</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033" y="1523295"/>
            <a:ext cx="4371975"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9749" y="4206472"/>
            <a:ext cx="2864887" cy="707886"/>
          </a:xfrm>
          <a:prstGeom prst="rect">
            <a:avLst/>
          </a:prstGeom>
          <a:noFill/>
        </p:spPr>
        <p:txBody>
          <a:bodyPr wrap="none" rtlCol="0">
            <a:spAutoFit/>
          </a:bodyPr>
          <a:lstStyle/>
          <a:p>
            <a:r>
              <a:rPr lang="en-AU" sz="2000" i="1" dirty="0" smtClean="0"/>
              <a:t>Sydney Morning Herald</a:t>
            </a:r>
          </a:p>
          <a:p>
            <a:r>
              <a:rPr lang="en-AU" sz="2000" dirty="0" smtClean="0"/>
              <a:t>25 February 1903 p.8</a:t>
            </a:r>
            <a:endParaRPr lang="en-AU" sz="2000" dirty="0"/>
          </a:p>
        </p:txBody>
      </p:sp>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6867" y="2405225"/>
            <a:ext cx="3780318" cy="1774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238910" y="4322840"/>
            <a:ext cx="3429873" cy="707886"/>
          </a:xfrm>
          <a:prstGeom prst="rect">
            <a:avLst/>
          </a:prstGeom>
          <a:noFill/>
        </p:spPr>
        <p:txBody>
          <a:bodyPr wrap="square" rtlCol="0">
            <a:spAutoFit/>
          </a:bodyPr>
          <a:lstStyle/>
          <a:p>
            <a:r>
              <a:rPr lang="en-AU" sz="2000" i="1" dirty="0" smtClean="0"/>
              <a:t>The Mercury</a:t>
            </a:r>
            <a:r>
              <a:rPr lang="en-AU" sz="2000" dirty="0" smtClean="0"/>
              <a:t> (Hobart)</a:t>
            </a:r>
          </a:p>
          <a:p>
            <a:r>
              <a:rPr lang="en-AU" sz="2000" dirty="0" smtClean="0"/>
              <a:t>17 April 1903 p.5</a:t>
            </a:r>
            <a:endParaRPr lang="en-AU" sz="2000" dirty="0"/>
          </a:p>
        </p:txBody>
      </p:sp>
      <p:sp>
        <p:nvSpPr>
          <p:cNvPr id="6" name="TextBox 5"/>
          <p:cNvSpPr txBox="1"/>
          <p:nvPr/>
        </p:nvSpPr>
        <p:spPr>
          <a:xfrm>
            <a:off x="5324233" y="1636440"/>
            <a:ext cx="3259226" cy="584775"/>
          </a:xfrm>
          <a:prstGeom prst="rect">
            <a:avLst/>
          </a:prstGeom>
          <a:noFill/>
        </p:spPr>
        <p:txBody>
          <a:bodyPr wrap="none" rtlCol="0">
            <a:spAutoFit/>
          </a:bodyPr>
          <a:lstStyle/>
          <a:p>
            <a:r>
              <a:rPr lang="en-AU" sz="3200" dirty="0" smtClean="0"/>
              <a:t>Arrival in London</a:t>
            </a:r>
            <a:endParaRPr lang="en-AU" sz="3200" dirty="0"/>
          </a:p>
        </p:txBody>
      </p:sp>
      <p:sp>
        <p:nvSpPr>
          <p:cNvPr id="8" name="Rounded Rectangle 7"/>
          <p:cNvSpPr/>
          <p:nvPr/>
        </p:nvSpPr>
        <p:spPr>
          <a:xfrm>
            <a:off x="2915816" y="1523295"/>
            <a:ext cx="1152128" cy="25716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ounded Rectangle 8"/>
          <p:cNvSpPr/>
          <p:nvPr/>
        </p:nvSpPr>
        <p:spPr>
          <a:xfrm>
            <a:off x="611560" y="3868688"/>
            <a:ext cx="1360632"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ounded Rectangle 9"/>
          <p:cNvSpPr/>
          <p:nvPr/>
        </p:nvSpPr>
        <p:spPr>
          <a:xfrm>
            <a:off x="5324233" y="2716560"/>
            <a:ext cx="2056079"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 name="Straight Arrow Connector 11"/>
          <p:cNvCxnSpPr/>
          <p:nvPr/>
        </p:nvCxnSpPr>
        <p:spPr>
          <a:xfrm>
            <a:off x="2267744" y="1348408"/>
            <a:ext cx="648072" cy="17488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352272" y="2140496"/>
            <a:ext cx="163944" cy="50405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72837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539749" y="196280"/>
            <a:ext cx="8208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chemeClr val="accent5"/>
                </a:solidFill>
              </a:rPr>
              <a:t>Example 6 </a:t>
            </a:r>
            <a:endParaRPr lang="en-AU" sz="3600" b="1" dirty="0">
              <a:solidFill>
                <a:schemeClr val="accent5"/>
              </a:solidFill>
            </a:endParaRPr>
          </a:p>
        </p:txBody>
      </p:sp>
      <p:sp>
        <p:nvSpPr>
          <p:cNvPr id="5" name="Text Box 10"/>
          <p:cNvSpPr txBox="1">
            <a:spLocks noChangeArrowheads="1"/>
          </p:cNvSpPr>
          <p:nvPr/>
        </p:nvSpPr>
        <p:spPr bwMode="auto">
          <a:xfrm>
            <a:off x="1331640" y="1018955"/>
            <a:ext cx="2232051" cy="3046988"/>
          </a:xfrm>
          <a:prstGeom prst="rect">
            <a:avLst/>
          </a:prstGeom>
          <a:noFill/>
          <a:ln w="9525">
            <a:noFill/>
            <a:miter lim="800000"/>
            <a:headEnd/>
            <a:tailEnd/>
          </a:ln>
          <a:effectLst/>
        </p:spPr>
        <p:txBody>
          <a:bodyPr wrap="square">
            <a:spAutoFit/>
          </a:bodyPr>
          <a:lstStyle/>
          <a:p>
            <a:r>
              <a:rPr lang="en-AU" sz="3200" dirty="0" smtClean="0"/>
              <a:t>Locating passenger arrival by </a:t>
            </a:r>
          </a:p>
          <a:p>
            <a:r>
              <a:rPr lang="en-AU" sz="3200" dirty="0" smtClean="0"/>
              <a:t>date</a:t>
            </a:r>
          </a:p>
          <a:p>
            <a:r>
              <a:rPr lang="en-AU" sz="3200" dirty="0"/>
              <a:t>a</a:t>
            </a:r>
            <a:r>
              <a:rPr lang="en-AU" sz="3200" dirty="0" smtClean="0"/>
              <a:t>nd </a:t>
            </a:r>
          </a:p>
          <a:p>
            <a:r>
              <a:rPr lang="en-AU" sz="3200" dirty="0" smtClean="0"/>
              <a:t>ship</a:t>
            </a:r>
            <a:endParaRPr lang="en-AU" sz="2000" dirty="0" smtClean="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810" y="1133271"/>
            <a:ext cx="4987454" cy="4011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4810" y="656305"/>
            <a:ext cx="4823246" cy="36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V="1">
            <a:off x="2447665" y="2788568"/>
            <a:ext cx="1980319" cy="7200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267744" y="3796680"/>
            <a:ext cx="1527066" cy="43204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600065" y="2940968"/>
            <a:ext cx="1683903" cy="27964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3324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539750" y="339725"/>
            <a:ext cx="8208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chemeClr val="bg1"/>
                </a:solidFill>
              </a:rPr>
              <a:t>Example 6 </a:t>
            </a:r>
            <a:endParaRPr lang="en-AU" sz="3600" b="1" dirty="0">
              <a:solidFill>
                <a:schemeClr val="bg1"/>
              </a:solidFill>
            </a:endParaRPr>
          </a:p>
        </p:txBody>
      </p:sp>
      <p:sp>
        <p:nvSpPr>
          <p:cNvPr id="5" name="Text Box 10"/>
          <p:cNvSpPr txBox="1">
            <a:spLocks noChangeArrowheads="1"/>
          </p:cNvSpPr>
          <p:nvPr/>
        </p:nvSpPr>
        <p:spPr bwMode="auto">
          <a:xfrm>
            <a:off x="503647" y="981075"/>
            <a:ext cx="8136706" cy="584775"/>
          </a:xfrm>
          <a:prstGeom prst="rect">
            <a:avLst/>
          </a:prstGeom>
          <a:noFill/>
          <a:ln w="9525">
            <a:noFill/>
            <a:miter lim="800000"/>
            <a:headEnd/>
            <a:tailEnd/>
          </a:ln>
          <a:effectLst/>
        </p:spPr>
        <p:txBody>
          <a:bodyPr wrap="square">
            <a:spAutoFit/>
          </a:bodyPr>
          <a:lstStyle/>
          <a:p>
            <a:r>
              <a:rPr lang="en-AU" sz="3200" i="1" dirty="0" smtClean="0"/>
              <a:t>Ormuz</a:t>
            </a:r>
            <a:r>
              <a:rPr lang="en-AU" sz="3200" dirty="0" smtClean="0"/>
              <a:t> to London 11 April 1903</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636440"/>
            <a:ext cx="8720494"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3528" y="4517483"/>
            <a:ext cx="4876656" cy="584775"/>
          </a:xfrm>
          <a:prstGeom prst="rect">
            <a:avLst/>
          </a:prstGeom>
          <a:noFill/>
        </p:spPr>
        <p:txBody>
          <a:bodyPr wrap="none" rtlCol="0">
            <a:spAutoFit/>
          </a:bodyPr>
          <a:lstStyle/>
          <a:p>
            <a:r>
              <a:rPr lang="en-AU" sz="3200" dirty="0" smtClean="0"/>
              <a:t>Search list until find name</a:t>
            </a:r>
            <a:endParaRPr lang="en-AU" sz="3200" dirty="0"/>
          </a:p>
        </p:txBody>
      </p:sp>
      <p:sp>
        <p:nvSpPr>
          <p:cNvPr id="3" name="Rounded Rectangle 2"/>
          <p:cNvSpPr/>
          <p:nvPr/>
        </p:nvSpPr>
        <p:spPr>
          <a:xfrm>
            <a:off x="1115616" y="3724672"/>
            <a:ext cx="7704856" cy="28803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261936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l" fontAlgn="base">
              <a:spcBef>
                <a:spcPct val="50000"/>
              </a:spcBef>
              <a:spcAft>
                <a:spcPct val="0"/>
              </a:spcAft>
            </a:pPr>
            <a:r>
              <a:rPr lang="en-AU" sz="3600" b="1" dirty="0" smtClean="0">
                <a:solidFill>
                  <a:srgbClr val="4BACC6"/>
                </a:solidFill>
                <a:latin typeface="Arial" charset="0"/>
                <a:ea typeface="+mn-ea"/>
                <a:cs typeface="Arial" charset="0"/>
              </a:rPr>
              <a:t/>
            </a:r>
            <a:br>
              <a:rPr lang="en-AU" sz="3600" b="1" dirty="0" smtClean="0">
                <a:solidFill>
                  <a:srgbClr val="4BACC6"/>
                </a:solidFill>
                <a:latin typeface="Arial" charset="0"/>
                <a:ea typeface="+mn-ea"/>
                <a:cs typeface="Arial" charset="0"/>
              </a:rPr>
            </a:br>
            <a:r>
              <a:rPr lang="en-AU" sz="3600" b="1" dirty="0" smtClean="0">
                <a:solidFill>
                  <a:srgbClr val="4BACC6"/>
                </a:solidFill>
                <a:latin typeface="Arial" charset="0"/>
                <a:ea typeface="+mn-ea"/>
                <a:cs typeface="Arial" charset="0"/>
              </a:rPr>
              <a:t>Example </a:t>
            </a:r>
            <a:r>
              <a:rPr lang="en-AU" sz="3600" b="1" dirty="0">
                <a:solidFill>
                  <a:srgbClr val="4BACC6"/>
                </a:solidFill>
                <a:latin typeface="Arial" charset="0"/>
                <a:ea typeface="+mn-ea"/>
                <a:cs typeface="Arial" charset="0"/>
              </a:rPr>
              <a:t>6 </a:t>
            </a:r>
            <a:br>
              <a:rPr lang="en-AU" sz="3600" b="1" dirty="0">
                <a:solidFill>
                  <a:srgbClr val="4BACC6"/>
                </a:solidFill>
                <a:latin typeface="Arial" charset="0"/>
                <a:ea typeface="+mn-ea"/>
                <a:cs typeface="Arial" charset="0"/>
              </a:rPr>
            </a:br>
            <a:endParaRPr lang="en-AU"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132384"/>
            <a:ext cx="8229600" cy="2623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724672"/>
            <a:ext cx="765175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978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fontAlgn="base">
              <a:spcBef>
                <a:spcPct val="50000"/>
              </a:spcBef>
              <a:spcAft>
                <a:spcPct val="0"/>
              </a:spcAft>
            </a:pPr>
            <a:r>
              <a:rPr lang="en-AU" sz="3600" b="1" dirty="0" smtClean="0">
                <a:solidFill>
                  <a:srgbClr val="6C62AB"/>
                </a:solidFill>
                <a:latin typeface="Arial" charset="0"/>
                <a:ea typeface="+mn-ea"/>
                <a:cs typeface="Arial" charset="0"/>
              </a:rPr>
              <a:t/>
            </a:r>
            <a:br>
              <a:rPr lang="en-AU" sz="3600" b="1" dirty="0" smtClean="0">
                <a:solidFill>
                  <a:srgbClr val="6C62AB"/>
                </a:solidFill>
                <a:latin typeface="Arial" charset="0"/>
                <a:ea typeface="+mn-ea"/>
                <a:cs typeface="Arial" charset="0"/>
              </a:rPr>
            </a:br>
            <a:r>
              <a:rPr lang="en-AU" sz="3600" b="1" dirty="0" smtClean="0">
                <a:solidFill>
                  <a:schemeClr val="accent5"/>
                </a:solidFill>
                <a:latin typeface="Arial" charset="0"/>
                <a:ea typeface="+mn-ea"/>
                <a:cs typeface="Arial" charset="0"/>
              </a:rPr>
              <a:t>Ancestry </a:t>
            </a:r>
            <a:r>
              <a:rPr lang="en-AU" sz="3600" b="1" dirty="0">
                <a:solidFill>
                  <a:schemeClr val="accent5"/>
                </a:solidFill>
                <a:latin typeface="Arial" charset="0"/>
                <a:ea typeface="+mn-ea"/>
                <a:cs typeface="Arial" charset="0"/>
              </a:rPr>
              <a:t>databases</a:t>
            </a:r>
            <a:r>
              <a:rPr lang="en-AU" sz="3600" b="1" dirty="0">
                <a:solidFill>
                  <a:srgbClr val="6C62AB"/>
                </a:solidFill>
                <a:latin typeface="Arial" charset="0"/>
                <a:ea typeface="+mn-ea"/>
                <a:cs typeface="Arial" charset="0"/>
              </a:rPr>
              <a:t/>
            </a:r>
            <a:br>
              <a:rPr lang="en-AU" sz="3600" b="1" dirty="0">
                <a:solidFill>
                  <a:srgbClr val="6C62AB"/>
                </a:solidFill>
                <a:latin typeface="Arial" charset="0"/>
                <a:ea typeface="+mn-ea"/>
                <a:cs typeface="Arial" charset="0"/>
              </a:rPr>
            </a:br>
            <a:endParaRPr lang="en-AU" dirty="0"/>
          </a:p>
        </p:txBody>
      </p:sp>
      <p:sp>
        <p:nvSpPr>
          <p:cNvPr id="3" name="Content Placeholder 2"/>
          <p:cNvSpPr>
            <a:spLocks noGrp="1"/>
          </p:cNvSpPr>
          <p:nvPr>
            <p:ph idx="1"/>
          </p:nvPr>
        </p:nvSpPr>
        <p:spPr/>
        <p:txBody>
          <a:bodyPr/>
          <a:lstStyle/>
          <a:p>
            <a:pPr marL="0" lvl="0" indent="0" fontAlgn="base">
              <a:spcBef>
                <a:spcPct val="0"/>
              </a:spcBef>
              <a:spcAft>
                <a:spcPct val="0"/>
              </a:spcAft>
              <a:buClr>
                <a:srgbClr val="6C62AB"/>
              </a:buClr>
              <a:buNone/>
            </a:pPr>
            <a:r>
              <a:rPr lang="en-AU" sz="2800" dirty="0">
                <a:solidFill>
                  <a:prstClr val="black"/>
                </a:solidFill>
                <a:latin typeface="Arial" charset="0"/>
                <a:cs typeface="Arial" charset="0"/>
              </a:rPr>
              <a:t>Wide variety of records available including:</a:t>
            </a:r>
          </a:p>
          <a:p>
            <a:pPr fontAlgn="base">
              <a:spcBef>
                <a:spcPct val="0"/>
              </a:spcBef>
              <a:spcAft>
                <a:spcPct val="0"/>
              </a:spcAft>
              <a:buClr>
                <a:srgbClr val="00A4A1"/>
              </a:buClr>
            </a:pPr>
            <a:r>
              <a:rPr lang="en-AU" sz="2800" dirty="0">
                <a:solidFill>
                  <a:prstClr val="black"/>
                </a:solidFill>
                <a:latin typeface="Arial" charset="0"/>
                <a:cs typeface="Arial" charset="0"/>
              </a:rPr>
              <a:t>England, Wales and Scotland censuses 1841-1911</a:t>
            </a:r>
          </a:p>
          <a:p>
            <a:pPr marL="457200" lvl="0" indent="-457200" fontAlgn="base">
              <a:spcBef>
                <a:spcPct val="0"/>
              </a:spcBef>
              <a:spcAft>
                <a:spcPct val="0"/>
              </a:spcAft>
              <a:buClr>
                <a:srgbClr val="00A4A1"/>
              </a:buClr>
            </a:pPr>
            <a:r>
              <a:rPr lang="en-AU" sz="2800" dirty="0">
                <a:solidFill>
                  <a:prstClr val="black"/>
                </a:solidFill>
                <a:latin typeface="Arial" charset="0"/>
                <a:cs typeface="Arial" charset="0"/>
              </a:rPr>
              <a:t>Civil birth, death and marriage indexes for England and Wales</a:t>
            </a:r>
          </a:p>
          <a:p>
            <a:pPr marL="457200" lvl="0" indent="-457200" fontAlgn="base">
              <a:spcBef>
                <a:spcPct val="0"/>
              </a:spcBef>
              <a:spcAft>
                <a:spcPct val="0"/>
              </a:spcAft>
              <a:buClr>
                <a:srgbClr val="00A4A1"/>
              </a:buClr>
            </a:pPr>
            <a:r>
              <a:rPr lang="en-AU" sz="2800" dirty="0">
                <a:solidFill>
                  <a:prstClr val="black"/>
                </a:solidFill>
                <a:latin typeface="Arial" charset="0"/>
                <a:cs typeface="Arial" charset="0"/>
              </a:rPr>
              <a:t>Selections of British parish records</a:t>
            </a:r>
          </a:p>
          <a:p>
            <a:pPr marL="0" indent="0">
              <a:buNone/>
            </a:pPr>
            <a:endParaRPr lang="en-AU" dirty="0"/>
          </a:p>
        </p:txBody>
      </p:sp>
    </p:spTree>
    <p:extLst>
      <p:ext uri="{BB962C8B-B14F-4D97-AF65-F5344CB8AC3E}">
        <p14:creationId xmlns:p14="http://schemas.microsoft.com/office/powerpoint/2010/main" val="38663986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l" fontAlgn="base">
              <a:spcBef>
                <a:spcPct val="50000"/>
              </a:spcBef>
              <a:spcAft>
                <a:spcPct val="0"/>
              </a:spcAft>
            </a:pPr>
            <a:r>
              <a:rPr lang="en-AU" sz="3600" b="1" dirty="0" smtClean="0">
                <a:solidFill>
                  <a:schemeClr val="accent5"/>
                </a:solidFill>
                <a:latin typeface="Arial" charset="0"/>
                <a:ea typeface="+mn-ea"/>
                <a:cs typeface="Arial" charset="0"/>
              </a:rPr>
              <a:t/>
            </a:r>
            <a:br>
              <a:rPr lang="en-AU" sz="3600" b="1" dirty="0" smtClean="0">
                <a:solidFill>
                  <a:schemeClr val="accent5"/>
                </a:solidFill>
                <a:latin typeface="Arial" charset="0"/>
                <a:ea typeface="+mn-ea"/>
                <a:cs typeface="Arial" charset="0"/>
              </a:rPr>
            </a:br>
            <a:r>
              <a:rPr lang="en-AU" sz="3600" b="1" dirty="0" smtClean="0">
                <a:solidFill>
                  <a:schemeClr val="accent5"/>
                </a:solidFill>
                <a:latin typeface="Arial" charset="0"/>
                <a:ea typeface="+mn-ea"/>
                <a:cs typeface="Arial" charset="0"/>
              </a:rPr>
              <a:t>Summary</a:t>
            </a:r>
            <a:r>
              <a:rPr lang="en-AU" sz="3600" b="1" dirty="0">
                <a:solidFill>
                  <a:srgbClr val="6C62AB"/>
                </a:solidFill>
                <a:latin typeface="Arial" charset="0"/>
                <a:ea typeface="+mn-ea"/>
                <a:cs typeface="Arial" charset="0"/>
              </a:rPr>
              <a:t/>
            </a:r>
            <a:br>
              <a:rPr lang="en-AU" sz="3600" b="1" dirty="0">
                <a:solidFill>
                  <a:srgbClr val="6C62AB"/>
                </a:solidFill>
                <a:latin typeface="Arial" charset="0"/>
                <a:ea typeface="+mn-ea"/>
                <a:cs typeface="Arial" charset="0"/>
              </a:rPr>
            </a:br>
            <a:endParaRPr lang="en-AU" dirty="0"/>
          </a:p>
        </p:txBody>
      </p:sp>
      <p:sp>
        <p:nvSpPr>
          <p:cNvPr id="3" name="Content Placeholder 2"/>
          <p:cNvSpPr>
            <a:spLocks noGrp="1"/>
          </p:cNvSpPr>
          <p:nvPr>
            <p:ph idx="1"/>
          </p:nvPr>
        </p:nvSpPr>
        <p:spPr/>
        <p:txBody>
          <a:bodyPr>
            <a:normAutofit lnSpcReduction="10000"/>
          </a:bodyPr>
          <a:lstStyle/>
          <a:p>
            <a:pPr marL="0" lvl="0" indent="0" fontAlgn="base">
              <a:spcBef>
                <a:spcPct val="0"/>
              </a:spcBef>
              <a:spcAft>
                <a:spcPct val="0"/>
              </a:spcAft>
              <a:buNone/>
            </a:pPr>
            <a:r>
              <a:rPr lang="en-AU" sz="2800" dirty="0">
                <a:solidFill>
                  <a:prstClr val="black"/>
                </a:solidFill>
                <a:latin typeface="Arial" charset="0"/>
                <a:cs typeface="Arial" charset="0"/>
              </a:rPr>
              <a:t>Resources: worldwide but with a US bias</a:t>
            </a:r>
          </a:p>
          <a:p>
            <a:pPr marL="0" lvl="0" indent="0" fontAlgn="base">
              <a:spcBef>
                <a:spcPct val="0"/>
              </a:spcBef>
              <a:spcAft>
                <a:spcPct val="0"/>
              </a:spcAft>
              <a:buClr>
                <a:srgbClr val="00A4A1"/>
              </a:buClr>
              <a:buNone/>
            </a:pPr>
            <a:r>
              <a:rPr lang="en-AU" sz="2800" dirty="0">
                <a:solidFill>
                  <a:prstClr val="black"/>
                </a:solidFill>
                <a:latin typeface="Arial" charset="0"/>
                <a:cs typeface="Arial" charset="0"/>
              </a:rPr>
              <a:t>Strategies: </a:t>
            </a:r>
          </a:p>
          <a:p>
            <a:pPr marL="457200" lvl="0" indent="-457200" fontAlgn="base">
              <a:spcBef>
                <a:spcPct val="0"/>
              </a:spcBef>
              <a:spcAft>
                <a:spcPct val="0"/>
              </a:spcAft>
              <a:buClr>
                <a:srgbClr val="00A4A1"/>
              </a:buClr>
            </a:pPr>
            <a:r>
              <a:rPr lang="en-AU" sz="2800" dirty="0">
                <a:solidFill>
                  <a:prstClr val="black"/>
                </a:solidFill>
                <a:latin typeface="Arial" charset="0"/>
                <a:cs typeface="Arial" charset="0"/>
              </a:rPr>
              <a:t>Be aware of possible errors in indexing/original records and crosscheck within Ancestry and with other databases</a:t>
            </a:r>
          </a:p>
          <a:p>
            <a:pPr marL="457200" lvl="0" indent="-457200" fontAlgn="base">
              <a:spcBef>
                <a:spcPct val="0"/>
              </a:spcBef>
              <a:spcAft>
                <a:spcPct val="0"/>
              </a:spcAft>
              <a:buClr>
                <a:srgbClr val="00A4A1"/>
              </a:buClr>
            </a:pPr>
            <a:r>
              <a:rPr lang="en-AU" sz="2800" dirty="0">
                <a:solidFill>
                  <a:prstClr val="black"/>
                </a:solidFill>
                <a:latin typeface="Arial" charset="0"/>
                <a:cs typeface="Arial" charset="0"/>
              </a:rPr>
              <a:t>Be aware assumptions may be false</a:t>
            </a:r>
          </a:p>
          <a:p>
            <a:pPr marL="457200" lvl="0" indent="-457200" fontAlgn="base">
              <a:spcBef>
                <a:spcPct val="0"/>
              </a:spcBef>
              <a:spcAft>
                <a:spcPct val="0"/>
              </a:spcAft>
              <a:buClr>
                <a:srgbClr val="00A4A1"/>
              </a:buClr>
            </a:pPr>
            <a:r>
              <a:rPr lang="en-AU" sz="2800" dirty="0">
                <a:solidFill>
                  <a:prstClr val="black"/>
                </a:solidFill>
                <a:latin typeface="Arial" charset="0"/>
                <a:cs typeface="Arial" charset="0"/>
              </a:rPr>
              <a:t>Put in as little detail as possible for a manageable search</a:t>
            </a:r>
          </a:p>
          <a:p>
            <a:pPr marL="0" indent="0">
              <a:buNone/>
            </a:pPr>
            <a:endParaRPr lang="en-AU" dirty="0"/>
          </a:p>
        </p:txBody>
      </p:sp>
    </p:spTree>
    <p:extLst>
      <p:ext uri="{BB962C8B-B14F-4D97-AF65-F5344CB8AC3E}">
        <p14:creationId xmlns:p14="http://schemas.microsoft.com/office/powerpoint/2010/main" val="34384746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sz="3200" b="1" dirty="0" smtClean="0">
                <a:solidFill>
                  <a:srgbClr val="4BACC6"/>
                </a:solidFill>
                <a:latin typeface="Arial" charset="0"/>
                <a:cs typeface="Arial" charset="0"/>
              </a:rPr>
              <a:t>Summary (cont.)</a:t>
            </a:r>
            <a:endParaRPr lang="en-AU" dirty="0"/>
          </a:p>
        </p:txBody>
      </p:sp>
      <p:sp>
        <p:nvSpPr>
          <p:cNvPr id="3" name="Content Placeholder 2"/>
          <p:cNvSpPr>
            <a:spLocks noGrp="1"/>
          </p:cNvSpPr>
          <p:nvPr>
            <p:ph idx="1"/>
          </p:nvPr>
        </p:nvSpPr>
        <p:spPr/>
        <p:txBody>
          <a:bodyPr>
            <a:normAutofit fontScale="92500"/>
          </a:bodyPr>
          <a:lstStyle/>
          <a:p>
            <a:pPr marL="0" lvl="0" indent="0" fontAlgn="base">
              <a:spcBef>
                <a:spcPct val="0"/>
              </a:spcBef>
              <a:spcAft>
                <a:spcPct val="0"/>
              </a:spcAft>
              <a:buClr>
                <a:srgbClr val="00A4A1"/>
              </a:buClr>
              <a:buNone/>
            </a:pPr>
            <a:r>
              <a:rPr lang="en-AU" sz="3000" dirty="0">
                <a:solidFill>
                  <a:prstClr val="black"/>
                </a:solidFill>
                <a:latin typeface="Arial" charset="0"/>
                <a:cs typeface="Arial" charset="0"/>
              </a:rPr>
              <a:t>Value of Ancestry:</a:t>
            </a:r>
          </a:p>
          <a:p>
            <a:pPr marL="457200" lvl="0" indent="-457200" fontAlgn="base">
              <a:spcBef>
                <a:spcPct val="0"/>
              </a:spcBef>
              <a:spcAft>
                <a:spcPct val="0"/>
              </a:spcAft>
              <a:buClr>
                <a:srgbClr val="00A4A1"/>
              </a:buClr>
            </a:pPr>
            <a:r>
              <a:rPr lang="en-AU" sz="3000" dirty="0">
                <a:solidFill>
                  <a:prstClr val="black"/>
                </a:solidFill>
                <a:latin typeface="Arial" charset="0"/>
                <a:cs typeface="Arial" charset="0"/>
              </a:rPr>
              <a:t>Access to original British and Australian records </a:t>
            </a:r>
          </a:p>
          <a:p>
            <a:pPr marL="457200" lvl="0" indent="-457200" fontAlgn="base">
              <a:spcBef>
                <a:spcPct val="0"/>
              </a:spcBef>
              <a:spcAft>
                <a:spcPct val="0"/>
              </a:spcAft>
              <a:buClr>
                <a:srgbClr val="00A4A1"/>
              </a:buClr>
            </a:pPr>
            <a:r>
              <a:rPr lang="en-AU" sz="3000" dirty="0">
                <a:solidFill>
                  <a:prstClr val="black"/>
                </a:solidFill>
                <a:latin typeface="Arial" charset="0"/>
                <a:cs typeface="Arial" charset="0"/>
              </a:rPr>
              <a:t>Possible to search across records, across countries, as a fluid, easy, quick search but be </a:t>
            </a:r>
            <a:r>
              <a:rPr lang="en-AU" sz="2800" dirty="0">
                <a:solidFill>
                  <a:prstClr val="black"/>
                </a:solidFill>
                <a:latin typeface="Arial" charset="0"/>
                <a:cs typeface="Arial" charset="0"/>
              </a:rPr>
              <a:t>aware</a:t>
            </a:r>
            <a:r>
              <a:rPr lang="en-AU" sz="3000" dirty="0">
                <a:solidFill>
                  <a:prstClr val="black"/>
                </a:solidFill>
                <a:latin typeface="Arial" charset="0"/>
                <a:cs typeface="Arial" charset="0"/>
              </a:rPr>
              <a:t> of possible inaccuracies and crosscheck</a:t>
            </a:r>
          </a:p>
          <a:p>
            <a:pPr marL="457200" lvl="0" indent="-457200" fontAlgn="base">
              <a:spcBef>
                <a:spcPct val="0"/>
              </a:spcBef>
              <a:spcAft>
                <a:spcPct val="0"/>
              </a:spcAft>
              <a:buClr>
                <a:srgbClr val="00A4A1"/>
              </a:buClr>
            </a:pPr>
            <a:r>
              <a:rPr lang="en-AU" sz="3000" dirty="0">
                <a:solidFill>
                  <a:prstClr val="black"/>
                </a:solidFill>
                <a:latin typeface="Arial" charset="0"/>
                <a:cs typeface="Arial" charset="0"/>
              </a:rPr>
              <a:t>Be aware of differences between Ancestry library and private subscriptions</a:t>
            </a:r>
          </a:p>
          <a:p>
            <a:endParaRPr lang="en-AU" dirty="0"/>
          </a:p>
        </p:txBody>
      </p:sp>
    </p:spTree>
    <p:extLst>
      <p:ext uri="{BB962C8B-B14F-4D97-AF65-F5344CB8AC3E}">
        <p14:creationId xmlns:p14="http://schemas.microsoft.com/office/powerpoint/2010/main" val="9275111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l" fontAlgn="base">
              <a:spcBef>
                <a:spcPct val="50000"/>
              </a:spcBef>
              <a:spcAft>
                <a:spcPct val="0"/>
              </a:spcAft>
            </a:pPr>
            <a:r>
              <a:rPr lang="en-AU" sz="3600" b="1" dirty="0" smtClean="0">
                <a:solidFill>
                  <a:srgbClr val="6C62AB"/>
                </a:solidFill>
                <a:latin typeface="Arial" charset="0"/>
                <a:ea typeface="+mn-ea"/>
                <a:cs typeface="Arial" charset="0"/>
              </a:rPr>
              <a:t/>
            </a:r>
            <a:br>
              <a:rPr lang="en-AU" sz="3600" b="1" dirty="0" smtClean="0">
                <a:solidFill>
                  <a:srgbClr val="6C62AB"/>
                </a:solidFill>
                <a:latin typeface="Arial" charset="0"/>
                <a:ea typeface="+mn-ea"/>
                <a:cs typeface="Arial" charset="0"/>
              </a:rPr>
            </a:br>
            <a:r>
              <a:rPr lang="en-AU" sz="3600" b="1" dirty="0" smtClean="0">
                <a:solidFill>
                  <a:schemeClr val="accent5"/>
                </a:solidFill>
                <a:latin typeface="Arial" charset="0"/>
                <a:ea typeface="+mn-ea"/>
                <a:cs typeface="Arial" charset="0"/>
              </a:rPr>
              <a:t>Any </a:t>
            </a:r>
            <a:r>
              <a:rPr lang="en-AU" sz="3600" b="1" dirty="0">
                <a:solidFill>
                  <a:schemeClr val="accent5"/>
                </a:solidFill>
                <a:latin typeface="Arial" charset="0"/>
                <a:ea typeface="+mn-ea"/>
                <a:cs typeface="Arial" charset="0"/>
              </a:rPr>
              <a:t>questions?</a:t>
            </a:r>
            <a:r>
              <a:rPr lang="en-AU" sz="3600" b="1" dirty="0">
                <a:solidFill>
                  <a:srgbClr val="6C62AB"/>
                </a:solidFill>
                <a:latin typeface="Arial" charset="0"/>
                <a:ea typeface="+mn-ea"/>
                <a:cs typeface="Arial" charset="0"/>
              </a:rPr>
              <a:t/>
            </a:r>
            <a:br>
              <a:rPr lang="en-AU" sz="3600" b="1" dirty="0">
                <a:solidFill>
                  <a:srgbClr val="6C62AB"/>
                </a:solidFill>
                <a:latin typeface="Arial" charset="0"/>
                <a:ea typeface="+mn-ea"/>
                <a:cs typeface="Arial" charset="0"/>
              </a:rPr>
            </a:br>
            <a:endParaRPr lang="en-AU" dirty="0"/>
          </a:p>
        </p:txBody>
      </p:sp>
      <p:sp>
        <p:nvSpPr>
          <p:cNvPr id="3" name="Content Placeholder 2"/>
          <p:cNvSpPr>
            <a:spLocks noGrp="1"/>
          </p:cNvSpPr>
          <p:nvPr>
            <p:ph idx="1"/>
          </p:nvPr>
        </p:nvSpPr>
        <p:spPr/>
        <p:txBody>
          <a:bodyPr/>
          <a:lstStyle/>
          <a:p>
            <a:pPr marL="0" lvl="0" indent="0" fontAlgn="base">
              <a:spcBef>
                <a:spcPct val="0"/>
              </a:spcBef>
              <a:spcAft>
                <a:spcPct val="0"/>
              </a:spcAft>
              <a:buNone/>
            </a:pPr>
            <a:r>
              <a:rPr lang="en-AU" dirty="0">
                <a:solidFill>
                  <a:prstClr val="black"/>
                </a:solidFill>
                <a:latin typeface="Arial" charset="0"/>
                <a:cs typeface="Arial" charset="0"/>
              </a:rPr>
              <a:t>State Library of Queensland</a:t>
            </a:r>
          </a:p>
          <a:p>
            <a:pPr marL="0" lvl="0" indent="0" fontAlgn="base">
              <a:spcBef>
                <a:spcPct val="0"/>
              </a:spcBef>
              <a:spcAft>
                <a:spcPct val="0"/>
              </a:spcAft>
              <a:buNone/>
            </a:pPr>
            <a:endParaRPr lang="en-AU" i="1" dirty="0">
              <a:solidFill>
                <a:prstClr val="black"/>
              </a:solidFill>
              <a:latin typeface="Arial" charset="0"/>
              <a:cs typeface="Arial" charset="0"/>
            </a:endParaRPr>
          </a:p>
          <a:p>
            <a:pPr marL="0" lvl="0" indent="0" fontAlgn="base">
              <a:spcBef>
                <a:spcPct val="0"/>
              </a:spcBef>
              <a:spcAft>
                <a:spcPct val="0"/>
              </a:spcAft>
              <a:buNone/>
            </a:pPr>
            <a:r>
              <a:rPr lang="en-AU" i="1" dirty="0">
                <a:solidFill>
                  <a:prstClr val="black"/>
                </a:solidFill>
                <a:latin typeface="Arial" charset="0"/>
                <a:cs typeface="Arial" charset="0"/>
              </a:rPr>
              <a:t>Ask Us</a:t>
            </a:r>
          </a:p>
          <a:p>
            <a:pPr marL="0" lvl="0" indent="0" fontAlgn="base">
              <a:spcBef>
                <a:spcPct val="0"/>
              </a:spcBef>
              <a:spcAft>
                <a:spcPct val="0"/>
              </a:spcAft>
              <a:buNone/>
            </a:pPr>
            <a:r>
              <a:rPr lang="en-AU" dirty="0">
                <a:solidFill>
                  <a:prstClr val="black"/>
                </a:solidFill>
                <a:latin typeface="Arial" charset="0"/>
                <a:cs typeface="Arial" charset="0"/>
              </a:rPr>
              <a:t>07 3840 7810</a:t>
            </a:r>
          </a:p>
          <a:p>
            <a:pPr marL="0" lvl="0" indent="0" fontAlgn="base">
              <a:spcBef>
                <a:spcPct val="0"/>
              </a:spcBef>
              <a:spcAft>
                <a:spcPct val="0"/>
              </a:spcAft>
              <a:buNone/>
            </a:pPr>
            <a:r>
              <a:rPr lang="en-AU" dirty="0">
                <a:solidFill>
                  <a:prstClr val="black"/>
                </a:solidFill>
                <a:latin typeface="Arial" charset="0"/>
                <a:cs typeface="Arial" charset="0"/>
                <a:hlinkClick r:id="rId2"/>
              </a:rPr>
              <a:t>www.slq.qld.gov.au/services/ask-us</a:t>
            </a:r>
            <a:endParaRPr lang="en-AU" dirty="0">
              <a:solidFill>
                <a:prstClr val="black"/>
              </a:solidFill>
              <a:latin typeface="Arial" charset="0"/>
              <a:cs typeface="Arial" charset="0"/>
            </a:endParaRPr>
          </a:p>
          <a:p>
            <a:endParaRPr lang="en-AU" dirty="0"/>
          </a:p>
        </p:txBody>
      </p:sp>
    </p:spTree>
    <p:extLst>
      <p:ext uri="{BB962C8B-B14F-4D97-AF65-F5344CB8AC3E}">
        <p14:creationId xmlns:p14="http://schemas.microsoft.com/office/powerpoint/2010/main" val="7881423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043"/>
            <a:ext cx="8229600" cy="1430397"/>
          </a:xfrm>
        </p:spPr>
        <p:txBody>
          <a:bodyPr>
            <a:normAutofit/>
          </a:bodyPr>
          <a:lstStyle/>
          <a:p>
            <a:pPr lvl="0" algn="l">
              <a:spcBef>
                <a:spcPct val="20000"/>
              </a:spcBef>
            </a:pPr>
            <a:r>
              <a:rPr lang="en-AU" sz="3600" b="1" dirty="0" smtClean="0">
                <a:solidFill>
                  <a:srgbClr val="008FB7"/>
                </a:solidFill>
                <a:latin typeface="Arial"/>
                <a:ea typeface="Times New Roman"/>
                <a:cs typeface="Times New Roman"/>
              </a:rPr>
              <a:t>Introduction to Trove digitised newspapers</a:t>
            </a:r>
            <a:endParaRPr lang="en-AU" sz="3600" b="1" dirty="0">
              <a:solidFill>
                <a:schemeClr val="accent1"/>
              </a:solidFill>
              <a:latin typeface="Arial" panose="020B0604020202020204" pitchFamily="34" charset="0"/>
              <a:ea typeface="+mn-ea"/>
              <a:cs typeface="Arial" panose="020B0604020202020204" pitchFamily="34" charset="0"/>
            </a:endParaRPr>
          </a:p>
        </p:txBody>
      </p:sp>
      <p:sp>
        <p:nvSpPr>
          <p:cNvPr id="3" name="Content Placeholder 2"/>
          <p:cNvSpPr>
            <a:spLocks noGrp="1"/>
          </p:cNvSpPr>
          <p:nvPr>
            <p:ph idx="1"/>
          </p:nvPr>
        </p:nvSpPr>
        <p:spPr/>
        <p:txBody>
          <a:bodyPr/>
          <a:lstStyle/>
          <a:p>
            <a:endParaRPr lang="en-AU" dirty="0" smtClean="0"/>
          </a:p>
          <a:p>
            <a:endParaRPr lang="en-AU" dirty="0"/>
          </a:p>
          <a:p>
            <a:pPr marL="0" indent="0">
              <a:spcAft>
                <a:spcPts val="0"/>
              </a:spcAft>
              <a:buNone/>
            </a:pPr>
            <a:r>
              <a:rPr lang="en-AU" dirty="0">
                <a:solidFill>
                  <a:srgbClr val="008FB7"/>
                </a:solidFill>
                <a:latin typeface="Arial"/>
                <a:ea typeface="Times New Roman"/>
                <a:cs typeface="Times New Roman"/>
              </a:rPr>
              <a:t>State Library of Queensland </a:t>
            </a:r>
            <a:endParaRPr lang="en-AU" sz="2000" dirty="0">
              <a:latin typeface="Arial"/>
              <a:ea typeface="Times New Roman"/>
              <a:cs typeface="Times New Roman"/>
            </a:endParaRPr>
          </a:p>
          <a:p>
            <a:pPr marL="0" indent="0">
              <a:spcAft>
                <a:spcPts val="0"/>
              </a:spcAft>
              <a:buNone/>
            </a:pPr>
            <a:r>
              <a:rPr lang="en-AU" dirty="0">
                <a:solidFill>
                  <a:srgbClr val="008FB7"/>
                </a:solidFill>
                <a:latin typeface="Arial"/>
                <a:ea typeface="Times New Roman"/>
                <a:cs typeface="Times New Roman"/>
              </a:rPr>
              <a:t>Online collections and resources training</a:t>
            </a:r>
          </a:p>
          <a:p>
            <a:pPr marL="0" indent="0">
              <a:spcAft>
                <a:spcPts val="0"/>
              </a:spcAft>
              <a:buNone/>
            </a:pPr>
            <a:r>
              <a:rPr lang="en-AU" sz="2000" dirty="0">
                <a:solidFill>
                  <a:srgbClr val="008FB7"/>
                </a:solidFill>
                <a:latin typeface="Arial"/>
                <a:ea typeface="Times New Roman"/>
                <a:cs typeface="Times New Roman"/>
              </a:rPr>
              <a:t>January 2019</a:t>
            </a:r>
            <a:endParaRPr lang="en-AU" sz="2000" dirty="0">
              <a:latin typeface="Arial"/>
              <a:ea typeface="Times New Roman"/>
              <a:cs typeface="Times New Roman"/>
            </a:endParaRPr>
          </a:p>
          <a:p>
            <a:endParaRPr lang="en-AU" dirty="0"/>
          </a:p>
        </p:txBody>
      </p:sp>
    </p:spTree>
    <p:extLst>
      <p:ext uri="{BB962C8B-B14F-4D97-AF65-F5344CB8AC3E}">
        <p14:creationId xmlns:p14="http://schemas.microsoft.com/office/powerpoint/2010/main" val="31438703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power point page 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4"/>
          <p:cNvSpPr txBox="1">
            <a:spLocks noChangeArrowheads="1"/>
          </p:cNvSpPr>
          <p:nvPr/>
        </p:nvSpPr>
        <p:spPr bwMode="auto">
          <a:xfrm>
            <a:off x="539750" y="339725"/>
            <a:ext cx="8208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rgbClr val="008FB7"/>
                </a:solidFill>
              </a:rPr>
              <a:t>Aims of this session</a:t>
            </a:r>
            <a:endParaRPr lang="en-AU" sz="3600" b="1" dirty="0">
              <a:solidFill>
                <a:srgbClr val="008FB7"/>
              </a:solidFill>
            </a:endParaRPr>
          </a:p>
        </p:txBody>
      </p:sp>
      <p:sp>
        <p:nvSpPr>
          <p:cNvPr id="4" name="Text Box 10"/>
          <p:cNvSpPr txBox="1">
            <a:spLocks noChangeArrowheads="1"/>
          </p:cNvSpPr>
          <p:nvPr/>
        </p:nvSpPr>
        <p:spPr bwMode="auto">
          <a:xfrm>
            <a:off x="863848" y="1131888"/>
            <a:ext cx="7416304" cy="2277547"/>
          </a:xfrm>
          <a:prstGeom prst="rect">
            <a:avLst/>
          </a:prstGeom>
          <a:noFill/>
          <a:ln w="9525">
            <a:noFill/>
            <a:miter lim="800000"/>
            <a:headEnd/>
            <a:tailEnd/>
          </a:ln>
          <a:effectLst/>
        </p:spPr>
        <p:txBody>
          <a:bodyPr wrap="square">
            <a:spAutoFit/>
          </a:bodyPr>
          <a:lstStyle/>
          <a:p>
            <a:pPr marL="457200" indent="-457200">
              <a:spcAft>
                <a:spcPts val="1200"/>
              </a:spcAft>
              <a:buClr>
                <a:srgbClr val="008FB7"/>
              </a:buClr>
              <a:buFont typeface="Arial" pitchFamily="34" charset="0"/>
              <a:buChar char="•"/>
            </a:pPr>
            <a:r>
              <a:rPr lang="en-AU" sz="2800" dirty="0" smtClean="0"/>
              <a:t>What is Trove</a:t>
            </a:r>
          </a:p>
          <a:p>
            <a:pPr marL="457200" indent="-457200">
              <a:spcAft>
                <a:spcPts val="1200"/>
              </a:spcAft>
              <a:buClr>
                <a:srgbClr val="008FB7"/>
              </a:buClr>
              <a:buFont typeface="Arial" pitchFamily="34" charset="0"/>
              <a:buChar char="•"/>
            </a:pPr>
            <a:r>
              <a:rPr lang="en-AU" sz="2800" dirty="0" smtClean="0"/>
              <a:t>Why </a:t>
            </a:r>
            <a:r>
              <a:rPr lang="en-AU" sz="2800" dirty="0" smtClean="0">
                <a:uFill>
                  <a:solidFill>
                    <a:srgbClr val="008FB7"/>
                  </a:solidFill>
                </a:uFill>
              </a:rPr>
              <a:t>Trove is useful</a:t>
            </a:r>
          </a:p>
          <a:p>
            <a:pPr marL="457200" indent="-457200">
              <a:spcAft>
                <a:spcPts val="1200"/>
              </a:spcAft>
              <a:buClr>
                <a:srgbClr val="008FB7"/>
              </a:buClr>
              <a:buFont typeface="Arial" pitchFamily="34" charset="0"/>
              <a:buChar char="•"/>
            </a:pPr>
            <a:r>
              <a:rPr lang="en-AU" sz="2800" dirty="0" smtClean="0">
                <a:uFill>
                  <a:solidFill>
                    <a:srgbClr val="008FB7"/>
                  </a:solidFill>
                </a:uFill>
              </a:rPr>
              <a:t>How to search Trove</a:t>
            </a:r>
          </a:p>
          <a:p>
            <a:pPr marL="457200" indent="-457200">
              <a:spcAft>
                <a:spcPts val="1200"/>
              </a:spcAft>
              <a:buClr>
                <a:srgbClr val="008FB7"/>
              </a:buClr>
              <a:buFont typeface="Arial" pitchFamily="34" charset="0"/>
              <a:buChar char="•"/>
            </a:pPr>
            <a:r>
              <a:rPr lang="en-AU" sz="2800" dirty="0" smtClean="0">
                <a:uFill>
                  <a:solidFill>
                    <a:srgbClr val="008FB7"/>
                  </a:solidFill>
                </a:uFill>
              </a:rPr>
              <a:t>How to download and print from Trove</a:t>
            </a:r>
          </a:p>
        </p:txBody>
      </p:sp>
    </p:spTree>
    <p:extLst>
      <p:ext uri="{BB962C8B-B14F-4D97-AF65-F5344CB8AC3E}">
        <p14:creationId xmlns:p14="http://schemas.microsoft.com/office/powerpoint/2010/main" val="18717730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power point page 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4"/>
          <p:cNvSpPr txBox="1">
            <a:spLocks noChangeArrowheads="1"/>
          </p:cNvSpPr>
          <p:nvPr/>
        </p:nvSpPr>
        <p:spPr bwMode="auto">
          <a:xfrm>
            <a:off x="539750" y="339725"/>
            <a:ext cx="8208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rgbClr val="008FB7"/>
                </a:solidFill>
              </a:rPr>
              <a:t>What is Trove?</a:t>
            </a:r>
            <a:endParaRPr lang="en-AU" sz="3600" b="1" dirty="0">
              <a:solidFill>
                <a:srgbClr val="008FB7"/>
              </a:solidFill>
            </a:endParaRPr>
          </a:p>
        </p:txBody>
      </p:sp>
      <p:sp>
        <p:nvSpPr>
          <p:cNvPr id="4" name="Text Box 10"/>
          <p:cNvSpPr txBox="1">
            <a:spLocks noChangeArrowheads="1"/>
          </p:cNvSpPr>
          <p:nvPr/>
        </p:nvSpPr>
        <p:spPr bwMode="auto">
          <a:xfrm>
            <a:off x="827584" y="1131888"/>
            <a:ext cx="7416304" cy="2677656"/>
          </a:xfrm>
          <a:prstGeom prst="rect">
            <a:avLst/>
          </a:prstGeom>
          <a:noFill/>
          <a:ln w="9525">
            <a:noFill/>
            <a:miter lim="800000"/>
            <a:headEnd/>
            <a:tailEnd/>
          </a:ln>
          <a:effectLst/>
        </p:spPr>
        <p:txBody>
          <a:bodyPr wrap="square">
            <a:spAutoFit/>
          </a:bodyPr>
          <a:lstStyle/>
          <a:p>
            <a:pPr marL="457200" indent="-457200">
              <a:buClr>
                <a:srgbClr val="008FB7"/>
              </a:buClr>
              <a:buFont typeface="Arial" pitchFamily="34" charset="0"/>
              <a:buChar char="•"/>
            </a:pPr>
            <a:r>
              <a:rPr lang="en-AU" sz="2800" dirty="0" smtClean="0"/>
              <a:t>Searchable collection of information </a:t>
            </a:r>
            <a:r>
              <a:rPr lang="en-AU" sz="2800" i="1" dirty="0" smtClean="0"/>
              <a:t>about</a:t>
            </a:r>
            <a:r>
              <a:rPr lang="en-AU" sz="2800" dirty="0" smtClean="0"/>
              <a:t> resources</a:t>
            </a:r>
          </a:p>
          <a:p>
            <a:pPr marL="457200" indent="-457200">
              <a:buClr>
                <a:srgbClr val="008FB7"/>
              </a:buClr>
              <a:buFont typeface="Arial" pitchFamily="34" charset="0"/>
              <a:buChar char="•"/>
            </a:pPr>
            <a:r>
              <a:rPr lang="en-AU" sz="2800" dirty="0" smtClean="0"/>
              <a:t>Discovery </a:t>
            </a:r>
            <a:r>
              <a:rPr lang="en-AU" sz="2800" dirty="0"/>
              <a:t>service – 11 </a:t>
            </a:r>
            <a:r>
              <a:rPr lang="en-AU" sz="2800" dirty="0" smtClean="0"/>
              <a:t>zones</a:t>
            </a:r>
          </a:p>
          <a:p>
            <a:pPr marL="457200" indent="-457200">
              <a:buClr>
                <a:srgbClr val="008FB7"/>
              </a:buClr>
              <a:buFont typeface="Arial" pitchFamily="34" charset="0"/>
              <a:buChar char="•"/>
            </a:pPr>
            <a:r>
              <a:rPr lang="en-AU" sz="2800" dirty="0" smtClean="0"/>
              <a:t>Digital content repository (limited after 1954 due to copyright)</a:t>
            </a:r>
          </a:p>
          <a:p>
            <a:pPr marL="457200" indent="-457200">
              <a:buClr>
                <a:srgbClr val="008FB7"/>
              </a:buClr>
              <a:buFont typeface="Arial" pitchFamily="34" charset="0"/>
              <a:buChar char="•"/>
            </a:pPr>
            <a:r>
              <a:rPr lang="en-AU" sz="2800" dirty="0" smtClean="0"/>
              <a:t>Community of content partners and users</a:t>
            </a:r>
          </a:p>
        </p:txBody>
      </p:sp>
    </p:spTree>
    <p:extLst>
      <p:ext uri="{BB962C8B-B14F-4D97-AF65-F5344CB8AC3E}">
        <p14:creationId xmlns:p14="http://schemas.microsoft.com/office/powerpoint/2010/main" val="38899374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power point page 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4"/>
          <p:cNvSpPr txBox="1">
            <a:spLocks noChangeArrowheads="1"/>
          </p:cNvSpPr>
          <p:nvPr/>
        </p:nvSpPr>
        <p:spPr bwMode="auto">
          <a:xfrm>
            <a:off x="539750" y="339725"/>
            <a:ext cx="82089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rgbClr val="008FB7"/>
                </a:solidFill>
              </a:rPr>
              <a:t>How is Trove useful in family history research?</a:t>
            </a:r>
            <a:endParaRPr lang="en-AU" sz="3600" b="1" dirty="0">
              <a:solidFill>
                <a:srgbClr val="008FB7"/>
              </a:solidFill>
            </a:endParaRPr>
          </a:p>
        </p:txBody>
      </p:sp>
      <p:sp>
        <p:nvSpPr>
          <p:cNvPr id="4" name="Text Box 10"/>
          <p:cNvSpPr txBox="1">
            <a:spLocks noChangeArrowheads="1"/>
          </p:cNvSpPr>
          <p:nvPr/>
        </p:nvSpPr>
        <p:spPr bwMode="auto">
          <a:xfrm>
            <a:off x="827584" y="1528942"/>
            <a:ext cx="7416304" cy="1969770"/>
          </a:xfrm>
          <a:prstGeom prst="rect">
            <a:avLst/>
          </a:prstGeom>
          <a:noFill/>
          <a:ln w="9525">
            <a:noFill/>
            <a:miter lim="800000"/>
            <a:headEnd/>
            <a:tailEnd/>
          </a:ln>
          <a:effectLst/>
        </p:spPr>
        <p:txBody>
          <a:bodyPr wrap="square">
            <a:spAutoFit/>
          </a:bodyPr>
          <a:lstStyle/>
          <a:p>
            <a:pPr marL="457200" indent="-457200">
              <a:spcAft>
                <a:spcPts val="1200"/>
              </a:spcAft>
              <a:buClr>
                <a:srgbClr val="008FB7"/>
              </a:buClr>
              <a:buFont typeface="Arial" pitchFamily="34" charset="0"/>
              <a:buChar char="•"/>
            </a:pPr>
            <a:r>
              <a:rPr lang="en-AU" sz="2800" dirty="0" smtClean="0"/>
              <a:t>Helps </a:t>
            </a:r>
            <a:r>
              <a:rPr lang="en-AU" sz="2800" dirty="0"/>
              <a:t>you find and use resources e.g. newspapers, gazettes, images</a:t>
            </a:r>
          </a:p>
          <a:p>
            <a:pPr marL="457200" indent="-457200">
              <a:spcAft>
                <a:spcPts val="1200"/>
              </a:spcAft>
              <a:buClr>
                <a:srgbClr val="008FB7"/>
              </a:buClr>
              <a:buFont typeface="Arial" pitchFamily="34" charset="0"/>
              <a:buChar char="•"/>
            </a:pPr>
            <a:r>
              <a:rPr lang="en-AU" sz="2800" dirty="0" smtClean="0"/>
              <a:t>Links directly to previously unsuspected or inaccessible details</a:t>
            </a:r>
          </a:p>
        </p:txBody>
      </p:sp>
    </p:spTree>
    <p:extLst>
      <p:ext uri="{BB962C8B-B14F-4D97-AF65-F5344CB8AC3E}">
        <p14:creationId xmlns:p14="http://schemas.microsoft.com/office/powerpoint/2010/main" val="29583325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power point page 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4"/>
          <p:cNvSpPr txBox="1">
            <a:spLocks noChangeArrowheads="1"/>
          </p:cNvSpPr>
          <p:nvPr/>
        </p:nvSpPr>
        <p:spPr bwMode="auto">
          <a:xfrm>
            <a:off x="539750" y="339725"/>
            <a:ext cx="82089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rgbClr val="008FB7"/>
                </a:solidFill>
              </a:rPr>
              <a:t>How is Trove useful in family history research?</a:t>
            </a:r>
            <a:endParaRPr lang="en-AU" sz="3600" b="1" dirty="0">
              <a:solidFill>
                <a:srgbClr val="008FB7"/>
              </a:solidFill>
            </a:endParaRPr>
          </a:p>
        </p:txBody>
      </p:sp>
      <p:sp>
        <p:nvSpPr>
          <p:cNvPr id="4" name="Text Box 10"/>
          <p:cNvSpPr txBox="1">
            <a:spLocks noChangeArrowheads="1"/>
          </p:cNvSpPr>
          <p:nvPr/>
        </p:nvSpPr>
        <p:spPr bwMode="auto">
          <a:xfrm>
            <a:off x="827584" y="1539828"/>
            <a:ext cx="7416304" cy="1969770"/>
          </a:xfrm>
          <a:prstGeom prst="rect">
            <a:avLst/>
          </a:prstGeom>
          <a:noFill/>
          <a:ln w="9525">
            <a:noFill/>
            <a:miter lim="800000"/>
            <a:headEnd/>
            <a:tailEnd/>
          </a:ln>
          <a:effectLst/>
        </p:spPr>
        <p:txBody>
          <a:bodyPr wrap="square">
            <a:spAutoFit/>
          </a:bodyPr>
          <a:lstStyle/>
          <a:p>
            <a:pPr marL="457200" indent="-457200">
              <a:spcAft>
                <a:spcPts val="1200"/>
              </a:spcAft>
              <a:buClr>
                <a:srgbClr val="008FB7"/>
              </a:buClr>
              <a:buFont typeface="Arial" pitchFamily="34" charset="0"/>
              <a:buChar char="•"/>
            </a:pPr>
            <a:r>
              <a:rPr lang="en-AU" sz="2800" dirty="0" smtClean="0"/>
              <a:t>Provides clues to areas for further research, e.g. court records</a:t>
            </a:r>
          </a:p>
          <a:p>
            <a:pPr marL="457200" indent="-457200">
              <a:spcAft>
                <a:spcPts val="1200"/>
              </a:spcAft>
              <a:buClr>
                <a:srgbClr val="008FB7"/>
              </a:buClr>
              <a:buFont typeface="Arial" pitchFamily="34" charset="0"/>
              <a:buChar char="•"/>
            </a:pPr>
            <a:r>
              <a:rPr lang="en-AU" sz="2800" dirty="0" smtClean="0"/>
              <a:t>“Fleshes out” our knowledge of individual family members </a:t>
            </a:r>
            <a:endParaRPr lang="en-AU" sz="2800" dirty="0"/>
          </a:p>
        </p:txBody>
      </p:sp>
    </p:spTree>
    <p:extLst>
      <p:ext uri="{BB962C8B-B14F-4D97-AF65-F5344CB8AC3E}">
        <p14:creationId xmlns:p14="http://schemas.microsoft.com/office/powerpoint/2010/main" val="8118211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power point page 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4"/>
          <p:cNvSpPr txBox="1">
            <a:spLocks noChangeArrowheads="1"/>
          </p:cNvSpPr>
          <p:nvPr/>
        </p:nvSpPr>
        <p:spPr bwMode="auto">
          <a:xfrm>
            <a:off x="539750" y="339725"/>
            <a:ext cx="82089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rgbClr val="008FB7"/>
                </a:solidFill>
              </a:rPr>
              <a:t>Newspapers</a:t>
            </a:r>
            <a:endParaRPr lang="en-AU" sz="3600" b="1" dirty="0">
              <a:solidFill>
                <a:srgbClr val="008FB7"/>
              </a:solidFill>
            </a:endParaRPr>
          </a:p>
        </p:txBody>
      </p:sp>
      <p:sp>
        <p:nvSpPr>
          <p:cNvPr id="4" name="Text Box 10"/>
          <p:cNvSpPr txBox="1">
            <a:spLocks noChangeArrowheads="1"/>
          </p:cNvSpPr>
          <p:nvPr/>
        </p:nvSpPr>
        <p:spPr bwMode="auto">
          <a:xfrm>
            <a:off x="827584" y="1131888"/>
            <a:ext cx="7416304" cy="3262432"/>
          </a:xfrm>
          <a:prstGeom prst="rect">
            <a:avLst/>
          </a:prstGeom>
          <a:noFill/>
          <a:ln w="9525">
            <a:noFill/>
            <a:miter lim="800000"/>
            <a:headEnd/>
            <a:tailEnd/>
          </a:ln>
          <a:effectLst/>
        </p:spPr>
        <p:txBody>
          <a:bodyPr wrap="square">
            <a:spAutoFit/>
          </a:bodyPr>
          <a:lstStyle/>
          <a:p>
            <a:pPr>
              <a:buClr>
                <a:srgbClr val="008FB7"/>
              </a:buClr>
            </a:pPr>
            <a:r>
              <a:rPr lang="en-AU" sz="2800" dirty="0" smtClean="0"/>
              <a:t>Newspapers are organised by:</a:t>
            </a:r>
          </a:p>
          <a:p>
            <a:pPr marL="457200" indent="-457200">
              <a:buClr>
                <a:srgbClr val="008FB7"/>
              </a:buClr>
              <a:buFont typeface="Arial" pitchFamily="34" charset="0"/>
              <a:buChar char="•"/>
            </a:pPr>
            <a:r>
              <a:rPr lang="en-AU" sz="2800" dirty="0" smtClean="0"/>
              <a:t>Title</a:t>
            </a:r>
          </a:p>
          <a:p>
            <a:pPr marL="457200" indent="-457200">
              <a:buClr>
                <a:srgbClr val="008FB7"/>
              </a:buClr>
              <a:buFont typeface="Arial" pitchFamily="34" charset="0"/>
              <a:buChar char="•"/>
            </a:pPr>
            <a:r>
              <a:rPr lang="en-AU" sz="2800" dirty="0" smtClean="0"/>
              <a:t>Issue (date)</a:t>
            </a:r>
          </a:p>
          <a:p>
            <a:pPr marL="457200" indent="-457200">
              <a:buClr>
                <a:srgbClr val="008FB7"/>
              </a:buClr>
              <a:buFont typeface="Arial" pitchFamily="34" charset="0"/>
              <a:buChar char="•"/>
            </a:pPr>
            <a:r>
              <a:rPr lang="en-AU" sz="2800" dirty="0" smtClean="0"/>
              <a:t>Page</a:t>
            </a:r>
          </a:p>
          <a:p>
            <a:pPr marL="457200" indent="-457200">
              <a:buClr>
                <a:srgbClr val="008FB7"/>
              </a:buClr>
              <a:buFont typeface="Arial" pitchFamily="34" charset="0"/>
              <a:buChar char="•"/>
            </a:pPr>
            <a:r>
              <a:rPr lang="en-AU" sz="2800" dirty="0" smtClean="0"/>
              <a:t>Article </a:t>
            </a:r>
            <a:r>
              <a:rPr lang="en-AU" sz="2800" dirty="0"/>
              <a:t>[</a:t>
            </a:r>
            <a:r>
              <a:rPr lang="en-AU" sz="2800" dirty="0" smtClean="0"/>
              <a:t>a single article can contain multiple items, e.g. family notices]</a:t>
            </a:r>
          </a:p>
          <a:p>
            <a:pPr>
              <a:spcBef>
                <a:spcPts val="1200"/>
              </a:spcBef>
              <a:buClr>
                <a:srgbClr val="008FB7"/>
              </a:buClr>
            </a:pPr>
            <a:r>
              <a:rPr lang="en-AU" sz="2800" dirty="0" smtClean="0"/>
              <a:t>They can be searched or browsed</a:t>
            </a:r>
          </a:p>
        </p:txBody>
      </p:sp>
    </p:spTree>
    <p:extLst>
      <p:ext uri="{BB962C8B-B14F-4D97-AF65-F5344CB8AC3E}">
        <p14:creationId xmlns:p14="http://schemas.microsoft.com/office/powerpoint/2010/main" val="20504471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
            <a:ext cx="8031385" cy="5144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34441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base">
              <a:spcBef>
                <a:spcPct val="50000"/>
              </a:spcBef>
              <a:spcAft>
                <a:spcPct val="0"/>
              </a:spcAft>
            </a:pPr>
            <a:r>
              <a:rPr lang="en-AU" sz="3600" b="1" dirty="0">
                <a:solidFill>
                  <a:schemeClr val="accent5"/>
                </a:solidFill>
                <a:latin typeface="Arial" charset="0"/>
                <a:ea typeface="+mn-ea"/>
                <a:cs typeface="Arial" charset="0"/>
              </a:rPr>
              <a:t>Ancestry databases (cont.)</a:t>
            </a:r>
          </a:p>
        </p:txBody>
      </p:sp>
      <p:sp>
        <p:nvSpPr>
          <p:cNvPr id="3" name="Content Placeholder 2"/>
          <p:cNvSpPr>
            <a:spLocks noGrp="1"/>
          </p:cNvSpPr>
          <p:nvPr>
            <p:ph idx="1"/>
          </p:nvPr>
        </p:nvSpPr>
        <p:spPr/>
        <p:txBody>
          <a:bodyPr/>
          <a:lstStyle/>
          <a:p>
            <a:pPr marL="457200" lvl="0" indent="-457200" fontAlgn="base">
              <a:spcBef>
                <a:spcPct val="0"/>
              </a:spcBef>
              <a:spcAft>
                <a:spcPct val="0"/>
              </a:spcAft>
              <a:buClr>
                <a:srgbClr val="00A4A1"/>
              </a:buClr>
            </a:pPr>
            <a:r>
              <a:rPr lang="en-AU" sz="2800" dirty="0">
                <a:solidFill>
                  <a:prstClr val="black"/>
                </a:solidFill>
                <a:latin typeface="Arial" charset="0"/>
                <a:cs typeface="Arial" charset="0"/>
              </a:rPr>
              <a:t>UK Incoming Passenger Lists 1878-1960</a:t>
            </a:r>
          </a:p>
          <a:p>
            <a:pPr marL="457200" lvl="0" indent="-457200" fontAlgn="base">
              <a:spcBef>
                <a:spcPct val="0"/>
              </a:spcBef>
              <a:spcAft>
                <a:spcPct val="0"/>
              </a:spcAft>
              <a:buClr>
                <a:srgbClr val="00A4A1"/>
              </a:buClr>
            </a:pPr>
            <a:r>
              <a:rPr lang="en-AU" sz="2800" dirty="0">
                <a:solidFill>
                  <a:prstClr val="black"/>
                </a:solidFill>
                <a:latin typeface="Arial" charset="0"/>
                <a:cs typeface="Arial" charset="0"/>
              </a:rPr>
              <a:t>UK Outward Passenger Lists 1890-1960</a:t>
            </a:r>
          </a:p>
          <a:p>
            <a:pPr marL="457200" lvl="0" indent="-457200" fontAlgn="base">
              <a:spcBef>
                <a:spcPct val="0"/>
              </a:spcBef>
              <a:spcAft>
                <a:spcPct val="0"/>
              </a:spcAft>
              <a:buClr>
                <a:srgbClr val="00A4A1"/>
              </a:buClr>
            </a:pPr>
            <a:r>
              <a:rPr lang="en-AU" sz="2800" dirty="0">
                <a:solidFill>
                  <a:prstClr val="black"/>
                </a:solidFill>
                <a:latin typeface="Arial" charset="0"/>
                <a:cs typeface="Arial" charset="0"/>
              </a:rPr>
              <a:t>Australia-wide birth, death and marriage indexes</a:t>
            </a:r>
          </a:p>
          <a:p>
            <a:pPr marL="457200" lvl="0" indent="-457200" fontAlgn="base">
              <a:spcBef>
                <a:spcPct val="0"/>
              </a:spcBef>
              <a:spcAft>
                <a:spcPct val="0"/>
              </a:spcAft>
              <a:buClr>
                <a:srgbClr val="00A4A1"/>
              </a:buClr>
            </a:pPr>
            <a:r>
              <a:rPr lang="en-AU" sz="2800" dirty="0">
                <a:solidFill>
                  <a:prstClr val="black"/>
                </a:solidFill>
                <a:latin typeface="Arial" charset="0"/>
                <a:cs typeface="Arial" charset="0"/>
              </a:rPr>
              <a:t>NSW passenger lists 1826-1922</a:t>
            </a:r>
          </a:p>
          <a:p>
            <a:pPr marL="457200" lvl="0" indent="-457200" fontAlgn="base">
              <a:spcBef>
                <a:spcPct val="0"/>
              </a:spcBef>
              <a:spcAft>
                <a:spcPct val="0"/>
              </a:spcAft>
              <a:buClr>
                <a:srgbClr val="00A4A1"/>
              </a:buClr>
            </a:pPr>
            <a:r>
              <a:rPr lang="en-AU" sz="2800" dirty="0">
                <a:solidFill>
                  <a:prstClr val="black"/>
                </a:solidFill>
                <a:latin typeface="Arial" charset="0"/>
                <a:cs typeface="Arial" charset="0"/>
              </a:rPr>
              <a:t>Victoria passenger lists 1839-1923</a:t>
            </a:r>
          </a:p>
          <a:p>
            <a:endParaRPr lang="en-AU" dirty="0"/>
          </a:p>
        </p:txBody>
      </p:sp>
    </p:spTree>
    <p:extLst>
      <p:ext uri="{BB962C8B-B14F-4D97-AF65-F5344CB8AC3E}">
        <p14:creationId xmlns:p14="http://schemas.microsoft.com/office/powerpoint/2010/main" val="16810711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539749" y="124272"/>
            <a:ext cx="82089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rgbClr val="008FB7"/>
                </a:solidFill>
              </a:rPr>
              <a:t>Newspapers</a:t>
            </a:r>
            <a:endParaRPr lang="en-AU" sz="3600" b="1" dirty="0">
              <a:solidFill>
                <a:srgbClr val="008FB7"/>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882" y="893005"/>
            <a:ext cx="6264696" cy="4220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6948264" y="2733463"/>
            <a:ext cx="576064" cy="48715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ounded Rectangle 4"/>
          <p:cNvSpPr/>
          <p:nvPr/>
        </p:nvSpPr>
        <p:spPr>
          <a:xfrm>
            <a:off x="1619672" y="3652664"/>
            <a:ext cx="1656184" cy="36004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572496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power point page 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4"/>
          <p:cNvSpPr txBox="1">
            <a:spLocks noChangeArrowheads="1"/>
          </p:cNvSpPr>
          <p:nvPr/>
        </p:nvSpPr>
        <p:spPr bwMode="auto">
          <a:xfrm>
            <a:off x="539750" y="339725"/>
            <a:ext cx="82089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rgbClr val="008FB7"/>
                </a:solidFill>
              </a:rPr>
              <a:t>Searching Newspapers</a:t>
            </a:r>
            <a:endParaRPr lang="en-AU" sz="3600" b="1" dirty="0">
              <a:solidFill>
                <a:srgbClr val="008FB7"/>
              </a:solidFill>
            </a:endParaRPr>
          </a:p>
        </p:txBody>
      </p:sp>
      <p:sp>
        <p:nvSpPr>
          <p:cNvPr id="4" name="Text Box 10"/>
          <p:cNvSpPr txBox="1">
            <a:spLocks noChangeArrowheads="1"/>
          </p:cNvSpPr>
          <p:nvPr/>
        </p:nvSpPr>
        <p:spPr bwMode="auto">
          <a:xfrm>
            <a:off x="827584" y="1131888"/>
            <a:ext cx="7416304" cy="2246769"/>
          </a:xfrm>
          <a:prstGeom prst="rect">
            <a:avLst/>
          </a:prstGeom>
          <a:noFill/>
          <a:ln w="9525">
            <a:noFill/>
            <a:miter lim="800000"/>
            <a:headEnd/>
            <a:tailEnd/>
          </a:ln>
          <a:effectLst/>
        </p:spPr>
        <p:txBody>
          <a:bodyPr wrap="square">
            <a:spAutoFit/>
          </a:bodyPr>
          <a:lstStyle/>
          <a:p>
            <a:pPr marL="457200" indent="-457200">
              <a:buClr>
                <a:srgbClr val="008FB7"/>
              </a:buClr>
              <a:buFont typeface="Arial" pitchFamily="34" charset="0"/>
              <a:buChar char="•"/>
            </a:pPr>
            <a:r>
              <a:rPr lang="en-AU" sz="2800" dirty="0" smtClean="0"/>
              <a:t>How you search depends on what you are searching for</a:t>
            </a:r>
          </a:p>
          <a:p>
            <a:pPr marL="457200" indent="-457200">
              <a:buClr>
                <a:srgbClr val="008FB7"/>
              </a:buClr>
              <a:buFont typeface="Arial" pitchFamily="34" charset="0"/>
              <a:buChar char="•"/>
            </a:pPr>
            <a:r>
              <a:rPr lang="en-AU" sz="2800" dirty="0" smtClean="0"/>
              <a:t>There are many ways to search Trove and to </a:t>
            </a:r>
            <a:r>
              <a:rPr lang="en-AU" sz="2800" i="1" dirty="0" smtClean="0"/>
              <a:t>refine</a:t>
            </a:r>
            <a:r>
              <a:rPr lang="en-AU" sz="2800" dirty="0" smtClean="0"/>
              <a:t> your search</a:t>
            </a:r>
          </a:p>
          <a:p>
            <a:pPr marL="457200" indent="-457200">
              <a:buClr>
                <a:srgbClr val="008FB7"/>
              </a:buClr>
              <a:buFont typeface="Arial" pitchFamily="34" charset="0"/>
              <a:buChar char="•"/>
            </a:pPr>
            <a:r>
              <a:rPr lang="en-AU" sz="2800" dirty="0" smtClean="0"/>
              <a:t>Don’t be afraid to experiment and play</a:t>
            </a:r>
          </a:p>
        </p:txBody>
      </p:sp>
    </p:spTree>
    <p:extLst>
      <p:ext uri="{BB962C8B-B14F-4D97-AF65-F5344CB8AC3E}">
        <p14:creationId xmlns:p14="http://schemas.microsoft.com/office/powerpoint/2010/main" val="9293021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power point page 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4"/>
          <p:cNvSpPr txBox="1">
            <a:spLocks noChangeArrowheads="1"/>
          </p:cNvSpPr>
          <p:nvPr/>
        </p:nvSpPr>
        <p:spPr bwMode="auto">
          <a:xfrm>
            <a:off x="539750" y="339725"/>
            <a:ext cx="82089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rgbClr val="008FB7"/>
                </a:solidFill>
              </a:rPr>
              <a:t>Example – Basic search</a:t>
            </a:r>
            <a:endParaRPr lang="en-AU" sz="3600" b="1" dirty="0">
              <a:solidFill>
                <a:srgbClr val="008FB7"/>
              </a:solidFill>
            </a:endParaRPr>
          </a:p>
        </p:txBody>
      </p:sp>
      <p:sp>
        <p:nvSpPr>
          <p:cNvPr id="4" name="Text Box 10"/>
          <p:cNvSpPr txBox="1">
            <a:spLocks noChangeArrowheads="1"/>
          </p:cNvSpPr>
          <p:nvPr/>
        </p:nvSpPr>
        <p:spPr bwMode="auto">
          <a:xfrm>
            <a:off x="827584" y="1131888"/>
            <a:ext cx="7416304" cy="1384995"/>
          </a:xfrm>
          <a:prstGeom prst="rect">
            <a:avLst/>
          </a:prstGeom>
          <a:noFill/>
          <a:ln w="9525">
            <a:noFill/>
            <a:miter lim="800000"/>
            <a:headEnd/>
            <a:tailEnd/>
          </a:ln>
          <a:effectLst/>
        </p:spPr>
        <p:txBody>
          <a:bodyPr wrap="square">
            <a:spAutoFit/>
          </a:bodyPr>
          <a:lstStyle/>
          <a:p>
            <a:r>
              <a:rPr lang="en-AU" sz="2800" dirty="0"/>
              <a:t>Find the report of car accident for George Abraham </a:t>
            </a:r>
            <a:r>
              <a:rPr lang="en-AU" sz="2800" dirty="0" err="1"/>
              <a:t>Fullelove</a:t>
            </a:r>
            <a:r>
              <a:rPr lang="en-AU" sz="2800" dirty="0"/>
              <a:t> in August 1946. Use search terms “</a:t>
            </a:r>
            <a:r>
              <a:rPr lang="en-AU" sz="2800" dirty="0" err="1"/>
              <a:t>Fullelove</a:t>
            </a:r>
            <a:r>
              <a:rPr lang="en-AU" sz="2800" dirty="0"/>
              <a:t> car accident”.</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716560"/>
            <a:ext cx="6984776" cy="1641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07096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179512" y="107030"/>
            <a:ext cx="878497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AU" sz="3600" b="1" dirty="0" smtClean="0">
                <a:solidFill>
                  <a:srgbClr val="008FB7"/>
                </a:solidFill>
              </a:rPr>
              <a:t>Example – Basic search “refine results</a:t>
            </a:r>
            <a:endParaRPr lang="en-AU" sz="3600" b="1" dirty="0">
              <a:solidFill>
                <a:srgbClr val="008FB7"/>
              </a:solidFill>
            </a:endParaRPr>
          </a:p>
        </p:txBody>
      </p:sp>
      <p:sp>
        <p:nvSpPr>
          <p:cNvPr id="4" name="Text Box 10"/>
          <p:cNvSpPr txBox="1">
            <a:spLocks noChangeArrowheads="1"/>
          </p:cNvSpPr>
          <p:nvPr/>
        </p:nvSpPr>
        <p:spPr bwMode="auto">
          <a:xfrm>
            <a:off x="683568" y="787047"/>
            <a:ext cx="7416304" cy="584775"/>
          </a:xfrm>
          <a:prstGeom prst="rect">
            <a:avLst/>
          </a:prstGeom>
          <a:noFill/>
          <a:ln w="9525">
            <a:noFill/>
            <a:miter lim="800000"/>
            <a:headEnd/>
            <a:tailEnd/>
          </a:ln>
          <a:effectLst/>
        </p:spPr>
        <p:txBody>
          <a:bodyPr wrap="square">
            <a:spAutoFit/>
          </a:bodyPr>
          <a:lstStyle/>
          <a:p>
            <a:r>
              <a:rPr lang="en-AU" sz="2800" dirty="0" smtClean="0"/>
              <a:t>Select “Queensland” and “1940s</a:t>
            </a:r>
            <a:r>
              <a:rPr lang="en-AU" sz="3200" dirty="0" smtClean="0"/>
              <a:t>”</a:t>
            </a:r>
            <a:endParaRPr lang="en-AU" sz="32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678" y="1492424"/>
            <a:ext cx="8863631"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467544" y="2428528"/>
            <a:ext cx="936104"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ounded Rectangle 7"/>
          <p:cNvSpPr/>
          <p:nvPr/>
        </p:nvSpPr>
        <p:spPr>
          <a:xfrm>
            <a:off x="467544" y="4300736"/>
            <a:ext cx="792088"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522550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179512" y="107030"/>
            <a:ext cx="878497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AU" sz="3600" b="1" dirty="0" smtClean="0">
                <a:solidFill>
                  <a:srgbClr val="008FB7"/>
                </a:solidFill>
              </a:rPr>
              <a:t>Example – Basic search “refine results</a:t>
            </a:r>
            <a:endParaRPr lang="en-AU" sz="3600" b="1" dirty="0">
              <a:solidFill>
                <a:srgbClr val="008FB7"/>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244" y="916360"/>
            <a:ext cx="8477250"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56424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power point page 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4"/>
          <p:cNvSpPr txBox="1">
            <a:spLocks noChangeArrowheads="1"/>
          </p:cNvSpPr>
          <p:nvPr/>
        </p:nvSpPr>
        <p:spPr bwMode="auto">
          <a:xfrm>
            <a:off x="539750" y="339725"/>
            <a:ext cx="82089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rgbClr val="008FB7"/>
                </a:solidFill>
              </a:rPr>
              <a:t>Example – Advanced search</a:t>
            </a:r>
            <a:endParaRPr lang="en-AU" sz="3600" b="1" dirty="0">
              <a:solidFill>
                <a:srgbClr val="008FB7"/>
              </a:solidFill>
            </a:endParaRPr>
          </a:p>
        </p:txBody>
      </p:sp>
      <p:sp>
        <p:nvSpPr>
          <p:cNvPr id="4" name="Text Box 10"/>
          <p:cNvSpPr txBox="1">
            <a:spLocks noChangeArrowheads="1"/>
          </p:cNvSpPr>
          <p:nvPr/>
        </p:nvSpPr>
        <p:spPr bwMode="auto">
          <a:xfrm>
            <a:off x="467543" y="1131888"/>
            <a:ext cx="8281169" cy="954107"/>
          </a:xfrm>
          <a:prstGeom prst="rect">
            <a:avLst/>
          </a:prstGeom>
          <a:noFill/>
          <a:ln w="9525">
            <a:noFill/>
            <a:miter lim="800000"/>
            <a:headEnd/>
            <a:tailEnd/>
          </a:ln>
          <a:effectLst/>
        </p:spPr>
        <p:txBody>
          <a:bodyPr wrap="square">
            <a:spAutoFit/>
          </a:bodyPr>
          <a:lstStyle/>
          <a:p>
            <a:r>
              <a:rPr lang="en-AU" sz="2800" dirty="0"/>
              <a:t>Find a death notice for “George Nicholls Marshall” died Brisbane, 20 December 1951</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7" y="2284512"/>
            <a:ext cx="7416825" cy="2391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9034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539750" y="339725"/>
            <a:ext cx="82089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rgbClr val="008FB7"/>
                </a:solidFill>
              </a:rPr>
              <a:t>Example – Advanced search</a:t>
            </a:r>
            <a:endParaRPr lang="en-AU" sz="3600" b="1" dirty="0">
              <a:solidFill>
                <a:srgbClr val="008FB7"/>
              </a:solidFill>
            </a:endParaRPr>
          </a:p>
        </p:txBody>
      </p:sp>
      <p:sp>
        <p:nvSpPr>
          <p:cNvPr id="4" name="Text Box 10"/>
          <p:cNvSpPr txBox="1">
            <a:spLocks noChangeArrowheads="1"/>
          </p:cNvSpPr>
          <p:nvPr/>
        </p:nvSpPr>
        <p:spPr bwMode="auto">
          <a:xfrm>
            <a:off x="566660" y="1022469"/>
            <a:ext cx="7920880" cy="523220"/>
          </a:xfrm>
          <a:prstGeom prst="rect">
            <a:avLst/>
          </a:prstGeom>
          <a:noFill/>
          <a:ln w="9525">
            <a:noFill/>
            <a:miter lim="800000"/>
            <a:headEnd/>
            <a:tailEnd/>
          </a:ln>
          <a:effectLst/>
        </p:spPr>
        <p:txBody>
          <a:bodyPr wrap="square">
            <a:spAutoFit/>
          </a:bodyPr>
          <a:lstStyle/>
          <a:p>
            <a:r>
              <a:rPr lang="en-AU" sz="2800" dirty="0" smtClean="0"/>
              <a:t>Limit date range and place</a:t>
            </a:r>
            <a:endParaRPr lang="en-AU" sz="28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272" y="1636440"/>
            <a:ext cx="8037788" cy="3161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64711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539750" y="339725"/>
            <a:ext cx="82089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rgbClr val="008FB7"/>
                </a:solidFill>
              </a:rPr>
              <a:t>Example – Advanced search</a:t>
            </a:r>
            <a:endParaRPr lang="en-AU" sz="3600" b="1" dirty="0">
              <a:solidFill>
                <a:srgbClr val="008FB7"/>
              </a:solidFill>
            </a:endParaRPr>
          </a:p>
        </p:txBody>
      </p:sp>
      <p:sp>
        <p:nvSpPr>
          <p:cNvPr id="4" name="Text Box 10"/>
          <p:cNvSpPr txBox="1">
            <a:spLocks noChangeArrowheads="1"/>
          </p:cNvSpPr>
          <p:nvPr/>
        </p:nvSpPr>
        <p:spPr bwMode="auto">
          <a:xfrm>
            <a:off x="566660" y="1022469"/>
            <a:ext cx="7920880" cy="584775"/>
          </a:xfrm>
          <a:prstGeom prst="rect">
            <a:avLst/>
          </a:prstGeom>
          <a:noFill/>
          <a:ln w="9525">
            <a:noFill/>
            <a:miter lim="800000"/>
            <a:headEnd/>
            <a:tailEnd/>
          </a:ln>
          <a:effectLst/>
        </p:spPr>
        <p:txBody>
          <a:bodyPr wrap="square">
            <a:spAutoFit/>
          </a:bodyPr>
          <a:lstStyle/>
          <a:p>
            <a:r>
              <a:rPr lang="en-AU" sz="2800" dirty="0" smtClean="0"/>
              <a:t>Limit category to “Family Notices</a:t>
            </a:r>
            <a:r>
              <a:rPr lang="en-AU" sz="3200" dirty="0" smtClean="0"/>
              <a:t>”</a:t>
            </a:r>
            <a:endParaRPr lang="en-AU" sz="32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660" y="1862732"/>
            <a:ext cx="7102030" cy="2174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69746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556585" y="196280"/>
            <a:ext cx="82089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rgbClr val="008FB7"/>
                </a:solidFill>
              </a:rPr>
              <a:t>Example – Advanced search</a:t>
            </a:r>
            <a:endParaRPr lang="en-AU" sz="3600" b="1" dirty="0">
              <a:solidFill>
                <a:srgbClr val="008FB7"/>
              </a:solidFill>
            </a:endParaRPr>
          </a:p>
        </p:txBody>
      </p:sp>
      <p:sp>
        <p:nvSpPr>
          <p:cNvPr id="4" name="Text Box 10"/>
          <p:cNvSpPr txBox="1">
            <a:spLocks noChangeArrowheads="1"/>
          </p:cNvSpPr>
          <p:nvPr/>
        </p:nvSpPr>
        <p:spPr bwMode="auto">
          <a:xfrm>
            <a:off x="568418" y="842611"/>
            <a:ext cx="7920880" cy="523220"/>
          </a:xfrm>
          <a:prstGeom prst="rect">
            <a:avLst/>
          </a:prstGeom>
          <a:noFill/>
          <a:ln w="9525">
            <a:noFill/>
            <a:miter lim="800000"/>
            <a:headEnd/>
            <a:tailEnd/>
          </a:ln>
          <a:effectLst/>
        </p:spPr>
        <p:txBody>
          <a:bodyPr wrap="square">
            <a:spAutoFit/>
          </a:bodyPr>
          <a:lstStyle/>
          <a:p>
            <a:r>
              <a:rPr lang="en-AU" sz="2800" dirty="0" smtClean="0"/>
              <a:t>“Refine search” to locate other notices</a:t>
            </a:r>
            <a:endParaRPr lang="en-AU" sz="28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06" y="1413389"/>
            <a:ext cx="6440433" cy="1499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24485"/>
          <a:stretch/>
        </p:blipFill>
        <p:spPr bwMode="auto">
          <a:xfrm>
            <a:off x="4796026" y="3436640"/>
            <a:ext cx="3969522" cy="1474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41958" y="3635235"/>
            <a:ext cx="4104009" cy="954107"/>
          </a:xfrm>
          <a:prstGeom prst="rect">
            <a:avLst/>
          </a:prstGeom>
          <a:noFill/>
        </p:spPr>
        <p:txBody>
          <a:bodyPr wrap="none" rtlCol="0">
            <a:spAutoFit/>
          </a:bodyPr>
          <a:lstStyle/>
          <a:p>
            <a:r>
              <a:rPr lang="en-AU" sz="2800" dirty="0" smtClean="0"/>
              <a:t>In “Advanced search”</a:t>
            </a:r>
          </a:p>
          <a:p>
            <a:r>
              <a:rPr lang="en-AU" sz="2800" dirty="0"/>
              <a:t>a</a:t>
            </a:r>
            <a:r>
              <a:rPr lang="en-AU" sz="2800" dirty="0" smtClean="0"/>
              <a:t>dd further search terms</a:t>
            </a:r>
            <a:endParaRPr lang="en-AU" sz="2800" dirty="0"/>
          </a:p>
        </p:txBody>
      </p:sp>
      <p:sp>
        <p:nvSpPr>
          <p:cNvPr id="6" name="Rounded Rectangle 5"/>
          <p:cNvSpPr/>
          <p:nvPr/>
        </p:nvSpPr>
        <p:spPr>
          <a:xfrm>
            <a:off x="1331640" y="1924472"/>
            <a:ext cx="864096" cy="2386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8146745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539750" y="339725"/>
            <a:ext cx="82089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rgbClr val="008FB7"/>
                </a:solidFill>
              </a:rPr>
              <a:t>Example – Advanced search</a:t>
            </a:r>
            <a:endParaRPr lang="en-AU" sz="3600" b="1" dirty="0">
              <a:solidFill>
                <a:srgbClr val="008FB7"/>
              </a:solidFill>
            </a:endParaRPr>
          </a:p>
        </p:txBody>
      </p:sp>
      <p:sp>
        <p:nvSpPr>
          <p:cNvPr id="4" name="Text Box 10"/>
          <p:cNvSpPr txBox="1">
            <a:spLocks noChangeArrowheads="1"/>
          </p:cNvSpPr>
          <p:nvPr/>
        </p:nvSpPr>
        <p:spPr bwMode="auto">
          <a:xfrm>
            <a:off x="566660" y="1022469"/>
            <a:ext cx="7920880" cy="523220"/>
          </a:xfrm>
          <a:prstGeom prst="rect">
            <a:avLst/>
          </a:prstGeom>
          <a:noFill/>
          <a:ln w="9525">
            <a:noFill/>
            <a:miter lim="800000"/>
            <a:headEnd/>
            <a:tailEnd/>
          </a:ln>
          <a:effectLst/>
        </p:spPr>
        <p:txBody>
          <a:bodyPr wrap="square">
            <a:spAutoFit/>
          </a:bodyPr>
          <a:lstStyle/>
          <a:p>
            <a:r>
              <a:rPr lang="en-AU" sz="2800" dirty="0" smtClean="0"/>
              <a:t>Find more results by adding further search terms</a:t>
            </a:r>
            <a:endParaRPr lang="en-AU" sz="28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18" y="1738337"/>
            <a:ext cx="8353425"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3131840" y="2212504"/>
            <a:ext cx="1395260"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21515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fontAlgn="base">
              <a:spcBef>
                <a:spcPct val="50000"/>
              </a:spcBef>
              <a:spcAft>
                <a:spcPct val="0"/>
              </a:spcAft>
            </a:pPr>
            <a:r>
              <a:rPr lang="en-AU" sz="3600" b="1" dirty="0" smtClean="0">
                <a:solidFill>
                  <a:srgbClr val="6C62AB"/>
                </a:solidFill>
                <a:latin typeface="Arial" charset="0"/>
                <a:ea typeface="+mn-ea"/>
                <a:cs typeface="Arial" charset="0"/>
              </a:rPr>
              <a:t/>
            </a:r>
            <a:br>
              <a:rPr lang="en-AU" sz="3600" b="1" dirty="0" smtClean="0">
                <a:solidFill>
                  <a:srgbClr val="6C62AB"/>
                </a:solidFill>
                <a:latin typeface="Arial" charset="0"/>
                <a:ea typeface="+mn-ea"/>
                <a:cs typeface="Arial" charset="0"/>
              </a:rPr>
            </a:br>
            <a:r>
              <a:rPr lang="en-AU" sz="3600" b="1" dirty="0" smtClean="0">
                <a:solidFill>
                  <a:schemeClr val="accent5"/>
                </a:solidFill>
                <a:latin typeface="Arial" charset="0"/>
                <a:ea typeface="+mn-ea"/>
                <a:cs typeface="Arial" charset="0"/>
              </a:rPr>
              <a:t>Ancestry </a:t>
            </a:r>
            <a:r>
              <a:rPr lang="en-AU" sz="3600" b="1" dirty="0">
                <a:solidFill>
                  <a:schemeClr val="accent5"/>
                </a:solidFill>
                <a:latin typeface="Arial" charset="0"/>
                <a:ea typeface="+mn-ea"/>
                <a:cs typeface="Arial" charset="0"/>
              </a:rPr>
              <a:t>databases (cont.)</a:t>
            </a:r>
            <a:r>
              <a:rPr lang="en-AU" sz="3600" b="1" dirty="0">
                <a:solidFill>
                  <a:srgbClr val="6C62AB"/>
                </a:solidFill>
                <a:latin typeface="Arial" charset="0"/>
                <a:ea typeface="+mn-ea"/>
                <a:cs typeface="Arial" charset="0"/>
              </a:rPr>
              <a:t/>
            </a:r>
            <a:br>
              <a:rPr lang="en-AU" sz="3600" b="1" dirty="0">
                <a:solidFill>
                  <a:srgbClr val="6C62AB"/>
                </a:solidFill>
                <a:latin typeface="Arial" charset="0"/>
                <a:ea typeface="+mn-ea"/>
                <a:cs typeface="Arial" charset="0"/>
              </a:rPr>
            </a:br>
            <a:endParaRPr lang="en-AU" dirty="0"/>
          </a:p>
        </p:txBody>
      </p:sp>
      <p:sp>
        <p:nvSpPr>
          <p:cNvPr id="3" name="Content Placeholder 2"/>
          <p:cNvSpPr>
            <a:spLocks noGrp="1"/>
          </p:cNvSpPr>
          <p:nvPr>
            <p:ph idx="1"/>
          </p:nvPr>
        </p:nvSpPr>
        <p:spPr/>
        <p:txBody>
          <a:bodyPr>
            <a:normAutofit lnSpcReduction="10000"/>
          </a:bodyPr>
          <a:lstStyle/>
          <a:p>
            <a:pPr marL="457200" lvl="0" indent="-457200" fontAlgn="base">
              <a:spcBef>
                <a:spcPct val="0"/>
              </a:spcBef>
              <a:spcAft>
                <a:spcPct val="0"/>
              </a:spcAft>
              <a:buClr>
                <a:srgbClr val="00A4A1"/>
              </a:buClr>
            </a:pPr>
            <a:r>
              <a:rPr lang="en-AU" sz="2800" dirty="0">
                <a:solidFill>
                  <a:prstClr val="black"/>
                </a:solidFill>
                <a:latin typeface="Arial" charset="0"/>
                <a:cs typeface="Arial" charset="0"/>
              </a:rPr>
              <a:t>Some 20th Century Australian electoral rolls 1903-1980</a:t>
            </a:r>
          </a:p>
          <a:p>
            <a:pPr marL="457200" lvl="0" indent="-457200" fontAlgn="base">
              <a:spcBef>
                <a:spcPct val="0"/>
              </a:spcBef>
              <a:spcAft>
                <a:spcPct val="0"/>
              </a:spcAft>
              <a:buClr>
                <a:srgbClr val="00A4A1"/>
              </a:buClr>
            </a:pPr>
            <a:r>
              <a:rPr lang="en-AU" sz="2800" dirty="0">
                <a:solidFill>
                  <a:prstClr val="black"/>
                </a:solidFill>
                <a:latin typeface="Arial" charset="0"/>
                <a:cs typeface="Arial" charset="0"/>
              </a:rPr>
              <a:t>NSW – Sands Directories 1861-1933</a:t>
            </a:r>
          </a:p>
          <a:p>
            <a:pPr marL="457200" lvl="0" indent="-457200" fontAlgn="base">
              <a:spcBef>
                <a:spcPct val="0"/>
              </a:spcBef>
              <a:spcAft>
                <a:spcPct val="0"/>
              </a:spcAft>
              <a:buClr>
                <a:srgbClr val="00A4A1"/>
              </a:buClr>
            </a:pPr>
            <a:r>
              <a:rPr lang="en-AU" sz="2800" dirty="0">
                <a:solidFill>
                  <a:prstClr val="black"/>
                </a:solidFill>
                <a:latin typeface="Arial" charset="0"/>
                <a:cs typeface="Arial" charset="0"/>
              </a:rPr>
              <a:t>Various Queensland post office directories and Pugh’s almanacs within “Australia, City Directories, 1845-1948” </a:t>
            </a:r>
          </a:p>
          <a:p>
            <a:pPr marL="457200" lvl="0" indent="-457200" fontAlgn="base">
              <a:spcBef>
                <a:spcPct val="0"/>
              </a:spcBef>
              <a:spcAft>
                <a:spcPct val="0"/>
              </a:spcAft>
              <a:buClr>
                <a:srgbClr val="00A4A1"/>
              </a:buClr>
            </a:pPr>
            <a:r>
              <a:rPr lang="en-AU" sz="2800" dirty="0">
                <a:solidFill>
                  <a:prstClr val="black"/>
                </a:solidFill>
                <a:latin typeface="Arial" charset="0"/>
                <a:cs typeface="Arial" charset="0"/>
              </a:rPr>
              <a:t>Queensland government gazettes </a:t>
            </a:r>
            <a:br>
              <a:rPr lang="en-AU" sz="2800" dirty="0">
                <a:solidFill>
                  <a:prstClr val="black"/>
                </a:solidFill>
                <a:latin typeface="Arial" charset="0"/>
                <a:cs typeface="Arial" charset="0"/>
              </a:rPr>
            </a:br>
            <a:r>
              <a:rPr lang="en-AU" sz="2800" dirty="0">
                <a:solidFill>
                  <a:prstClr val="black"/>
                </a:solidFill>
                <a:latin typeface="Arial" charset="0"/>
                <a:cs typeface="Arial" charset="0"/>
              </a:rPr>
              <a:t>1903-1910</a:t>
            </a:r>
          </a:p>
          <a:p>
            <a:endParaRPr lang="en-AU" dirty="0"/>
          </a:p>
        </p:txBody>
      </p:sp>
    </p:spTree>
    <p:extLst>
      <p:ext uri="{BB962C8B-B14F-4D97-AF65-F5344CB8AC3E}">
        <p14:creationId xmlns:p14="http://schemas.microsoft.com/office/powerpoint/2010/main" val="33536353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power point page 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4"/>
          <p:cNvSpPr txBox="1">
            <a:spLocks noChangeArrowheads="1"/>
          </p:cNvSpPr>
          <p:nvPr/>
        </p:nvSpPr>
        <p:spPr bwMode="auto">
          <a:xfrm>
            <a:off x="539750" y="339725"/>
            <a:ext cx="82089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rgbClr val="008FB7"/>
                </a:solidFill>
              </a:rPr>
              <a:t>Newspapers – Power searching</a:t>
            </a:r>
            <a:endParaRPr lang="en-AU" sz="3600" b="1" dirty="0">
              <a:solidFill>
                <a:srgbClr val="008FB7"/>
              </a:solidFill>
            </a:endParaRPr>
          </a:p>
        </p:txBody>
      </p:sp>
      <p:sp>
        <p:nvSpPr>
          <p:cNvPr id="4" name="Text Box 10"/>
          <p:cNvSpPr txBox="1">
            <a:spLocks noChangeArrowheads="1"/>
          </p:cNvSpPr>
          <p:nvPr/>
        </p:nvSpPr>
        <p:spPr bwMode="auto">
          <a:xfrm>
            <a:off x="827584" y="1131888"/>
            <a:ext cx="7416304" cy="523220"/>
          </a:xfrm>
          <a:prstGeom prst="rect">
            <a:avLst/>
          </a:prstGeom>
          <a:noFill/>
          <a:ln w="9525">
            <a:noFill/>
            <a:miter lim="800000"/>
            <a:headEnd/>
            <a:tailEnd/>
          </a:ln>
          <a:effectLst/>
        </p:spPr>
        <p:txBody>
          <a:bodyPr wrap="square">
            <a:spAutoFit/>
          </a:bodyPr>
          <a:lstStyle/>
          <a:p>
            <a:pPr>
              <a:buClr>
                <a:srgbClr val="008FB7"/>
              </a:buClr>
            </a:pPr>
            <a:r>
              <a:rPr lang="en-AU" sz="2800" dirty="0" smtClean="0"/>
              <a:t>Search for a phrase</a:t>
            </a: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4283" y="1880750"/>
            <a:ext cx="6822326" cy="547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27583" y="2696816"/>
            <a:ext cx="4402167" cy="954107"/>
          </a:xfrm>
          <a:prstGeom prst="rect">
            <a:avLst/>
          </a:prstGeom>
          <a:noFill/>
        </p:spPr>
        <p:txBody>
          <a:bodyPr wrap="none" rtlCol="0">
            <a:spAutoFit/>
          </a:bodyPr>
          <a:lstStyle/>
          <a:p>
            <a:r>
              <a:rPr lang="en-AU" sz="2800" dirty="0"/>
              <a:t>Search for name variants, </a:t>
            </a:r>
            <a:r>
              <a:rPr lang="en-AU" sz="2800" dirty="0" smtClean="0"/>
              <a:t/>
            </a:r>
            <a:br>
              <a:rPr lang="en-AU" sz="2800" dirty="0" smtClean="0"/>
            </a:br>
            <a:r>
              <a:rPr lang="en-AU" sz="2800" dirty="0" smtClean="0"/>
              <a:t>e.g</a:t>
            </a:r>
            <a:r>
              <a:rPr lang="en-AU" sz="2800" dirty="0"/>
              <a:t>. Kenneth, Ken, </a:t>
            </a:r>
            <a:r>
              <a:rPr lang="en-AU" sz="2800" dirty="0" smtClean="0"/>
              <a:t>Kenny</a:t>
            </a:r>
            <a:endParaRPr lang="en-AU" sz="2800" dirty="0"/>
          </a:p>
        </p:txBody>
      </p:sp>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4283" y="4012704"/>
            <a:ext cx="6822326" cy="467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17384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power point page 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4272"/>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4"/>
          <p:cNvSpPr txBox="1">
            <a:spLocks noChangeArrowheads="1"/>
          </p:cNvSpPr>
          <p:nvPr/>
        </p:nvSpPr>
        <p:spPr bwMode="auto">
          <a:xfrm>
            <a:off x="539749" y="170083"/>
            <a:ext cx="82089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rgbClr val="008FB7"/>
                </a:solidFill>
              </a:rPr>
              <a:t>Newspapers – Power searching</a:t>
            </a:r>
            <a:endParaRPr lang="en-AU" sz="3600" b="1" dirty="0">
              <a:solidFill>
                <a:srgbClr val="008FB7"/>
              </a:solidFill>
            </a:endParaRPr>
          </a:p>
        </p:txBody>
      </p:sp>
      <p:sp>
        <p:nvSpPr>
          <p:cNvPr id="4" name="Text Box 10"/>
          <p:cNvSpPr txBox="1">
            <a:spLocks noChangeArrowheads="1"/>
          </p:cNvSpPr>
          <p:nvPr/>
        </p:nvSpPr>
        <p:spPr bwMode="auto">
          <a:xfrm>
            <a:off x="863848" y="859731"/>
            <a:ext cx="7416304" cy="1384995"/>
          </a:xfrm>
          <a:prstGeom prst="rect">
            <a:avLst/>
          </a:prstGeom>
          <a:noFill/>
          <a:ln w="9525">
            <a:noFill/>
            <a:miter lim="800000"/>
            <a:headEnd/>
            <a:tailEnd/>
          </a:ln>
          <a:effectLst/>
        </p:spPr>
        <p:txBody>
          <a:bodyPr wrap="square">
            <a:spAutoFit/>
          </a:bodyPr>
          <a:lstStyle/>
          <a:p>
            <a:r>
              <a:rPr lang="en-AU" sz="2800" dirty="0"/>
              <a:t>Search for two words near each other, e.g. “wedding” and “Errington” within 20 words of each other.</a:t>
            </a:r>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3120" y="2696816"/>
            <a:ext cx="6354314" cy="525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02992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3419872" y="122238"/>
            <a:ext cx="5400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AU" sz="3600" b="1" dirty="0" smtClean="0">
                <a:solidFill>
                  <a:srgbClr val="008FB7"/>
                </a:solidFill>
              </a:rPr>
              <a:t>Downloading &amp; printing</a:t>
            </a:r>
            <a:endParaRPr lang="en-AU" sz="3600" b="1" dirty="0">
              <a:solidFill>
                <a:srgbClr val="008FB7"/>
              </a:solidFill>
            </a:endParaRPr>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140"/>
          <a:stretch/>
        </p:blipFill>
        <p:spPr bwMode="auto">
          <a:xfrm>
            <a:off x="266697" y="249504"/>
            <a:ext cx="2971800" cy="4646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929" y="1924472"/>
            <a:ext cx="5381712" cy="2539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2843807" y="3292624"/>
            <a:ext cx="394689"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ounded Rectangle 4"/>
          <p:cNvSpPr/>
          <p:nvPr/>
        </p:nvSpPr>
        <p:spPr>
          <a:xfrm>
            <a:off x="1752597" y="1924472"/>
            <a:ext cx="443139"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904" y="988367"/>
            <a:ext cx="648072" cy="531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3238497" y="1520118"/>
            <a:ext cx="469407" cy="177250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195026" y="2320516"/>
            <a:ext cx="1512168" cy="50405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47739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power point page 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5129" name="Text Box 9"/>
          <p:cNvSpPr txBox="1">
            <a:spLocks noChangeArrowheads="1"/>
          </p:cNvSpPr>
          <p:nvPr/>
        </p:nvSpPr>
        <p:spPr bwMode="auto">
          <a:xfrm>
            <a:off x="539750" y="339725"/>
            <a:ext cx="8208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rgbClr val="008FB7"/>
                </a:solidFill>
              </a:rPr>
              <a:t>Any questions?</a:t>
            </a:r>
            <a:endParaRPr lang="en-AU" sz="3600" b="1" dirty="0">
              <a:solidFill>
                <a:srgbClr val="008FB7"/>
              </a:solidFill>
            </a:endParaRPr>
          </a:p>
        </p:txBody>
      </p:sp>
      <p:sp>
        <p:nvSpPr>
          <p:cNvPr id="5130" name="Text Box 10"/>
          <p:cNvSpPr txBox="1">
            <a:spLocks noChangeArrowheads="1"/>
          </p:cNvSpPr>
          <p:nvPr/>
        </p:nvSpPr>
        <p:spPr bwMode="auto">
          <a:xfrm>
            <a:off x="971550" y="1131888"/>
            <a:ext cx="7272338"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AU" sz="3200" dirty="0" smtClean="0"/>
              <a:t>State Library of Queensland</a:t>
            </a:r>
          </a:p>
          <a:p>
            <a:endParaRPr lang="en-AU" sz="3200" i="1" smtClean="0"/>
          </a:p>
          <a:p>
            <a:r>
              <a:rPr lang="en-AU" sz="3200" i="1" smtClean="0"/>
              <a:t>Ask </a:t>
            </a:r>
            <a:r>
              <a:rPr lang="en-AU" sz="3200" i="1" dirty="0" smtClean="0"/>
              <a:t>Us</a:t>
            </a:r>
          </a:p>
          <a:p>
            <a:r>
              <a:rPr lang="en-AU" sz="3200" dirty="0" smtClean="0"/>
              <a:t>07 3840 7810</a:t>
            </a:r>
          </a:p>
          <a:p>
            <a:r>
              <a:rPr lang="en-AU" sz="3200" dirty="0" smtClean="0">
                <a:hlinkClick r:id="rId4"/>
              </a:rPr>
              <a:t>www.slq.qld.gov.au/services/ask-us</a:t>
            </a:r>
            <a:endParaRPr lang="en-AU" sz="3200" dirty="0"/>
          </a:p>
        </p:txBody>
      </p:sp>
    </p:spTree>
    <p:extLst>
      <p:ext uri="{BB962C8B-B14F-4D97-AF65-F5344CB8AC3E}">
        <p14:creationId xmlns:p14="http://schemas.microsoft.com/office/powerpoint/2010/main" val="25459513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power point page 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4"/>
          <p:cNvSpPr txBox="1">
            <a:spLocks noChangeArrowheads="1"/>
          </p:cNvSpPr>
          <p:nvPr/>
        </p:nvSpPr>
        <p:spPr bwMode="auto">
          <a:xfrm>
            <a:off x="539750" y="339725"/>
            <a:ext cx="82089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rgbClr val="008FB7"/>
                </a:solidFill>
              </a:rPr>
              <a:t>Tags</a:t>
            </a:r>
            <a:endParaRPr lang="en-AU" sz="3600" b="1" dirty="0">
              <a:solidFill>
                <a:srgbClr val="008FB7"/>
              </a:solidFill>
            </a:endParaRPr>
          </a:p>
        </p:txBody>
      </p:sp>
      <p:sp>
        <p:nvSpPr>
          <p:cNvPr id="4" name="Text Box 10"/>
          <p:cNvSpPr txBox="1">
            <a:spLocks noChangeArrowheads="1"/>
          </p:cNvSpPr>
          <p:nvPr/>
        </p:nvSpPr>
        <p:spPr bwMode="auto">
          <a:xfrm>
            <a:off x="827585" y="992988"/>
            <a:ext cx="7632848"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008FB7"/>
              </a:buClr>
              <a:buFont typeface="Arial" pitchFamily="34" charset="0"/>
              <a:buChar char="•"/>
            </a:pPr>
            <a:r>
              <a:rPr lang="en-AU" sz="2800" dirty="0"/>
              <a:t>K</a:t>
            </a:r>
            <a:r>
              <a:rPr lang="en-AU" sz="2800" dirty="0" smtClean="0"/>
              <a:t>eywords </a:t>
            </a:r>
            <a:r>
              <a:rPr lang="en-AU" sz="2800" dirty="0"/>
              <a:t>or labels that can be added to items in Trove </a:t>
            </a:r>
            <a:endParaRPr lang="en-AU" sz="2800" dirty="0" smtClean="0"/>
          </a:p>
          <a:p>
            <a:pPr marL="457200" indent="-457200">
              <a:buClr>
                <a:srgbClr val="008FB7"/>
              </a:buClr>
              <a:buFont typeface="Arial" pitchFamily="34" charset="0"/>
              <a:buChar char="•"/>
            </a:pPr>
            <a:r>
              <a:rPr lang="en-AU" sz="2800" dirty="0" smtClean="0"/>
              <a:t>Can be used as a:</a:t>
            </a:r>
          </a:p>
          <a:p>
            <a:pPr marL="914400" lvl="1" indent="-457200">
              <a:buClr>
                <a:srgbClr val="008FB7"/>
              </a:buClr>
              <a:buFont typeface="Arial" pitchFamily="34" charset="0"/>
              <a:buChar char="•"/>
            </a:pPr>
            <a:r>
              <a:rPr lang="en-AU" sz="2800" dirty="0"/>
              <a:t>description of </a:t>
            </a:r>
            <a:r>
              <a:rPr lang="en-AU" sz="2800" dirty="0" smtClean="0"/>
              <a:t>topic, place, event, person</a:t>
            </a:r>
          </a:p>
          <a:p>
            <a:pPr marL="914400" lvl="1" indent="-457200">
              <a:buClr>
                <a:srgbClr val="008FB7"/>
              </a:buClr>
              <a:buFont typeface="Arial" pitchFamily="34" charset="0"/>
              <a:buChar char="•"/>
            </a:pPr>
            <a:r>
              <a:rPr lang="en-AU" sz="2800" dirty="0"/>
              <a:t>w</a:t>
            </a:r>
            <a:r>
              <a:rPr lang="en-AU" sz="2800" dirty="0" smtClean="0"/>
              <a:t>ay to organise your research</a:t>
            </a:r>
            <a:endParaRPr lang="en-AU" sz="2800" dirty="0"/>
          </a:p>
          <a:p>
            <a:pPr marL="457200" indent="-457200">
              <a:buClr>
                <a:srgbClr val="008FB7"/>
              </a:buClr>
              <a:buFont typeface="Arial" pitchFamily="34" charset="0"/>
              <a:buChar char="•"/>
            </a:pPr>
            <a:r>
              <a:rPr lang="en-AU" sz="2800" dirty="0" smtClean="0"/>
              <a:t>Access all items related to a ‘tag’ by selecting a linked tag</a:t>
            </a:r>
          </a:p>
        </p:txBody>
      </p:sp>
    </p:spTree>
    <p:extLst>
      <p:ext uri="{BB962C8B-B14F-4D97-AF65-F5344CB8AC3E}">
        <p14:creationId xmlns:p14="http://schemas.microsoft.com/office/powerpoint/2010/main" val="36806389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power point page 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4"/>
          <p:cNvSpPr txBox="1">
            <a:spLocks noChangeArrowheads="1"/>
          </p:cNvSpPr>
          <p:nvPr/>
        </p:nvSpPr>
        <p:spPr bwMode="auto">
          <a:xfrm>
            <a:off x="539750" y="339725"/>
            <a:ext cx="82089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rgbClr val="008FB7"/>
                </a:solidFill>
              </a:rPr>
              <a:t>Lists</a:t>
            </a:r>
            <a:endParaRPr lang="en-AU" sz="3600" b="1" dirty="0">
              <a:solidFill>
                <a:srgbClr val="008FB7"/>
              </a:solidFill>
            </a:endParaRPr>
          </a:p>
        </p:txBody>
      </p:sp>
      <p:sp>
        <p:nvSpPr>
          <p:cNvPr id="4" name="Text Box 10"/>
          <p:cNvSpPr txBox="1">
            <a:spLocks noChangeArrowheads="1"/>
          </p:cNvSpPr>
          <p:nvPr/>
        </p:nvSpPr>
        <p:spPr bwMode="auto">
          <a:xfrm>
            <a:off x="827584" y="1108076"/>
            <a:ext cx="7992888"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008FB7"/>
              </a:buClr>
              <a:buFont typeface="Arial" pitchFamily="34" charset="0"/>
              <a:buChar char="•"/>
            </a:pPr>
            <a:r>
              <a:rPr lang="en-AU" sz="2800" dirty="0" smtClean="0"/>
              <a:t>Enable you to link different items in Trove together</a:t>
            </a:r>
          </a:p>
          <a:p>
            <a:pPr marL="457200" indent="-457200">
              <a:buClr>
                <a:srgbClr val="008FB7"/>
              </a:buClr>
              <a:buFont typeface="Arial" pitchFamily="34" charset="0"/>
              <a:buChar char="•"/>
            </a:pPr>
            <a:r>
              <a:rPr lang="en-AU" sz="2800" dirty="0" smtClean="0"/>
              <a:t>Can be used to:</a:t>
            </a:r>
          </a:p>
          <a:p>
            <a:pPr marL="914400" lvl="1" indent="-457200">
              <a:buClr>
                <a:srgbClr val="008FB7"/>
              </a:buClr>
              <a:buFont typeface="Arial" pitchFamily="34" charset="0"/>
              <a:buChar char="•"/>
            </a:pPr>
            <a:r>
              <a:rPr lang="en-AU" sz="2800" dirty="0"/>
              <a:t>O</a:t>
            </a:r>
            <a:r>
              <a:rPr lang="en-AU" sz="2800" dirty="0" smtClean="0"/>
              <a:t>rganise your research</a:t>
            </a:r>
          </a:p>
          <a:p>
            <a:pPr marL="914400" lvl="1" indent="-457200">
              <a:buClr>
                <a:srgbClr val="008FB7"/>
              </a:buClr>
              <a:buFont typeface="Arial" pitchFamily="34" charset="0"/>
              <a:buChar char="•"/>
            </a:pPr>
            <a:r>
              <a:rPr lang="en-AU" sz="2800" dirty="0" smtClean="0"/>
              <a:t>Pull together favourite resources</a:t>
            </a:r>
          </a:p>
          <a:p>
            <a:pPr marL="914400" lvl="1" indent="-457200">
              <a:buClr>
                <a:srgbClr val="008FB7"/>
              </a:buClr>
              <a:buFont typeface="Arial" pitchFamily="34" charset="0"/>
              <a:buChar char="•"/>
            </a:pPr>
            <a:r>
              <a:rPr lang="en-AU" sz="2800" dirty="0" smtClean="0"/>
              <a:t>Create lists that might be useful for others</a:t>
            </a:r>
            <a:endParaRPr lang="en-AU" sz="2800" dirty="0"/>
          </a:p>
        </p:txBody>
      </p:sp>
    </p:spTree>
    <p:extLst>
      <p:ext uri="{BB962C8B-B14F-4D97-AF65-F5344CB8AC3E}">
        <p14:creationId xmlns:p14="http://schemas.microsoft.com/office/powerpoint/2010/main" val="740956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power point page 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4"/>
          <p:cNvSpPr txBox="1">
            <a:spLocks noChangeArrowheads="1"/>
          </p:cNvSpPr>
          <p:nvPr/>
        </p:nvSpPr>
        <p:spPr bwMode="auto">
          <a:xfrm>
            <a:off x="539749" y="196280"/>
            <a:ext cx="8208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rgbClr val="008FB7"/>
                </a:solidFill>
              </a:rPr>
              <a:t>Comments</a:t>
            </a:r>
            <a:endParaRPr lang="en-AU" sz="3600" b="1" dirty="0">
              <a:solidFill>
                <a:srgbClr val="008FB7"/>
              </a:solidFill>
            </a:endParaRPr>
          </a:p>
        </p:txBody>
      </p:sp>
      <p:sp>
        <p:nvSpPr>
          <p:cNvPr id="4" name="Text Box 10"/>
          <p:cNvSpPr txBox="1">
            <a:spLocks noChangeArrowheads="1"/>
          </p:cNvSpPr>
          <p:nvPr/>
        </p:nvSpPr>
        <p:spPr bwMode="auto">
          <a:xfrm>
            <a:off x="827584" y="837630"/>
            <a:ext cx="7848872" cy="5509200"/>
          </a:xfrm>
          <a:prstGeom prst="rect">
            <a:avLst/>
          </a:prstGeom>
          <a:noFill/>
          <a:ln w="9525">
            <a:noFill/>
            <a:miter lim="800000"/>
            <a:headEnd/>
            <a:tailEnd/>
          </a:ln>
          <a:effectLst/>
        </p:spPr>
        <p:txBody>
          <a:bodyPr wrap="square">
            <a:spAutoFit/>
          </a:bodyPr>
          <a:lstStyle/>
          <a:p>
            <a:pPr marL="457200" indent="-457200">
              <a:buClr>
                <a:srgbClr val="008FB7"/>
              </a:buClr>
              <a:buFont typeface="Arial" pitchFamily="34" charset="0"/>
              <a:buChar char="•"/>
            </a:pPr>
            <a:r>
              <a:rPr lang="en-AU" sz="2800" dirty="0" smtClean="0"/>
              <a:t>Added by Trove users</a:t>
            </a:r>
          </a:p>
          <a:p>
            <a:pPr marL="457200" indent="-457200">
              <a:buClr>
                <a:srgbClr val="008FB7"/>
              </a:buClr>
              <a:buFont typeface="Arial" pitchFamily="34" charset="0"/>
              <a:buChar char="•"/>
            </a:pPr>
            <a:r>
              <a:rPr lang="en-AU" sz="2800" dirty="0" smtClean="0"/>
              <a:t>Can help provide relevant information about item such as</a:t>
            </a:r>
          </a:p>
          <a:p>
            <a:pPr marL="914400" lvl="1" indent="-457200">
              <a:buClr>
                <a:srgbClr val="008FB7"/>
              </a:buClr>
              <a:buFont typeface="Arial" pitchFamily="34" charset="0"/>
              <a:buChar char="•"/>
            </a:pPr>
            <a:r>
              <a:rPr lang="en-AU" sz="2800" dirty="0" smtClean="0"/>
              <a:t>Giving additional information</a:t>
            </a:r>
          </a:p>
          <a:p>
            <a:pPr marL="914400" lvl="1" indent="-457200">
              <a:buClr>
                <a:srgbClr val="008FB7"/>
              </a:buClr>
              <a:buFont typeface="Arial" pitchFamily="34" charset="0"/>
              <a:buChar char="•"/>
            </a:pPr>
            <a:r>
              <a:rPr lang="en-AU" sz="2800" dirty="0" smtClean="0"/>
              <a:t>Adding information about events related to item</a:t>
            </a:r>
          </a:p>
          <a:p>
            <a:pPr marL="914400" lvl="1" indent="-457200">
              <a:buClr>
                <a:srgbClr val="008FB7"/>
              </a:buClr>
              <a:buFont typeface="Arial" pitchFamily="34" charset="0"/>
              <a:buChar char="•"/>
            </a:pPr>
            <a:r>
              <a:rPr lang="en-AU" sz="2800" dirty="0" smtClean="0"/>
              <a:t>Provide links to related items in Trove</a:t>
            </a:r>
          </a:p>
          <a:p>
            <a:pPr marL="457200" indent="-457200">
              <a:buClr>
                <a:srgbClr val="008FB7"/>
              </a:buClr>
              <a:buFont typeface="Arial" pitchFamily="34" charset="0"/>
              <a:buChar char="•"/>
            </a:pPr>
            <a:r>
              <a:rPr lang="en-AU" sz="2800" dirty="0" smtClean="0"/>
              <a:t>Are included in a Trove search</a:t>
            </a:r>
          </a:p>
          <a:p>
            <a:pPr marL="457200" indent="-457200">
              <a:buClr>
                <a:srgbClr val="008FB7"/>
              </a:buClr>
              <a:buFont typeface="Arial" pitchFamily="34" charset="0"/>
              <a:buChar char="•"/>
            </a:pPr>
            <a:endParaRPr lang="en-AU" sz="3200" dirty="0" smtClean="0"/>
          </a:p>
          <a:p>
            <a:pPr marL="457200" indent="-457200">
              <a:buClr>
                <a:srgbClr val="008FB7"/>
              </a:buClr>
              <a:buFont typeface="Arial" pitchFamily="34" charset="0"/>
              <a:buChar char="•"/>
            </a:pPr>
            <a:endParaRPr lang="en-AU" sz="3200" dirty="0"/>
          </a:p>
          <a:p>
            <a:pPr marL="457200" indent="-457200">
              <a:buClr>
                <a:srgbClr val="008FB7"/>
              </a:buClr>
              <a:buFont typeface="Arial" pitchFamily="34" charset="0"/>
              <a:buChar char="•"/>
            </a:pPr>
            <a:endParaRPr lang="en-AU" sz="3200" dirty="0" smtClean="0">
              <a:uFill>
                <a:solidFill>
                  <a:srgbClr val="008FB7"/>
                </a:solidFill>
              </a:uFill>
            </a:endParaRPr>
          </a:p>
          <a:p>
            <a:pPr>
              <a:buClr>
                <a:srgbClr val="008FB7"/>
              </a:buClr>
            </a:pPr>
            <a:endParaRPr lang="en-AU" sz="3200" dirty="0" smtClean="0"/>
          </a:p>
        </p:txBody>
      </p:sp>
    </p:spTree>
    <p:extLst>
      <p:ext uri="{BB962C8B-B14F-4D97-AF65-F5344CB8AC3E}">
        <p14:creationId xmlns:p14="http://schemas.microsoft.com/office/powerpoint/2010/main" val="15688084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51520" y="124272"/>
            <a:ext cx="8208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rgbClr val="008FB7"/>
                </a:solidFill>
              </a:rPr>
              <a:t>Example</a:t>
            </a:r>
            <a:endParaRPr lang="en-AU" sz="3600" b="1" dirty="0">
              <a:solidFill>
                <a:srgbClr val="008FB7"/>
              </a:solidFill>
            </a:endParaRPr>
          </a:p>
        </p:txBody>
      </p:sp>
      <p:sp>
        <p:nvSpPr>
          <p:cNvPr id="10" name="TextBox 9"/>
          <p:cNvSpPr txBox="1"/>
          <p:nvPr/>
        </p:nvSpPr>
        <p:spPr>
          <a:xfrm>
            <a:off x="4139952" y="4583946"/>
            <a:ext cx="4608761" cy="369332"/>
          </a:xfrm>
          <a:prstGeom prst="rect">
            <a:avLst/>
          </a:prstGeom>
          <a:noFill/>
        </p:spPr>
        <p:txBody>
          <a:bodyPr wrap="square" rtlCol="0">
            <a:spAutoFit/>
          </a:bodyPr>
          <a:lstStyle/>
          <a:p>
            <a:r>
              <a:rPr lang="en-AU" dirty="0">
                <a:hlinkClick r:id="rId3"/>
              </a:rPr>
              <a:t>http://nla.gov.au/nla.news-article3166018</a:t>
            </a:r>
            <a:endParaRPr lang="en-AU"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5376" y="169308"/>
            <a:ext cx="6470509" cy="4347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8321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539750" y="339725"/>
            <a:ext cx="8208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rgbClr val="008FB7"/>
                </a:solidFill>
              </a:rPr>
              <a:t>Searching tags</a:t>
            </a:r>
            <a:endParaRPr lang="en-AU" sz="3600" b="1" dirty="0">
              <a:solidFill>
                <a:srgbClr val="008FB7"/>
              </a:solidFill>
            </a:endParaRPr>
          </a:p>
        </p:txBody>
      </p:sp>
      <p:pic>
        <p:nvPicPr>
          <p:cNvPr id="5" name="Picture 4"/>
          <p:cNvPicPr/>
          <p:nvPr/>
        </p:nvPicPr>
        <p:blipFill>
          <a:blip r:embed="rId3"/>
          <a:stretch>
            <a:fillRect/>
          </a:stretch>
        </p:blipFill>
        <p:spPr>
          <a:xfrm>
            <a:off x="2505868" y="1104900"/>
            <a:ext cx="4276725" cy="247650"/>
          </a:xfrm>
          <a:prstGeom prst="rect">
            <a:avLst/>
          </a:prstGeom>
        </p:spPr>
      </p:pic>
      <p:pic>
        <p:nvPicPr>
          <p:cNvPr id="6" name="Picture 5"/>
          <p:cNvPicPr/>
          <p:nvPr/>
        </p:nvPicPr>
        <p:blipFill>
          <a:blip r:embed="rId4"/>
          <a:stretch>
            <a:fillRect/>
          </a:stretch>
        </p:blipFill>
        <p:spPr>
          <a:xfrm>
            <a:off x="1778475" y="1492424"/>
            <a:ext cx="5731510" cy="3248660"/>
          </a:xfrm>
          <a:prstGeom prst="rect">
            <a:avLst/>
          </a:prstGeom>
        </p:spPr>
      </p:pic>
      <p:sp>
        <p:nvSpPr>
          <p:cNvPr id="7" name="Rounded Rectangle 6"/>
          <p:cNvSpPr/>
          <p:nvPr/>
        </p:nvSpPr>
        <p:spPr>
          <a:xfrm>
            <a:off x="4785804" y="1104900"/>
            <a:ext cx="367972" cy="2476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0000"/>
              </a:solidFill>
            </a:endParaRPr>
          </a:p>
        </p:txBody>
      </p:sp>
      <p:sp>
        <p:nvSpPr>
          <p:cNvPr id="8" name="Rounded Rectangle 7"/>
          <p:cNvSpPr/>
          <p:nvPr/>
        </p:nvSpPr>
        <p:spPr>
          <a:xfrm>
            <a:off x="1907704" y="1996480"/>
            <a:ext cx="1080120" cy="43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2608967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539750" y="339725"/>
            <a:ext cx="8208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rgbClr val="008FB7"/>
                </a:solidFill>
              </a:rPr>
              <a:t>Searching lists</a:t>
            </a:r>
            <a:endParaRPr lang="en-AU" sz="3600" b="1" dirty="0">
              <a:solidFill>
                <a:srgbClr val="008FB7"/>
              </a:solidFill>
            </a:endParaRPr>
          </a:p>
        </p:txBody>
      </p:sp>
      <p:sp>
        <p:nvSpPr>
          <p:cNvPr id="3" name="TextBox 2"/>
          <p:cNvSpPr txBox="1"/>
          <p:nvPr/>
        </p:nvSpPr>
        <p:spPr>
          <a:xfrm>
            <a:off x="395537" y="987732"/>
            <a:ext cx="8353176" cy="954107"/>
          </a:xfrm>
          <a:prstGeom prst="rect">
            <a:avLst/>
          </a:prstGeom>
          <a:noFill/>
        </p:spPr>
        <p:txBody>
          <a:bodyPr wrap="square" rtlCol="0">
            <a:spAutoFit/>
          </a:bodyPr>
          <a:lstStyle/>
          <a:p>
            <a:r>
              <a:rPr lang="en-AU" sz="2800" dirty="0" smtClean="0"/>
              <a:t>Access from Trove home page [bottom right corner]</a:t>
            </a:r>
          </a:p>
          <a:p>
            <a:r>
              <a:rPr lang="en-AU" sz="2800" dirty="0" smtClean="0"/>
              <a:t>Or enter a search and use “Lists” tab</a:t>
            </a:r>
            <a:endParaRPr lang="en-AU" sz="2800" dirty="0"/>
          </a:p>
        </p:txBody>
      </p:sp>
      <p:pic>
        <p:nvPicPr>
          <p:cNvPr id="9" name="Picture 8"/>
          <p:cNvPicPr/>
          <p:nvPr/>
        </p:nvPicPr>
        <p:blipFill>
          <a:blip r:embed="rId3"/>
          <a:stretch>
            <a:fillRect/>
          </a:stretch>
        </p:blipFill>
        <p:spPr>
          <a:xfrm>
            <a:off x="1706245" y="2140496"/>
            <a:ext cx="5731510" cy="2313940"/>
          </a:xfrm>
          <a:prstGeom prst="rect">
            <a:avLst/>
          </a:prstGeom>
        </p:spPr>
      </p:pic>
      <p:sp>
        <p:nvSpPr>
          <p:cNvPr id="4" name="Rounded Rectangle 3"/>
          <p:cNvSpPr/>
          <p:nvPr/>
        </p:nvSpPr>
        <p:spPr>
          <a:xfrm>
            <a:off x="5508104" y="4156720"/>
            <a:ext cx="1368152"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5148313" y="4588768"/>
            <a:ext cx="3600400" cy="369332"/>
          </a:xfrm>
          <a:prstGeom prst="rect">
            <a:avLst/>
          </a:prstGeom>
          <a:noFill/>
        </p:spPr>
        <p:txBody>
          <a:bodyPr wrap="square" rtlCol="0">
            <a:spAutoFit/>
          </a:bodyPr>
          <a:lstStyle/>
          <a:p>
            <a:r>
              <a:rPr lang="en-AU" dirty="0">
                <a:hlinkClick r:id="rId4"/>
              </a:rPr>
              <a:t>http://trove.nla.gov.au/list/result</a:t>
            </a:r>
            <a:endParaRPr lang="en-AU" dirty="0"/>
          </a:p>
        </p:txBody>
      </p:sp>
      <p:sp>
        <p:nvSpPr>
          <p:cNvPr id="5" name="Oval 4"/>
          <p:cNvSpPr/>
          <p:nvPr/>
        </p:nvSpPr>
        <p:spPr>
          <a:xfrm>
            <a:off x="6989087" y="3009434"/>
            <a:ext cx="417483"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020509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fontAlgn="base">
              <a:spcBef>
                <a:spcPct val="50000"/>
              </a:spcBef>
              <a:spcAft>
                <a:spcPct val="0"/>
              </a:spcAft>
            </a:pPr>
            <a:r>
              <a:rPr lang="en-AU" sz="3600" b="1" dirty="0" smtClean="0">
                <a:solidFill>
                  <a:srgbClr val="6C62AB"/>
                </a:solidFill>
                <a:latin typeface="Arial" charset="0"/>
                <a:ea typeface="+mn-ea"/>
                <a:cs typeface="Arial" charset="0"/>
              </a:rPr>
              <a:t/>
            </a:r>
            <a:br>
              <a:rPr lang="en-AU" sz="3600" b="1" dirty="0" smtClean="0">
                <a:solidFill>
                  <a:srgbClr val="6C62AB"/>
                </a:solidFill>
                <a:latin typeface="Arial" charset="0"/>
                <a:ea typeface="+mn-ea"/>
                <a:cs typeface="Arial" charset="0"/>
              </a:rPr>
            </a:br>
            <a:r>
              <a:rPr lang="en-AU" sz="3600" b="1" dirty="0" smtClean="0">
                <a:solidFill>
                  <a:schemeClr val="accent5"/>
                </a:solidFill>
                <a:latin typeface="Arial" charset="0"/>
                <a:ea typeface="+mn-ea"/>
                <a:cs typeface="Arial" charset="0"/>
              </a:rPr>
              <a:t>Ancestry </a:t>
            </a:r>
            <a:r>
              <a:rPr lang="en-AU" sz="3600" b="1" dirty="0">
                <a:solidFill>
                  <a:schemeClr val="accent5"/>
                </a:solidFill>
                <a:latin typeface="Arial" charset="0"/>
                <a:ea typeface="+mn-ea"/>
                <a:cs typeface="Arial" charset="0"/>
              </a:rPr>
              <a:t>– starting to search</a:t>
            </a:r>
            <a:r>
              <a:rPr lang="en-AU" sz="3600" b="1" dirty="0">
                <a:solidFill>
                  <a:srgbClr val="6C62AB"/>
                </a:solidFill>
                <a:latin typeface="Arial" charset="0"/>
                <a:ea typeface="+mn-ea"/>
                <a:cs typeface="Arial" charset="0"/>
              </a:rPr>
              <a:t/>
            </a:r>
            <a:br>
              <a:rPr lang="en-AU" sz="3600" b="1" dirty="0">
                <a:solidFill>
                  <a:srgbClr val="6C62AB"/>
                </a:solidFill>
                <a:latin typeface="Arial" charset="0"/>
                <a:ea typeface="+mn-ea"/>
                <a:cs typeface="Arial" charset="0"/>
              </a:rPr>
            </a:br>
            <a:endParaRPr lang="en-AU" dirty="0"/>
          </a:p>
        </p:txBody>
      </p:sp>
      <p:sp>
        <p:nvSpPr>
          <p:cNvPr id="3" name="Content Placeholder 2"/>
          <p:cNvSpPr>
            <a:spLocks noGrp="1"/>
          </p:cNvSpPr>
          <p:nvPr>
            <p:ph idx="1"/>
          </p:nvPr>
        </p:nvSpPr>
        <p:spPr>
          <a:xfrm>
            <a:off x="457200" y="988368"/>
            <a:ext cx="8229600" cy="3607673"/>
          </a:xfrm>
        </p:spPr>
        <p:txBody>
          <a:bodyPr/>
          <a:lstStyle/>
          <a:p>
            <a:pPr marL="0" lvl="0" indent="0" fontAlgn="base">
              <a:spcBef>
                <a:spcPct val="0"/>
              </a:spcBef>
              <a:spcAft>
                <a:spcPct val="0"/>
              </a:spcAft>
              <a:buClr>
                <a:srgbClr val="6C62AB"/>
              </a:buClr>
              <a:buNone/>
            </a:pPr>
            <a:r>
              <a:rPr lang="en-AU" sz="2600" dirty="0">
                <a:solidFill>
                  <a:prstClr val="black"/>
                </a:solidFill>
                <a:latin typeface="Arial" charset="0"/>
                <a:cs typeface="Arial" charset="0"/>
              </a:rPr>
              <a:t>Home Screen - Two ways to get to “Search” screen</a:t>
            </a:r>
          </a:p>
          <a:p>
            <a:pPr marL="0" indent="0">
              <a:buNone/>
            </a:pPr>
            <a:endParaRPr lang="en-AU" dirty="0"/>
          </a:p>
        </p:txBody>
      </p:sp>
      <p:pic>
        <p:nvPicPr>
          <p:cNvPr id="4" name="Picture 3"/>
          <p:cNvPicPr/>
          <p:nvPr/>
        </p:nvPicPr>
        <p:blipFill>
          <a:blip r:embed="rId2"/>
          <a:stretch>
            <a:fillRect/>
          </a:stretch>
        </p:blipFill>
        <p:spPr>
          <a:xfrm>
            <a:off x="971601" y="1564432"/>
            <a:ext cx="7236928" cy="3384375"/>
          </a:xfrm>
          <a:prstGeom prst="rect">
            <a:avLst/>
          </a:prstGeom>
        </p:spPr>
      </p:pic>
    </p:spTree>
    <p:extLst>
      <p:ext uri="{BB962C8B-B14F-4D97-AF65-F5344CB8AC3E}">
        <p14:creationId xmlns:p14="http://schemas.microsoft.com/office/powerpoint/2010/main" val="37027267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98026" y="52264"/>
            <a:ext cx="856895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AU" sz="3600" b="1" dirty="0" smtClean="0">
                <a:solidFill>
                  <a:srgbClr val="008FB7"/>
                </a:solidFill>
              </a:rPr>
              <a:t>Creating and adding </a:t>
            </a:r>
            <a:br>
              <a:rPr lang="en-AU" sz="3600" b="1" dirty="0" smtClean="0">
                <a:solidFill>
                  <a:srgbClr val="008FB7"/>
                </a:solidFill>
              </a:rPr>
            </a:br>
            <a:r>
              <a:rPr lang="en-AU" sz="3600" b="1" dirty="0" smtClean="0">
                <a:solidFill>
                  <a:srgbClr val="008FB7"/>
                </a:solidFill>
              </a:rPr>
              <a:t>tags, lists &amp; comments</a:t>
            </a:r>
            <a:endParaRPr lang="en-AU" sz="3600" b="1" dirty="0">
              <a:solidFill>
                <a:srgbClr val="008FB7"/>
              </a:solidFill>
            </a:endParaRPr>
          </a:p>
        </p:txBody>
      </p:sp>
      <p:sp>
        <p:nvSpPr>
          <p:cNvPr id="3" name="TextBox 2"/>
          <p:cNvSpPr txBox="1"/>
          <p:nvPr/>
        </p:nvSpPr>
        <p:spPr>
          <a:xfrm>
            <a:off x="467544" y="1132384"/>
            <a:ext cx="8064896" cy="954107"/>
          </a:xfrm>
          <a:prstGeom prst="rect">
            <a:avLst/>
          </a:prstGeom>
          <a:noFill/>
        </p:spPr>
        <p:txBody>
          <a:bodyPr wrap="square" rtlCol="0">
            <a:spAutoFit/>
          </a:bodyPr>
          <a:lstStyle/>
          <a:p>
            <a:pPr algn="ctr" fontAlgn="auto">
              <a:spcBef>
                <a:spcPts val="0"/>
              </a:spcBef>
              <a:spcAft>
                <a:spcPts val="0"/>
              </a:spcAft>
              <a:defRPr/>
            </a:pPr>
            <a:r>
              <a:rPr lang="en-AU" sz="2800" b="1" dirty="0"/>
              <a:t>Books / Journals, articles and data sets / Pictures, photos, objects</a:t>
            </a:r>
          </a:p>
        </p:txBody>
      </p:sp>
      <p:pic>
        <p:nvPicPr>
          <p:cNvPr id="9" name="Picture 8"/>
          <p:cNvPicPr/>
          <p:nvPr/>
        </p:nvPicPr>
        <p:blipFill>
          <a:blip r:embed="rId3"/>
          <a:stretch>
            <a:fillRect/>
          </a:stretch>
        </p:blipFill>
        <p:spPr>
          <a:xfrm>
            <a:off x="1403430" y="2140496"/>
            <a:ext cx="6358143" cy="2808312"/>
          </a:xfrm>
          <a:prstGeom prst="rect">
            <a:avLst/>
          </a:prstGeom>
        </p:spPr>
      </p:pic>
    </p:spTree>
    <p:extLst>
      <p:ext uri="{BB962C8B-B14F-4D97-AF65-F5344CB8AC3E}">
        <p14:creationId xmlns:p14="http://schemas.microsoft.com/office/powerpoint/2010/main" val="198637548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131840" y="138153"/>
            <a:ext cx="572692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AU" sz="3600" b="1" dirty="0" smtClean="0">
                <a:solidFill>
                  <a:srgbClr val="008FB7"/>
                </a:solidFill>
              </a:rPr>
              <a:t>Creating and adding </a:t>
            </a:r>
            <a:br>
              <a:rPr lang="en-AU" sz="3600" b="1" dirty="0" smtClean="0">
                <a:solidFill>
                  <a:srgbClr val="008FB7"/>
                </a:solidFill>
              </a:rPr>
            </a:br>
            <a:r>
              <a:rPr lang="en-AU" sz="3600" b="1" dirty="0" smtClean="0">
                <a:solidFill>
                  <a:srgbClr val="008FB7"/>
                </a:solidFill>
              </a:rPr>
              <a:t>tags, lists &amp; comments</a:t>
            </a:r>
            <a:endParaRPr lang="en-AU" sz="3600" b="1" dirty="0">
              <a:solidFill>
                <a:srgbClr val="008FB7"/>
              </a:solidFill>
            </a:endParaRPr>
          </a:p>
        </p:txBody>
      </p:sp>
      <p:sp>
        <p:nvSpPr>
          <p:cNvPr id="3" name="TextBox 2"/>
          <p:cNvSpPr txBox="1"/>
          <p:nvPr/>
        </p:nvSpPr>
        <p:spPr>
          <a:xfrm>
            <a:off x="3530585" y="1521458"/>
            <a:ext cx="5040560" cy="1077218"/>
          </a:xfrm>
          <a:prstGeom prst="rect">
            <a:avLst/>
          </a:prstGeom>
          <a:noFill/>
        </p:spPr>
        <p:txBody>
          <a:bodyPr wrap="square" rtlCol="0">
            <a:spAutoFit/>
          </a:bodyPr>
          <a:lstStyle/>
          <a:p>
            <a:pPr marL="457200" indent="-457200" fontAlgn="auto">
              <a:spcBef>
                <a:spcPts val="0"/>
              </a:spcBef>
              <a:spcAft>
                <a:spcPts val="0"/>
              </a:spcAft>
              <a:buClr>
                <a:srgbClr val="008FB7"/>
              </a:buClr>
              <a:buFont typeface="Arial" panose="020B0604020202020204" pitchFamily="34" charset="0"/>
              <a:buChar char="•"/>
              <a:defRPr/>
            </a:pPr>
            <a:r>
              <a:rPr lang="en-AU" sz="3200" dirty="0"/>
              <a:t>Digitised </a:t>
            </a:r>
            <a:r>
              <a:rPr lang="en-AU" sz="3200" dirty="0" smtClean="0"/>
              <a:t>newspapers</a:t>
            </a:r>
          </a:p>
          <a:p>
            <a:pPr marL="457200" indent="-457200" fontAlgn="auto">
              <a:spcBef>
                <a:spcPts val="0"/>
              </a:spcBef>
              <a:spcAft>
                <a:spcPts val="0"/>
              </a:spcAft>
              <a:buClr>
                <a:srgbClr val="008FB7"/>
              </a:buClr>
              <a:buFont typeface="Arial" panose="020B0604020202020204" pitchFamily="34" charset="0"/>
              <a:buChar char="•"/>
              <a:defRPr/>
            </a:pPr>
            <a:r>
              <a:rPr lang="en-AU" sz="3200" dirty="0" smtClean="0"/>
              <a:t>Government </a:t>
            </a:r>
            <a:r>
              <a:rPr lang="en-AU" sz="3200" dirty="0"/>
              <a:t>gazettes</a:t>
            </a:r>
          </a:p>
        </p:txBody>
      </p:sp>
      <p:pic>
        <p:nvPicPr>
          <p:cNvPr id="5" name="Picture 4"/>
          <p:cNvPicPr/>
          <p:nvPr/>
        </p:nvPicPr>
        <p:blipFill>
          <a:blip r:embed="rId3"/>
          <a:stretch>
            <a:fillRect/>
          </a:stretch>
        </p:blipFill>
        <p:spPr>
          <a:xfrm>
            <a:off x="251520" y="124272"/>
            <a:ext cx="1819672" cy="4948808"/>
          </a:xfrm>
          <a:prstGeom prst="rect">
            <a:avLst/>
          </a:prstGeom>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8047" y="2788568"/>
            <a:ext cx="514350"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131840" y="2860576"/>
            <a:ext cx="5726924" cy="1815882"/>
          </a:xfrm>
          <a:prstGeom prst="rect">
            <a:avLst/>
          </a:prstGeom>
          <a:noFill/>
        </p:spPr>
        <p:txBody>
          <a:bodyPr wrap="square" rtlCol="0">
            <a:spAutoFit/>
          </a:bodyPr>
          <a:lstStyle/>
          <a:p>
            <a:r>
              <a:rPr lang="en-AU" sz="2800" dirty="0" smtClean="0"/>
              <a:t>Shows all Tags, Lists &amp; Comments</a:t>
            </a:r>
          </a:p>
          <a:p>
            <a:r>
              <a:rPr lang="en-AU" sz="2800" dirty="0" smtClean="0"/>
              <a:t>Shows Tags only</a:t>
            </a:r>
          </a:p>
          <a:p>
            <a:r>
              <a:rPr lang="en-AU" sz="2800" dirty="0" smtClean="0"/>
              <a:t>Shows Lists only</a:t>
            </a:r>
          </a:p>
          <a:p>
            <a:r>
              <a:rPr lang="en-AU" sz="2800" dirty="0" smtClean="0"/>
              <a:t>Shows Comments only</a:t>
            </a:r>
            <a:endParaRPr lang="en-AU" sz="2800" dirty="0"/>
          </a:p>
        </p:txBody>
      </p:sp>
      <p:sp>
        <p:nvSpPr>
          <p:cNvPr id="8" name="Rounded Rectangle 7"/>
          <p:cNvSpPr/>
          <p:nvPr/>
        </p:nvSpPr>
        <p:spPr>
          <a:xfrm>
            <a:off x="1783570" y="719477"/>
            <a:ext cx="340157" cy="134058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 name="Straight Arrow Connector 9"/>
          <p:cNvCxnSpPr/>
          <p:nvPr/>
        </p:nvCxnSpPr>
        <p:spPr>
          <a:xfrm flipH="1" flipV="1">
            <a:off x="2195736" y="1521458"/>
            <a:ext cx="432048" cy="119510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240941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power point page 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4"/>
          <p:cNvSpPr txBox="1">
            <a:spLocks noChangeArrowheads="1"/>
          </p:cNvSpPr>
          <p:nvPr/>
        </p:nvSpPr>
        <p:spPr bwMode="auto">
          <a:xfrm>
            <a:off x="539750" y="268288"/>
            <a:ext cx="8208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smtClean="0">
                <a:solidFill>
                  <a:srgbClr val="008FB7"/>
                </a:solidFill>
              </a:rPr>
              <a:t>Text correction</a:t>
            </a:r>
            <a:endParaRPr lang="en-AU" sz="3600" b="1" dirty="0">
              <a:solidFill>
                <a:srgbClr val="008FB7"/>
              </a:solidFill>
            </a:endParaRPr>
          </a:p>
        </p:txBody>
      </p:sp>
      <p:sp>
        <p:nvSpPr>
          <p:cNvPr id="4" name="Text Box 10"/>
          <p:cNvSpPr txBox="1">
            <a:spLocks noChangeArrowheads="1"/>
          </p:cNvSpPr>
          <p:nvPr/>
        </p:nvSpPr>
        <p:spPr bwMode="auto">
          <a:xfrm>
            <a:off x="827584" y="988368"/>
            <a:ext cx="7416304" cy="3170099"/>
          </a:xfrm>
          <a:prstGeom prst="rect">
            <a:avLst/>
          </a:prstGeom>
          <a:noFill/>
          <a:ln w="9525">
            <a:noFill/>
            <a:miter lim="800000"/>
            <a:headEnd/>
            <a:tailEnd/>
          </a:ln>
          <a:effectLst/>
        </p:spPr>
        <p:txBody>
          <a:bodyPr wrap="square">
            <a:spAutoFit/>
          </a:bodyPr>
          <a:lstStyle/>
          <a:p>
            <a:r>
              <a:rPr lang="en-AU" sz="2800" dirty="0"/>
              <a:t>Only available with the Digitised newspapers and Government gazettes </a:t>
            </a:r>
            <a:r>
              <a:rPr lang="en-AU" sz="2800" dirty="0" smtClean="0"/>
              <a:t>sections</a:t>
            </a:r>
            <a:endParaRPr lang="en-AU" sz="2800" dirty="0"/>
          </a:p>
          <a:p>
            <a:pPr marL="457200" indent="-457200">
              <a:buClr>
                <a:srgbClr val="008FB7"/>
              </a:buClr>
              <a:buFont typeface="Arial" panose="020B0604020202020204" pitchFamily="34" charset="0"/>
              <a:buChar char="•"/>
            </a:pPr>
            <a:r>
              <a:rPr lang="en-AU" sz="2800" dirty="0"/>
              <a:t>Helps improve the accuracy in searches of the newspapers and gazettes.</a:t>
            </a:r>
          </a:p>
          <a:p>
            <a:pPr marL="457200" indent="-457200">
              <a:buClr>
                <a:srgbClr val="008FB7"/>
              </a:buClr>
              <a:buFont typeface="Arial" panose="020B0604020202020204" pitchFamily="34" charset="0"/>
              <a:buChar char="•"/>
            </a:pPr>
            <a:r>
              <a:rPr lang="en-AU" sz="2800" dirty="0"/>
              <a:t>Provides better transcription </a:t>
            </a:r>
            <a:r>
              <a:rPr lang="en-AU" sz="2800" dirty="0" smtClean="0"/>
              <a:t>printouts </a:t>
            </a:r>
            <a:r>
              <a:rPr lang="en-AU" sz="2800" dirty="0"/>
              <a:t>of an article’s text.</a:t>
            </a:r>
          </a:p>
          <a:p>
            <a:pPr marL="457200" indent="-457200">
              <a:buClr>
                <a:srgbClr val="008FB7"/>
              </a:buClr>
              <a:buFont typeface="Arial" panose="020B0604020202020204" pitchFamily="34" charset="0"/>
              <a:buChar char="•"/>
            </a:pPr>
            <a:endParaRPr lang="en-AU" sz="3200" dirty="0" smtClean="0"/>
          </a:p>
        </p:txBody>
      </p:sp>
    </p:spTree>
    <p:extLst>
      <p:ext uri="{BB962C8B-B14F-4D97-AF65-F5344CB8AC3E}">
        <p14:creationId xmlns:p14="http://schemas.microsoft.com/office/powerpoint/2010/main" val="86933027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l" fontAlgn="base">
              <a:spcBef>
                <a:spcPct val="50000"/>
              </a:spcBef>
              <a:spcAft>
                <a:spcPct val="0"/>
              </a:spcAft>
            </a:pPr>
            <a:r>
              <a:rPr lang="en-AU" sz="3600" b="1" dirty="0" smtClean="0">
                <a:solidFill>
                  <a:srgbClr val="6C62AB"/>
                </a:solidFill>
                <a:latin typeface="Arial" charset="0"/>
                <a:ea typeface="+mn-ea"/>
                <a:cs typeface="Arial" charset="0"/>
              </a:rPr>
              <a:t/>
            </a:r>
            <a:br>
              <a:rPr lang="en-AU" sz="3600" b="1" dirty="0" smtClean="0">
                <a:solidFill>
                  <a:srgbClr val="6C62AB"/>
                </a:solidFill>
                <a:latin typeface="Arial" charset="0"/>
                <a:ea typeface="+mn-ea"/>
                <a:cs typeface="Arial" charset="0"/>
              </a:rPr>
            </a:br>
            <a:r>
              <a:rPr lang="en-AU" sz="3600" b="1" dirty="0" smtClean="0">
                <a:solidFill>
                  <a:schemeClr val="accent5"/>
                </a:solidFill>
                <a:latin typeface="Arial" charset="0"/>
                <a:ea typeface="+mn-ea"/>
                <a:cs typeface="Arial" charset="0"/>
              </a:rPr>
              <a:t>Any </a:t>
            </a:r>
            <a:r>
              <a:rPr lang="en-AU" sz="3600" b="1" dirty="0">
                <a:solidFill>
                  <a:schemeClr val="accent5"/>
                </a:solidFill>
                <a:latin typeface="Arial" charset="0"/>
                <a:ea typeface="+mn-ea"/>
                <a:cs typeface="Arial" charset="0"/>
              </a:rPr>
              <a:t>questions?</a:t>
            </a:r>
            <a:r>
              <a:rPr lang="en-AU" sz="3600" b="1" dirty="0">
                <a:solidFill>
                  <a:srgbClr val="6C62AB"/>
                </a:solidFill>
                <a:latin typeface="Arial" charset="0"/>
                <a:ea typeface="+mn-ea"/>
                <a:cs typeface="Arial" charset="0"/>
              </a:rPr>
              <a:t/>
            </a:r>
            <a:br>
              <a:rPr lang="en-AU" sz="3600" b="1" dirty="0">
                <a:solidFill>
                  <a:srgbClr val="6C62AB"/>
                </a:solidFill>
                <a:latin typeface="Arial" charset="0"/>
                <a:ea typeface="+mn-ea"/>
                <a:cs typeface="Arial" charset="0"/>
              </a:rPr>
            </a:br>
            <a:endParaRPr lang="en-AU" dirty="0"/>
          </a:p>
        </p:txBody>
      </p:sp>
      <p:sp>
        <p:nvSpPr>
          <p:cNvPr id="3" name="Content Placeholder 2"/>
          <p:cNvSpPr>
            <a:spLocks noGrp="1"/>
          </p:cNvSpPr>
          <p:nvPr>
            <p:ph idx="1"/>
          </p:nvPr>
        </p:nvSpPr>
        <p:spPr/>
        <p:txBody>
          <a:bodyPr>
            <a:normAutofit/>
          </a:bodyPr>
          <a:lstStyle/>
          <a:p>
            <a:pPr marL="0" lvl="0" indent="0" fontAlgn="base">
              <a:spcBef>
                <a:spcPct val="0"/>
              </a:spcBef>
              <a:spcAft>
                <a:spcPct val="0"/>
              </a:spcAft>
              <a:buNone/>
            </a:pPr>
            <a:endParaRPr lang="en-AU" dirty="0" smtClean="0">
              <a:solidFill>
                <a:prstClr val="black"/>
              </a:solidFill>
              <a:latin typeface="Arial" charset="0"/>
              <a:cs typeface="Arial" charset="0"/>
            </a:endParaRPr>
          </a:p>
          <a:p>
            <a:pPr marL="0" lvl="0" indent="0" fontAlgn="base">
              <a:spcBef>
                <a:spcPct val="0"/>
              </a:spcBef>
              <a:spcAft>
                <a:spcPct val="0"/>
              </a:spcAft>
              <a:buNone/>
            </a:pPr>
            <a:r>
              <a:rPr lang="en-AU" sz="3000" dirty="0" smtClean="0">
                <a:solidFill>
                  <a:prstClr val="black"/>
                </a:solidFill>
                <a:latin typeface="Arial" charset="0"/>
                <a:cs typeface="Arial" charset="0"/>
              </a:rPr>
              <a:t>State </a:t>
            </a:r>
            <a:r>
              <a:rPr lang="en-AU" sz="3000" dirty="0">
                <a:solidFill>
                  <a:prstClr val="black"/>
                </a:solidFill>
                <a:latin typeface="Arial" charset="0"/>
                <a:cs typeface="Arial" charset="0"/>
              </a:rPr>
              <a:t>Library of </a:t>
            </a:r>
            <a:r>
              <a:rPr lang="en-AU" sz="3000" dirty="0" smtClean="0">
                <a:solidFill>
                  <a:prstClr val="black"/>
                </a:solidFill>
                <a:latin typeface="Arial" charset="0"/>
                <a:cs typeface="Arial" charset="0"/>
              </a:rPr>
              <a:t>Queensland</a:t>
            </a:r>
          </a:p>
          <a:p>
            <a:pPr marL="0" indent="0" fontAlgn="base">
              <a:spcBef>
                <a:spcPct val="0"/>
              </a:spcBef>
              <a:spcAft>
                <a:spcPct val="0"/>
              </a:spcAft>
              <a:buNone/>
            </a:pPr>
            <a:r>
              <a:rPr lang="en-AU" sz="3000" i="1" dirty="0">
                <a:hlinkClick r:id="rId3"/>
              </a:rPr>
              <a:t>http://www.slq.qld.gov.au/resources/family-history</a:t>
            </a:r>
            <a:endParaRPr lang="en-AU" sz="3000" i="1" dirty="0"/>
          </a:p>
          <a:p>
            <a:pPr marL="0" lvl="0" indent="0" fontAlgn="base">
              <a:spcBef>
                <a:spcPct val="0"/>
              </a:spcBef>
              <a:spcAft>
                <a:spcPct val="0"/>
              </a:spcAft>
              <a:buNone/>
            </a:pPr>
            <a:endParaRPr lang="en-AU" sz="3000" i="1" dirty="0">
              <a:solidFill>
                <a:prstClr val="black"/>
              </a:solidFill>
              <a:latin typeface="Arial" charset="0"/>
              <a:cs typeface="Arial" charset="0"/>
            </a:endParaRPr>
          </a:p>
          <a:p>
            <a:pPr marL="0" lvl="0" indent="0" fontAlgn="base">
              <a:spcBef>
                <a:spcPct val="0"/>
              </a:spcBef>
              <a:spcAft>
                <a:spcPct val="0"/>
              </a:spcAft>
              <a:buNone/>
            </a:pPr>
            <a:r>
              <a:rPr lang="en-AU" sz="3000" i="1" dirty="0">
                <a:solidFill>
                  <a:prstClr val="black"/>
                </a:solidFill>
                <a:latin typeface="Arial" charset="0"/>
                <a:cs typeface="Arial" charset="0"/>
              </a:rPr>
              <a:t>Ask Us</a:t>
            </a:r>
          </a:p>
          <a:p>
            <a:pPr marL="0" lvl="0" indent="0" fontAlgn="base">
              <a:spcBef>
                <a:spcPct val="0"/>
              </a:spcBef>
              <a:spcAft>
                <a:spcPct val="0"/>
              </a:spcAft>
              <a:buNone/>
            </a:pPr>
            <a:r>
              <a:rPr lang="en-AU" sz="3000" dirty="0">
                <a:solidFill>
                  <a:prstClr val="black"/>
                </a:solidFill>
                <a:latin typeface="Arial" charset="0"/>
                <a:cs typeface="Arial" charset="0"/>
              </a:rPr>
              <a:t>07 3840 7810</a:t>
            </a:r>
          </a:p>
          <a:p>
            <a:pPr marL="0" lvl="0" indent="0" fontAlgn="base">
              <a:spcBef>
                <a:spcPct val="0"/>
              </a:spcBef>
              <a:spcAft>
                <a:spcPct val="0"/>
              </a:spcAft>
              <a:buNone/>
            </a:pPr>
            <a:r>
              <a:rPr lang="en-AU" sz="3000" i="1" dirty="0">
                <a:solidFill>
                  <a:prstClr val="black"/>
                </a:solidFill>
                <a:latin typeface="Arial" charset="0"/>
                <a:cs typeface="Arial" charset="0"/>
                <a:hlinkClick r:id="rId4"/>
              </a:rPr>
              <a:t>www.slq.qld.gov.au/services/ask-us</a:t>
            </a:r>
            <a:endParaRPr lang="en-AU" sz="3000" i="1" dirty="0">
              <a:solidFill>
                <a:prstClr val="black"/>
              </a:solidFill>
              <a:latin typeface="Arial" charset="0"/>
              <a:cs typeface="Arial" charset="0"/>
            </a:endParaRPr>
          </a:p>
          <a:p>
            <a:endParaRPr lang="en-AU" dirty="0"/>
          </a:p>
        </p:txBody>
      </p:sp>
    </p:spTree>
    <p:extLst>
      <p:ext uri="{BB962C8B-B14F-4D97-AF65-F5344CB8AC3E}">
        <p14:creationId xmlns:p14="http://schemas.microsoft.com/office/powerpoint/2010/main" val="2189902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1053929" y="266412"/>
            <a:ext cx="388823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AU" sz="3200" b="1" dirty="0">
                <a:solidFill>
                  <a:srgbClr val="4BACC6"/>
                </a:solidFill>
                <a:ea typeface="+mj-ea"/>
              </a:rPr>
              <a:t>4 ways to search</a:t>
            </a:r>
            <a:endParaRPr lang="en-AU" sz="3600" b="1" dirty="0">
              <a:solidFill>
                <a:srgbClr val="6C62AB"/>
              </a:solidFill>
            </a:endParaRPr>
          </a:p>
        </p:txBody>
      </p:sp>
      <p:sp>
        <p:nvSpPr>
          <p:cNvPr id="6" name="TextBox 5"/>
          <p:cNvSpPr txBox="1"/>
          <p:nvPr/>
        </p:nvSpPr>
        <p:spPr>
          <a:xfrm>
            <a:off x="125547" y="1035155"/>
            <a:ext cx="3240360" cy="2677656"/>
          </a:xfrm>
          <a:prstGeom prst="rect">
            <a:avLst/>
          </a:prstGeom>
          <a:noFill/>
        </p:spPr>
        <p:txBody>
          <a:bodyPr wrap="square" rtlCol="0">
            <a:spAutoFit/>
          </a:bodyPr>
          <a:lstStyle/>
          <a:p>
            <a:pPr marL="514350" indent="-514350">
              <a:buClr>
                <a:srgbClr val="6C62AB"/>
              </a:buClr>
              <a:buFont typeface="+mj-lt"/>
              <a:buAutoNum type="arabicPeriod"/>
            </a:pPr>
            <a:r>
              <a:rPr lang="en-AU" sz="2800" dirty="0" smtClean="0"/>
              <a:t>Basic / Advanced search</a:t>
            </a:r>
          </a:p>
          <a:p>
            <a:pPr marL="514350" indent="-514350">
              <a:buClr>
                <a:srgbClr val="6C62AB"/>
              </a:buClr>
              <a:buFont typeface="+mj-lt"/>
              <a:buAutoNum type="arabicPeriod"/>
            </a:pPr>
            <a:endParaRPr lang="en-AU" sz="2800" dirty="0" smtClean="0"/>
          </a:p>
          <a:p>
            <a:pPr marL="514350" indent="-514350">
              <a:buClr>
                <a:srgbClr val="6C62AB"/>
              </a:buClr>
              <a:buFont typeface="+mj-lt"/>
              <a:buAutoNum type="arabicPeriod"/>
            </a:pPr>
            <a:r>
              <a:rPr lang="en-AU" sz="2800" dirty="0" smtClean="0"/>
              <a:t>Explore by Location</a:t>
            </a:r>
          </a:p>
        </p:txBody>
      </p:sp>
      <p:sp>
        <p:nvSpPr>
          <p:cNvPr id="12" name="TextBox 11"/>
          <p:cNvSpPr txBox="1"/>
          <p:nvPr/>
        </p:nvSpPr>
        <p:spPr>
          <a:xfrm>
            <a:off x="6660232" y="266412"/>
            <a:ext cx="2592288" cy="2246769"/>
          </a:xfrm>
          <a:prstGeom prst="rect">
            <a:avLst/>
          </a:prstGeom>
          <a:noFill/>
        </p:spPr>
        <p:txBody>
          <a:bodyPr wrap="square" rtlCol="0">
            <a:spAutoFit/>
          </a:bodyPr>
          <a:lstStyle/>
          <a:p>
            <a:pPr marL="514350" indent="-514350">
              <a:buClr>
                <a:srgbClr val="6C62AB"/>
              </a:buClr>
              <a:buFont typeface="+mj-lt"/>
              <a:buAutoNum type="arabicPeriod" startAt="3"/>
            </a:pPr>
            <a:r>
              <a:rPr lang="en-AU" sz="2800" dirty="0" smtClean="0"/>
              <a:t>Special Collections</a:t>
            </a:r>
          </a:p>
          <a:p>
            <a:pPr marL="342900" indent="-342900">
              <a:buFont typeface="+mj-lt"/>
              <a:buAutoNum type="arabicPeriod" startAt="3"/>
            </a:pPr>
            <a:endParaRPr lang="en-AU" sz="2800" dirty="0" smtClean="0"/>
          </a:p>
          <a:p>
            <a:pPr marL="342900" indent="-342900">
              <a:buClr>
                <a:srgbClr val="6C62AB"/>
              </a:buClr>
              <a:buFont typeface="+mj-lt"/>
              <a:buAutoNum type="arabicPeriod" startAt="3"/>
            </a:pPr>
            <a:r>
              <a:rPr lang="en-AU" sz="2800" dirty="0" smtClean="0"/>
              <a:t>+ Card </a:t>
            </a:r>
            <a:r>
              <a:rPr lang="en-AU" sz="2800" dirty="0" err="1" smtClean="0"/>
              <a:t>Catalog</a:t>
            </a:r>
            <a:endParaRPr lang="en-AU" sz="2800" dirty="0"/>
          </a:p>
        </p:txBody>
      </p:sp>
      <p:cxnSp>
        <p:nvCxnSpPr>
          <p:cNvPr id="15" name="Straight Arrow Connector 14"/>
          <p:cNvCxnSpPr/>
          <p:nvPr/>
        </p:nvCxnSpPr>
        <p:spPr>
          <a:xfrm>
            <a:off x="1979712" y="1276400"/>
            <a:ext cx="360040" cy="11339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804017" y="2625996"/>
            <a:ext cx="614479" cy="1660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6586427" y="1492424"/>
            <a:ext cx="720080" cy="1136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5353" y="1032359"/>
            <a:ext cx="4068598" cy="3556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H="1">
            <a:off x="5508104" y="589577"/>
            <a:ext cx="1152128" cy="79483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971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539750" y="339725"/>
            <a:ext cx="8208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AU" sz="3600" b="1" dirty="0">
                <a:solidFill>
                  <a:schemeClr val="accent5"/>
                </a:solidFill>
              </a:rPr>
              <a:t>4 ways to search</a:t>
            </a:r>
            <a:endParaRPr lang="en-AU" sz="3600" b="1" dirty="0">
              <a:solidFill>
                <a:srgbClr val="6C62AB"/>
              </a:solidFill>
            </a:endParaRPr>
          </a:p>
        </p:txBody>
      </p:sp>
      <p:sp>
        <p:nvSpPr>
          <p:cNvPr id="5" name="Text Box 10"/>
          <p:cNvSpPr txBox="1">
            <a:spLocks noChangeArrowheads="1"/>
          </p:cNvSpPr>
          <p:nvPr/>
        </p:nvSpPr>
        <p:spPr bwMode="auto">
          <a:xfrm>
            <a:off x="539750" y="1131888"/>
            <a:ext cx="4032349" cy="2062103"/>
          </a:xfrm>
          <a:prstGeom prst="rect">
            <a:avLst/>
          </a:prstGeom>
          <a:noFill/>
          <a:ln w="9525">
            <a:noFill/>
            <a:miter lim="800000"/>
            <a:headEnd/>
            <a:tailEnd/>
          </a:ln>
          <a:effectLst/>
        </p:spPr>
        <p:txBody>
          <a:bodyPr wrap="square">
            <a:spAutoFit/>
          </a:bodyPr>
          <a:lstStyle/>
          <a:p>
            <a:pPr marL="514350" indent="-514350">
              <a:buClr>
                <a:srgbClr val="00A4A1"/>
              </a:buClr>
              <a:buFont typeface="+mj-lt"/>
              <a:buAutoNum type="arabicPeriod"/>
            </a:pPr>
            <a:r>
              <a:rPr lang="en-AU" sz="3200" dirty="0" smtClean="0"/>
              <a:t>“Basic” </a:t>
            </a:r>
            <a:br>
              <a:rPr lang="en-AU" sz="3200" dirty="0" smtClean="0"/>
            </a:br>
            <a:r>
              <a:rPr lang="en-AU" sz="3200" dirty="0" smtClean="0"/>
              <a:t>and </a:t>
            </a:r>
            <a:br>
              <a:rPr lang="en-AU" sz="3200" dirty="0" smtClean="0"/>
            </a:br>
            <a:r>
              <a:rPr lang="en-AU" sz="3200" dirty="0" smtClean="0"/>
              <a:t>“Advanced” searching</a:t>
            </a:r>
            <a:endParaRPr lang="en-AU" sz="3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99" y="484312"/>
            <a:ext cx="4324195" cy="4300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V="1">
            <a:off x="2627784" y="916360"/>
            <a:ext cx="2016447" cy="50405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347864" y="2414967"/>
            <a:ext cx="1296367"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3641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1164</TotalTime>
  <Words>2359</Words>
  <Application>Microsoft Office PowerPoint</Application>
  <PresentationFormat>Custom</PresentationFormat>
  <Paragraphs>428</Paragraphs>
  <Slides>73</Slides>
  <Notes>58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75" baseType="lpstr">
      <vt:lpstr>Office Theme</vt:lpstr>
      <vt:lpstr>Bitmap Image</vt:lpstr>
      <vt:lpstr> Getting Started in Family History  </vt:lpstr>
      <vt:lpstr>Aims of today’s session</vt:lpstr>
      <vt:lpstr> Ancestry Library Edition </vt:lpstr>
      <vt:lpstr> Ancestry databases </vt:lpstr>
      <vt:lpstr>Ancestry databases (cont.)</vt:lpstr>
      <vt:lpstr> Ancestry databases (cont.) </vt:lpstr>
      <vt:lpstr> Ancestry – starting to search </vt:lpstr>
      <vt:lpstr>PowerPoint Presentation</vt:lpstr>
      <vt:lpstr>PowerPoint Presentation</vt:lpstr>
      <vt:lpstr>PowerPoint Presentation</vt:lpstr>
      <vt:lpstr>PowerPoint Presentation</vt:lpstr>
      <vt:lpstr> Searching </vt:lpstr>
      <vt:lpstr>Searching (cont.)</vt:lpstr>
      <vt:lpstr>Searching (cont.)</vt:lpstr>
      <vt:lpstr> Hints </vt:lpstr>
      <vt:lpstr> Hints (cont.) </vt:lpstr>
      <vt:lpstr> Hints (cont.) </vt:lpstr>
      <vt:lpstr> Hints (cont.) </vt:lpstr>
      <vt:lpstr>Explore Ancestry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Example 6  </vt:lpstr>
      <vt:lpstr>Example 6</vt:lpstr>
      <vt:lpstr>PowerPoint Presentation</vt:lpstr>
      <vt:lpstr>PowerPoint Presentation</vt:lpstr>
      <vt:lpstr>PowerPoint Presentation</vt:lpstr>
      <vt:lpstr>PowerPoint Presentation</vt:lpstr>
      <vt:lpstr> Example 6  </vt:lpstr>
      <vt:lpstr> Summary </vt:lpstr>
      <vt:lpstr>Summary (cont.)</vt:lpstr>
      <vt:lpstr> Any questions? </vt:lpstr>
      <vt:lpstr>Introduction to Trove digitised newspapers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Any questions? </vt:lpstr>
    </vt:vector>
  </TitlesOfParts>
  <Company>State Library of Queensland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kperris</dc:creator>
  <cp:lastModifiedBy>%username%</cp:lastModifiedBy>
  <cp:revision>114</cp:revision>
  <cp:lastPrinted>2018-07-10T06:38:28Z</cp:lastPrinted>
  <dcterms:created xsi:type="dcterms:W3CDTF">2018-05-01T01:48:49Z</dcterms:created>
  <dcterms:modified xsi:type="dcterms:W3CDTF">2019-02-20T01:27:35Z</dcterms:modified>
</cp:coreProperties>
</file>