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sldIdLst>
    <p:sldId id="256" r:id="rId6"/>
    <p:sldId id="258" r:id="rId7"/>
    <p:sldId id="259" r:id="rId8"/>
    <p:sldId id="267" r:id="rId9"/>
    <p:sldId id="268" r:id="rId10"/>
    <p:sldId id="271" r:id="rId11"/>
    <p:sldId id="272" r:id="rId12"/>
    <p:sldId id="269" r:id="rId13"/>
    <p:sldId id="273" r:id="rId14"/>
    <p:sldId id="275" r:id="rId15"/>
    <p:sldId id="276" r:id="rId16"/>
    <p:sldId id="277" r:id="rId17"/>
    <p:sldId id="279" r:id="rId18"/>
    <p:sldId id="281" r:id="rId19"/>
    <p:sldId id="280" r:id="rId20"/>
    <p:sldId id="278" r:id="rId21"/>
    <p:sldId id="282" r:id="rId22"/>
    <p:sldId id="266"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B8FDC-12F3-DB19-EDC4-58C1C8A91669}" v="261" dt="2024-11-25T05:10:3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20appliedcreativity@slq.qld.gov.au" TargetMode="Externa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619041"/>
            <a:ext cx="9144000" cy="1655762"/>
          </a:xfrm>
        </p:spPr>
        <p:txBody>
          <a:bodyPr vert="horz" lIns="91440" tIns="45720" rIns="91440" bIns="45720" rtlCol="0" anchor="t">
            <a:normAutofit/>
          </a:bodyPr>
          <a:lstStyle/>
          <a:p>
            <a:r>
              <a:rPr lang="en-US" sz="4000" dirty="0">
                <a:solidFill>
                  <a:schemeClr val="bg1"/>
                </a:solidFill>
                <a:latin typeface="Arial"/>
                <a:cs typeface="Calibri"/>
              </a:rPr>
              <a:t>Animated AR Masks</a:t>
            </a:r>
            <a:endParaRPr lang="en-US" dirty="0"/>
          </a:p>
          <a:p>
            <a:endParaRPr lang="en-US" sz="1800" dirty="0">
              <a:solidFill>
                <a:schemeClr val="bg1"/>
              </a:solidFill>
              <a:latin typeface="Arial"/>
              <a:cs typeface="Calibri"/>
            </a:endParaRPr>
          </a:p>
        </p:txBody>
      </p:sp>
      <p:grpSp>
        <p:nvGrpSpPr>
          <p:cNvPr id="6" name="Group 5">
            <a:extLst>
              <a:ext uri="{FF2B5EF4-FFF2-40B4-BE49-F238E27FC236}">
                <a16:creationId xmlns:a16="http://schemas.microsoft.com/office/drawing/2014/main" id="{844D1E8B-3F4D-9E95-816A-2C0DD80EA858}"/>
              </a:ext>
            </a:extLst>
          </p:cNvPr>
          <p:cNvGrpSpPr/>
          <p:nvPr/>
        </p:nvGrpSpPr>
        <p:grpSpPr>
          <a:xfrm>
            <a:off x="9530168" y="6085041"/>
            <a:ext cx="2275690" cy="358506"/>
            <a:chOff x="1227641" y="5912072"/>
            <a:chExt cx="3668794" cy="573548"/>
          </a:xfrm>
        </p:grpSpPr>
        <p:pic>
          <p:nvPicPr>
            <p:cNvPr id="4" name="Picture 4" descr="Graphical user interface, application&#10;&#10;Description automatically generated">
              <a:extLst>
                <a:ext uri="{FF2B5EF4-FFF2-40B4-BE49-F238E27FC236}">
                  <a16:creationId xmlns:a16="http://schemas.microsoft.com/office/drawing/2014/main" id="{E84C6F15-616B-620D-F162-478332D63E28}"/>
                </a:ext>
              </a:extLst>
            </p:cNvPr>
            <p:cNvPicPr>
              <a:picLocks noChangeAspect="1"/>
            </p:cNvPicPr>
            <p:nvPr/>
          </p:nvPicPr>
          <p:blipFill>
            <a:blip r:embed="rId2"/>
            <a:stretch>
              <a:fillRect/>
            </a:stretch>
          </p:blipFill>
          <p:spPr>
            <a:xfrm>
              <a:off x="1227641" y="5917487"/>
              <a:ext cx="1752133" cy="564404"/>
            </a:xfrm>
            <a:prstGeom prst="rect">
              <a:avLst/>
            </a:prstGeom>
          </p:spPr>
        </p:pic>
        <p:pic>
          <p:nvPicPr>
            <p:cNvPr id="5" name="Picture 5">
              <a:extLst>
                <a:ext uri="{FF2B5EF4-FFF2-40B4-BE49-F238E27FC236}">
                  <a16:creationId xmlns:a16="http://schemas.microsoft.com/office/drawing/2014/main" id="{AE71273E-273B-4E87-9EB1-6C604B1087B8}"/>
                </a:ext>
              </a:extLst>
            </p:cNvPr>
            <p:cNvPicPr>
              <a:picLocks noChangeAspect="1"/>
            </p:cNvPicPr>
            <p:nvPr/>
          </p:nvPicPr>
          <p:blipFill>
            <a:blip r:embed="rId3"/>
            <a:stretch>
              <a:fillRect/>
            </a:stretch>
          </p:blipFill>
          <p:spPr>
            <a:xfrm>
              <a:off x="3106903" y="5912072"/>
              <a:ext cx="1789532" cy="573548"/>
            </a:xfrm>
            <a:prstGeom prst="rect">
              <a:avLst/>
            </a:prstGeom>
          </p:spPr>
        </p:pic>
      </p:grpSp>
      <p:pic>
        <p:nvPicPr>
          <p:cNvPr id="7" name="Picture 6" descr="A drawing of a face with clouds and stars&#10;&#10;Description automatically generated">
            <a:extLst>
              <a:ext uri="{FF2B5EF4-FFF2-40B4-BE49-F238E27FC236}">
                <a16:creationId xmlns:a16="http://schemas.microsoft.com/office/drawing/2014/main" id="{BD10F2B8-C198-F366-2979-7FB8352FFFFE}"/>
              </a:ext>
            </a:extLst>
          </p:cNvPr>
          <p:cNvPicPr>
            <a:picLocks noChangeAspect="1"/>
          </p:cNvPicPr>
          <p:nvPr/>
        </p:nvPicPr>
        <p:blipFill>
          <a:blip r:embed="rId4"/>
          <a:stretch>
            <a:fillRect/>
          </a:stretch>
        </p:blipFill>
        <p:spPr>
          <a:xfrm>
            <a:off x="1685073" y="346827"/>
            <a:ext cx="8828048" cy="5102863"/>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2BB0D0-5E4C-CBB5-AF31-B5DF98F587ED}"/>
              </a:ext>
            </a:extLst>
          </p:cNvPr>
          <p:cNvSpPr txBox="1"/>
          <p:nvPr/>
        </p:nvSpPr>
        <p:spPr>
          <a:xfrm>
            <a:off x="192964" y="528618"/>
            <a:ext cx="3301222"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Arial"/>
                <a:cs typeface="Arial"/>
              </a:rPr>
              <a:t>3. Set Up Animation:</a:t>
            </a:r>
            <a:endParaRPr lang="en-US">
              <a:solidFill>
                <a:schemeClr val="bg1"/>
              </a:solidFill>
              <a:latin typeface="Arial"/>
              <a:ea typeface="Calibri"/>
              <a:cs typeface="Arial"/>
            </a:endParaRPr>
          </a:p>
          <a:p>
            <a:pPr marL="628650" lvl="1" indent="-171450">
              <a:buFont typeface="Arial,Sans-Serif"/>
              <a:buChar char="•"/>
            </a:pPr>
            <a:r>
              <a:rPr lang="en-US">
                <a:solidFill>
                  <a:schemeClr val="bg1"/>
                </a:solidFill>
                <a:latin typeface="Arial"/>
                <a:cs typeface="Arial"/>
              </a:rPr>
              <a:t>Select play and check over the animation while it plays.</a:t>
            </a:r>
            <a:endParaRPr lang="en-US">
              <a:solidFill>
                <a:schemeClr val="bg1"/>
              </a:solidFill>
              <a:latin typeface="Calibri" panose="020F0502020204030204"/>
              <a:ea typeface="Calibri" panose="020F0502020204030204"/>
              <a:cs typeface="Calibri" panose="020F0502020204030204"/>
            </a:endParaRPr>
          </a:p>
          <a:p>
            <a:pPr marL="628650" lvl="1" indent="-171450">
              <a:buFont typeface="Arial,Sans-Serif"/>
              <a:buChar char="•"/>
            </a:pPr>
            <a:r>
              <a:rPr lang="en-US">
                <a:solidFill>
                  <a:schemeClr val="bg1"/>
                </a:solidFill>
                <a:latin typeface="Arial"/>
                <a:cs typeface="Arial"/>
              </a:rPr>
              <a:t> Add in more frames by clicking on the frame and changing the Hold duration with the slider. </a:t>
            </a:r>
            <a:endParaRPr lang="en-US">
              <a:solidFill>
                <a:schemeClr val="bg1"/>
              </a:solidFill>
              <a:ea typeface="Calibri"/>
              <a:cs typeface="Calibri"/>
            </a:endParaRPr>
          </a:p>
          <a:p>
            <a:endParaRPr lang="en-US" b="1">
              <a:solidFill>
                <a:schemeClr val="bg1"/>
              </a:solidFill>
              <a:latin typeface="Arial"/>
              <a:ea typeface="Calibri"/>
              <a:cs typeface="Arial"/>
            </a:endParaRPr>
          </a:p>
          <a:p>
            <a:pPr marL="742950" lvl="1" indent="-285750">
              <a:buFont typeface="Arial"/>
              <a:buChar char="•"/>
            </a:pPr>
            <a:endParaRPr lang="en-US" sz="2400">
              <a:solidFill>
                <a:schemeClr val="bg1"/>
              </a:solidFill>
              <a:latin typeface="Arial"/>
              <a:ea typeface="Calibri" panose="020F0502020204030204"/>
              <a:cs typeface="Arial"/>
            </a:endParaRPr>
          </a:p>
        </p:txBody>
      </p:sp>
      <p:pic>
        <p:nvPicPr>
          <p:cNvPr id="5" name="Picture 4" descr="A screen shot of a screen&#10;&#10;Description automatically generated">
            <a:extLst>
              <a:ext uri="{FF2B5EF4-FFF2-40B4-BE49-F238E27FC236}">
                <a16:creationId xmlns:a16="http://schemas.microsoft.com/office/drawing/2014/main" id="{314D8D0C-0004-5E5E-369B-58D4F307F9C9}"/>
              </a:ext>
            </a:extLst>
          </p:cNvPr>
          <p:cNvPicPr>
            <a:picLocks noChangeAspect="1"/>
          </p:cNvPicPr>
          <p:nvPr/>
        </p:nvPicPr>
        <p:blipFill>
          <a:blip r:embed="rId2"/>
          <a:stretch>
            <a:fillRect/>
          </a:stretch>
        </p:blipFill>
        <p:spPr>
          <a:xfrm>
            <a:off x="3673975" y="487018"/>
            <a:ext cx="8117337" cy="5592416"/>
          </a:xfrm>
          <a:prstGeom prst="rect">
            <a:avLst/>
          </a:prstGeom>
        </p:spPr>
      </p:pic>
    </p:spTree>
    <p:extLst>
      <p:ext uri="{BB962C8B-B14F-4D97-AF65-F5344CB8AC3E}">
        <p14:creationId xmlns:p14="http://schemas.microsoft.com/office/powerpoint/2010/main" val="4070534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2BB0D0-5E4C-CBB5-AF31-B5DF98F587ED}"/>
              </a:ext>
            </a:extLst>
          </p:cNvPr>
          <p:cNvSpPr txBox="1"/>
          <p:nvPr/>
        </p:nvSpPr>
        <p:spPr>
          <a:xfrm>
            <a:off x="1143243" y="5400519"/>
            <a:ext cx="94756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a:cs typeface="Arial"/>
              </a:rPr>
              <a:t>4. Preview and Adjust:</a:t>
            </a:r>
            <a:endParaRPr lang="en-US" sz="2000" b="1">
              <a:solidFill>
                <a:schemeClr val="bg1"/>
              </a:solidFill>
              <a:latin typeface="Arial"/>
              <a:ea typeface="Calibri"/>
              <a:cs typeface="Arial"/>
            </a:endParaRPr>
          </a:p>
          <a:p>
            <a:pPr marL="800100" lvl="1" indent="-342900">
              <a:buFont typeface="Arial"/>
              <a:buChar char="•"/>
            </a:pPr>
            <a:r>
              <a:rPr lang="en-US" sz="2000">
                <a:solidFill>
                  <a:schemeClr val="bg1"/>
                </a:solidFill>
                <a:latin typeface="Arial"/>
                <a:cs typeface="Arial"/>
              </a:rPr>
              <a:t>Press </a:t>
            </a:r>
            <a:r>
              <a:rPr lang="en-US" sz="2000" b="1">
                <a:solidFill>
                  <a:schemeClr val="bg1"/>
                </a:solidFill>
                <a:latin typeface="Arial"/>
                <a:cs typeface="Arial"/>
              </a:rPr>
              <a:t>Play</a:t>
            </a:r>
            <a:r>
              <a:rPr lang="en-US" sz="2000">
                <a:solidFill>
                  <a:schemeClr val="bg1"/>
                </a:solidFill>
                <a:latin typeface="Arial"/>
                <a:cs typeface="Arial"/>
              </a:rPr>
              <a:t> to preview your animation.</a:t>
            </a:r>
            <a:endParaRPr lang="en-US" sz="2000">
              <a:solidFill>
                <a:schemeClr val="bg1"/>
              </a:solidFill>
              <a:latin typeface="Calibri"/>
              <a:ea typeface="Calibri"/>
              <a:cs typeface="Calibri"/>
            </a:endParaRPr>
          </a:p>
          <a:p>
            <a:pPr marL="800100" lvl="1" indent="-342900">
              <a:buFont typeface="Arial"/>
              <a:buChar char="•"/>
            </a:pPr>
            <a:r>
              <a:rPr lang="en-US" sz="2000">
                <a:solidFill>
                  <a:schemeClr val="bg1"/>
                </a:solidFill>
                <a:latin typeface="Arial"/>
                <a:cs typeface="Arial"/>
              </a:rPr>
              <a:t>Add more frames via adjusting the </a:t>
            </a:r>
            <a:r>
              <a:rPr lang="en-US" sz="2000" b="1">
                <a:solidFill>
                  <a:schemeClr val="bg1"/>
                </a:solidFill>
                <a:latin typeface="Arial"/>
                <a:cs typeface="Arial"/>
              </a:rPr>
              <a:t>Hold duration</a:t>
            </a:r>
            <a:r>
              <a:rPr lang="en-US" sz="2000">
                <a:solidFill>
                  <a:schemeClr val="bg1"/>
                </a:solidFill>
                <a:latin typeface="Arial"/>
                <a:cs typeface="Arial"/>
              </a:rPr>
              <a:t> with the slider.</a:t>
            </a:r>
            <a:endParaRPr lang="en-US" sz="2000">
              <a:solidFill>
                <a:schemeClr val="bg1"/>
              </a:solidFill>
              <a:latin typeface="Arial"/>
              <a:ea typeface="Calibri"/>
              <a:cs typeface="Calibri"/>
            </a:endParaRPr>
          </a:p>
        </p:txBody>
      </p:sp>
      <p:pic>
        <p:nvPicPr>
          <p:cNvPr id="3" name="Picture 2" descr="A screenshot of a video game&#10;&#10;Description automatically generated">
            <a:extLst>
              <a:ext uri="{FF2B5EF4-FFF2-40B4-BE49-F238E27FC236}">
                <a16:creationId xmlns:a16="http://schemas.microsoft.com/office/drawing/2014/main" id="{F8C5A31E-BED5-113E-6C04-3D27F9A0BFC2}"/>
              </a:ext>
            </a:extLst>
          </p:cNvPr>
          <p:cNvPicPr>
            <a:picLocks noChangeAspect="1"/>
          </p:cNvPicPr>
          <p:nvPr/>
        </p:nvPicPr>
        <p:blipFill>
          <a:blip r:embed="rId2"/>
          <a:stretch>
            <a:fillRect/>
          </a:stretch>
        </p:blipFill>
        <p:spPr>
          <a:xfrm>
            <a:off x="2241770" y="159485"/>
            <a:ext cx="7278679" cy="5081238"/>
          </a:xfrm>
          <a:prstGeom prst="rect">
            <a:avLst/>
          </a:prstGeom>
        </p:spPr>
      </p:pic>
    </p:spTree>
    <p:extLst>
      <p:ext uri="{BB962C8B-B14F-4D97-AF65-F5344CB8AC3E}">
        <p14:creationId xmlns:p14="http://schemas.microsoft.com/office/powerpoint/2010/main" val="235606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2BB0D0-5E4C-CBB5-AF31-B5DF98F587ED}"/>
              </a:ext>
            </a:extLst>
          </p:cNvPr>
          <p:cNvSpPr txBox="1"/>
          <p:nvPr/>
        </p:nvSpPr>
        <p:spPr>
          <a:xfrm>
            <a:off x="2177829" y="5933299"/>
            <a:ext cx="81622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Arial"/>
                <a:cs typeface="Arial"/>
              </a:rPr>
              <a:t>5. Export as Animated GIF:</a:t>
            </a:r>
            <a:endParaRPr lang="en-US" sz="1600">
              <a:solidFill>
                <a:schemeClr val="bg1"/>
              </a:solidFill>
              <a:latin typeface="Arial"/>
              <a:cs typeface="Arial"/>
            </a:endParaRPr>
          </a:p>
          <a:p>
            <a:pPr marL="742950" lvl="1" indent="-285750">
              <a:buFont typeface="Arial"/>
              <a:buChar char="•"/>
            </a:pPr>
            <a:r>
              <a:rPr lang="en-US" sz="1600">
                <a:solidFill>
                  <a:schemeClr val="bg1"/>
                </a:solidFill>
                <a:latin typeface="Arial"/>
                <a:cs typeface="Arial"/>
              </a:rPr>
              <a:t>Turn off the </a:t>
            </a:r>
            <a:r>
              <a:rPr lang="en-US" sz="1600" b="1">
                <a:solidFill>
                  <a:schemeClr val="bg1"/>
                </a:solidFill>
                <a:latin typeface="Arial"/>
                <a:cs typeface="Arial"/>
              </a:rPr>
              <a:t>Background color layer</a:t>
            </a:r>
            <a:r>
              <a:rPr lang="en-US" sz="1600">
                <a:solidFill>
                  <a:schemeClr val="bg1"/>
                </a:solidFill>
                <a:latin typeface="Arial"/>
                <a:cs typeface="Arial"/>
              </a:rPr>
              <a:t> (uncheck the box).</a:t>
            </a:r>
          </a:p>
          <a:p>
            <a:pPr marL="742950" lvl="1" indent="-285750">
              <a:buFont typeface="Arial"/>
              <a:buChar char="•"/>
            </a:pPr>
            <a:r>
              <a:rPr lang="en-US" sz="1600">
                <a:solidFill>
                  <a:schemeClr val="bg1"/>
                </a:solidFill>
                <a:latin typeface="Arial"/>
                <a:cs typeface="Arial"/>
              </a:rPr>
              <a:t>Go to </a:t>
            </a:r>
            <a:r>
              <a:rPr lang="en-US" sz="1600" b="1">
                <a:solidFill>
                  <a:schemeClr val="bg1"/>
                </a:solidFill>
                <a:latin typeface="Arial"/>
                <a:cs typeface="Arial"/>
              </a:rPr>
              <a:t>Actions</a:t>
            </a:r>
            <a:r>
              <a:rPr lang="en-US" sz="1600">
                <a:solidFill>
                  <a:schemeClr val="bg1"/>
                </a:solidFill>
                <a:latin typeface="Arial"/>
                <a:cs typeface="Arial"/>
              </a:rPr>
              <a:t> &gt; </a:t>
            </a:r>
            <a:r>
              <a:rPr lang="en-US" sz="1600" b="1">
                <a:solidFill>
                  <a:schemeClr val="bg1"/>
                </a:solidFill>
                <a:latin typeface="Arial"/>
                <a:cs typeface="Arial"/>
              </a:rPr>
              <a:t>Share</a:t>
            </a:r>
            <a:r>
              <a:rPr lang="en-US" sz="1600">
                <a:solidFill>
                  <a:schemeClr val="bg1"/>
                </a:solidFill>
                <a:latin typeface="Arial"/>
                <a:cs typeface="Arial"/>
              </a:rPr>
              <a:t> &gt; </a:t>
            </a:r>
            <a:r>
              <a:rPr lang="en-US" sz="1600" b="1">
                <a:solidFill>
                  <a:schemeClr val="bg1"/>
                </a:solidFill>
                <a:latin typeface="Arial"/>
                <a:cs typeface="Arial"/>
              </a:rPr>
              <a:t>Share Layers</a:t>
            </a:r>
            <a:r>
              <a:rPr lang="en-US" sz="1600">
                <a:solidFill>
                  <a:schemeClr val="bg1"/>
                </a:solidFill>
                <a:latin typeface="Arial"/>
                <a:cs typeface="Arial"/>
              </a:rPr>
              <a:t> and select </a:t>
            </a:r>
            <a:r>
              <a:rPr lang="en-US" sz="1600" b="1">
                <a:solidFill>
                  <a:schemeClr val="bg1"/>
                </a:solidFill>
                <a:latin typeface="Arial"/>
                <a:cs typeface="Arial"/>
              </a:rPr>
              <a:t>Animated GIF</a:t>
            </a:r>
            <a:r>
              <a:rPr lang="en-US" sz="1600">
                <a:solidFill>
                  <a:schemeClr val="bg1"/>
                </a:solidFill>
                <a:latin typeface="Arial"/>
                <a:cs typeface="Arial"/>
              </a:rPr>
              <a:t>.</a:t>
            </a:r>
          </a:p>
        </p:txBody>
      </p:sp>
      <p:pic>
        <p:nvPicPr>
          <p:cNvPr id="5" name="Picture 4" descr="A screenshot of a computer&#10;&#10;Description automatically generated">
            <a:extLst>
              <a:ext uri="{FF2B5EF4-FFF2-40B4-BE49-F238E27FC236}">
                <a16:creationId xmlns:a16="http://schemas.microsoft.com/office/drawing/2014/main" id="{3BE50E96-5FAD-655E-871D-280F7C9F92CE}"/>
              </a:ext>
            </a:extLst>
          </p:cNvPr>
          <p:cNvPicPr>
            <a:picLocks noChangeAspect="1"/>
          </p:cNvPicPr>
          <p:nvPr/>
        </p:nvPicPr>
        <p:blipFill>
          <a:blip r:embed="rId2"/>
          <a:stretch>
            <a:fillRect/>
          </a:stretch>
        </p:blipFill>
        <p:spPr>
          <a:xfrm>
            <a:off x="2180681" y="165088"/>
            <a:ext cx="8065460" cy="5620215"/>
          </a:xfrm>
          <a:prstGeom prst="rect">
            <a:avLst/>
          </a:prstGeom>
        </p:spPr>
      </p:pic>
    </p:spTree>
    <p:extLst>
      <p:ext uri="{BB962C8B-B14F-4D97-AF65-F5344CB8AC3E}">
        <p14:creationId xmlns:p14="http://schemas.microsoft.com/office/powerpoint/2010/main" val="292646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2BB0D0-5E4C-CBB5-AF31-B5DF98F587ED}"/>
              </a:ext>
            </a:extLst>
          </p:cNvPr>
          <p:cNvSpPr txBox="1"/>
          <p:nvPr/>
        </p:nvSpPr>
        <p:spPr>
          <a:xfrm>
            <a:off x="2270756" y="5660714"/>
            <a:ext cx="76542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Arial"/>
                <a:cs typeface="Arial"/>
              </a:rPr>
              <a:t>5. Export as Animated GIF:</a:t>
            </a:r>
            <a:endParaRPr lang="en-US" sz="1600">
              <a:solidFill>
                <a:schemeClr val="bg1"/>
              </a:solidFill>
              <a:latin typeface="Arial"/>
              <a:cs typeface="Arial"/>
            </a:endParaRPr>
          </a:p>
          <a:p>
            <a:pPr marL="742950" lvl="1" indent="-285750">
              <a:buFont typeface="Arial"/>
              <a:buChar char="•"/>
            </a:pPr>
            <a:r>
              <a:rPr lang="en-US" sz="1600">
                <a:solidFill>
                  <a:schemeClr val="bg1"/>
                </a:solidFill>
                <a:latin typeface="Arial"/>
                <a:cs typeface="Arial"/>
              </a:rPr>
              <a:t>Adjust the </a:t>
            </a:r>
            <a:r>
              <a:rPr lang="en-US" sz="1600" b="1">
                <a:solidFill>
                  <a:schemeClr val="bg1"/>
                </a:solidFill>
                <a:latin typeface="Arial"/>
                <a:cs typeface="Arial"/>
              </a:rPr>
              <a:t>Frames per second</a:t>
            </a:r>
            <a:r>
              <a:rPr lang="en-US" sz="1600">
                <a:solidFill>
                  <a:schemeClr val="bg1"/>
                </a:solidFill>
                <a:latin typeface="Arial"/>
                <a:cs typeface="Arial"/>
              </a:rPr>
              <a:t> for the animation speed.</a:t>
            </a:r>
            <a:endParaRPr lang="en-US" sz="1600">
              <a:solidFill>
                <a:schemeClr val="bg1"/>
              </a:solidFill>
              <a:latin typeface="Calibri" panose="020F0502020204030204"/>
              <a:ea typeface="Calibri" panose="020F0502020204030204"/>
              <a:cs typeface="Calibri" panose="020F0502020204030204"/>
            </a:endParaRPr>
          </a:p>
          <a:p>
            <a:pPr marL="742950" lvl="1" indent="-285750">
              <a:buFont typeface="Arial"/>
              <a:buChar char="•"/>
            </a:pPr>
            <a:r>
              <a:rPr lang="en-US" sz="1600">
                <a:solidFill>
                  <a:schemeClr val="bg1"/>
                </a:solidFill>
                <a:latin typeface="Arial"/>
                <a:cs typeface="Arial"/>
              </a:rPr>
              <a:t>When satisfied, tap </a:t>
            </a:r>
            <a:r>
              <a:rPr lang="en-US" sz="1600" b="1">
                <a:solidFill>
                  <a:schemeClr val="bg1"/>
                </a:solidFill>
                <a:latin typeface="Arial"/>
                <a:cs typeface="Arial"/>
              </a:rPr>
              <a:t>Export</a:t>
            </a:r>
            <a:r>
              <a:rPr lang="en-US" sz="1600">
                <a:solidFill>
                  <a:schemeClr val="bg1"/>
                </a:solidFill>
                <a:latin typeface="Arial"/>
                <a:cs typeface="Arial"/>
              </a:rPr>
              <a:t> and save the GIF to the photo gallery by selecting </a:t>
            </a:r>
            <a:r>
              <a:rPr lang="en-US" sz="1600" b="1">
                <a:solidFill>
                  <a:schemeClr val="bg1"/>
                </a:solidFill>
                <a:latin typeface="Arial"/>
                <a:cs typeface="Arial"/>
              </a:rPr>
              <a:t>Save Image</a:t>
            </a:r>
            <a:r>
              <a:rPr lang="en-US" sz="1600">
                <a:solidFill>
                  <a:schemeClr val="bg1"/>
                </a:solidFill>
                <a:latin typeface="Arial"/>
                <a:cs typeface="Arial"/>
              </a:rPr>
              <a:t>.</a:t>
            </a:r>
            <a:endParaRPr lang="en-US" sz="1600">
              <a:solidFill>
                <a:schemeClr val="bg1"/>
              </a:solidFill>
              <a:ea typeface="Calibri" panose="020F0502020204030204"/>
              <a:cs typeface="Calibri" panose="020F0502020204030204"/>
            </a:endParaRPr>
          </a:p>
        </p:txBody>
      </p:sp>
      <p:pic>
        <p:nvPicPr>
          <p:cNvPr id="2" name="Picture 1" descr="A screenshot of a computer&#10;&#10;Description automatically generated">
            <a:extLst>
              <a:ext uri="{FF2B5EF4-FFF2-40B4-BE49-F238E27FC236}">
                <a16:creationId xmlns:a16="http://schemas.microsoft.com/office/drawing/2014/main" id="{81963208-75E6-DE87-065D-FF1173FEE415}"/>
              </a:ext>
            </a:extLst>
          </p:cNvPr>
          <p:cNvPicPr>
            <a:picLocks noChangeAspect="1"/>
          </p:cNvPicPr>
          <p:nvPr/>
        </p:nvPicPr>
        <p:blipFill>
          <a:blip r:embed="rId2"/>
          <a:stretch>
            <a:fillRect/>
          </a:stretch>
        </p:blipFill>
        <p:spPr>
          <a:xfrm>
            <a:off x="2271722" y="138041"/>
            <a:ext cx="7644193" cy="5421970"/>
          </a:xfrm>
          <a:prstGeom prst="rect">
            <a:avLst/>
          </a:prstGeom>
        </p:spPr>
      </p:pic>
    </p:spTree>
    <p:extLst>
      <p:ext uri="{BB962C8B-B14F-4D97-AF65-F5344CB8AC3E}">
        <p14:creationId xmlns:p14="http://schemas.microsoft.com/office/powerpoint/2010/main" val="2021457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2BB0D0-5E4C-CBB5-AF31-B5DF98F587ED}"/>
              </a:ext>
            </a:extLst>
          </p:cNvPr>
          <p:cNvSpPr txBox="1"/>
          <p:nvPr/>
        </p:nvSpPr>
        <p:spPr>
          <a:xfrm>
            <a:off x="904648" y="2862193"/>
            <a:ext cx="32195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Arial"/>
                <a:cs typeface="Arial"/>
              </a:rPr>
              <a:t>5. Export as Animated GIF:</a:t>
            </a:r>
            <a:endParaRPr lang="en-US" sz="1600">
              <a:solidFill>
                <a:schemeClr val="bg1"/>
              </a:solidFill>
              <a:latin typeface="Arial"/>
              <a:cs typeface="Arial"/>
            </a:endParaRPr>
          </a:p>
          <a:p>
            <a:pPr marL="742950" lvl="1" indent="-285750">
              <a:buFont typeface="Arial"/>
              <a:buChar char="•"/>
            </a:pPr>
            <a:r>
              <a:rPr lang="en-US" sz="1600" b="1">
                <a:solidFill>
                  <a:schemeClr val="bg1"/>
                </a:solidFill>
                <a:latin typeface="Arial"/>
                <a:ea typeface="Calibri" panose="020F0502020204030204"/>
                <a:cs typeface="Arial"/>
              </a:rPr>
              <a:t>Preview your GIF file.</a:t>
            </a:r>
          </a:p>
          <a:p>
            <a:pPr marL="742950" lvl="1" indent="-285750">
              <a:buFont typeface="Arial"/>
              <a:buChar char="•"/>
            </a:pPr>
            <a:endParaRPr lang="en-US" sz="1600">
              <a:solidFill>
                <a:schemeClr val="bg1"/>
              </a:solidFill>
              <a:latin typeface="Arial"/>
              <a:ea typeface="Calibri" panose="020F0502020204030204"/>
              <a:cs typeface="Arial"/>
            </a:endParaRPr>
          </a:p>
        </p:txBody>
      </p:sp>
      <p:pic>
        <p:nvPicPr>
          <p:cNvPr id="3" name="Picture 2">
            <a:extLst>
              <a:ext uri="{FF2B5EF4-FFF2-40B4-BE49-F238E27FC236}">
                <a16:creationId xmlns:a16="http://schemas.microsoft.com/office/drawing/2014/main" id="{6C574E09-F750-CDB5-5FE7-06C4FEE18DAA}"/>
              </a:ext>
            </a:extLst>
          </p:cNvPr>
          <p:cNvPicPr>
            <a:picLocks noChangeAspect="1"/>
          </p:cNvPicPr>
          <p:nvPr/>
        </p:nvPicPr>
        <p:blipFill>
          <a:blip r:embed="rId2"/>
          <a:stretch>
            <a:fillRect/>
          </a:stretch>
        </p:blipFill>
        <p:spPr>
          <a:xfrm>
            <a:off x="4121675" y="1750"/>
            <a:ext cx="7753459" cy="7176697"/>
          </a:xfrm>
          <a:prstGeom prst="rect">
            <a:avLst/>
          </a:prstGeom>
        </p:spPr>
      </p:pic>
    </p:spTree>
    <p:extLst>
      <p:ext uri="{BB962C8B-B14F-4D97-AF65-F5344CB8AC3E}">
        <p14:creationId xmlns:p14="http://schemas.microsoft.com/office/powerpoint/2010/main" val="1745208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2BB0D0-5E4C-CBB5-AF31-B5DF98F587ED}"/>
              </a:ext>
            </a:extLst>
          </p:cNvPr>
          <p:cNvSpPr txBox="1"/>
          <p:nvPr/>
        </p:nvSpPr>
        <p:spPr>
          <a:xfrm>
            <a:off x="2155896" y="4339555"/>
            <a:ext cx="8992834" cy="2542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ea typeface="Calibri"/>
              <a:cs typeface="Calibri"/>
            </a:endParaRPr>
          </a:p>
          <a:p>
            <a:r>
              <a:rPr lang="en-US" sz="2400" b="1" dirty="0">
                <a:solidFill>
                  <a:schemeClr val="bg1"/>
                </a:solidFill>
                <a:latin typeface="Arial"/>
                <a:ea typeface="+mn-lt"/>
                <a:cs typeface="Arial"/>
              </a:rPr>
              <a:t>6. Set Up Augmented Reality (AR) with Aero:</a:t>
            </a:r>
            <a:endParaRPr lang="en-US" sz="2400" b="1">
              <a:solidFill>
                <a:schemeClr val="bg1"/>
              </a:solidFill>
              <a:latin typeface="Arial"/>
              <a:ea typeface="+mn-lt"/>
              <a:cs typeface="+mn-lt"/>
            </a:endParaRPr>
          </a:p>
          <a:p>
            <a:pPr marL="342900" indent="-342900">
              <a:buAutoNum type="arabicPeriod"/>
            </a:pPr>
            <a:r>
              <a:rPr lang="en-US" sz="2000" dirty="0">
                <a:solidFill>
                  <a:schemeClr val="bg1"/>
                </a:solidFill>
                <a:latin typeface="Arial"/>
                <a:ea typeface="+mn-lt"/>
                <a:cs typeface="+mn-lt"/>
              </a:rPr>
              <a:t>Launch Adobe Aero on your computer.</a:t>
            </a:r>
          </a:p>
          <a:p>
            <a:pPr marL="342900" indent="-342900">
              <a:buAutoNum type="arabicPeriod"/>
            </a:pPr>
            <a:r>
              <a:rPr lang="en-US" sz="2000" dirty="0">
                <a:solidFill>
                  <a:schemeClr val="bg1"/>
                </a:solidFill>
                <a:latin typeface="Arial"/>
                <a:ea typeface="+mn-lt"/>
                <a:cs typeface="+mn-lt"/>
              </a:rPr>
              <a:t>Import the Original Mask Image into Aero </a:t>
            </a:r>
          </a:p>
          <a:p>
            <a:pPr marL="800100" lvl="1" indent="-342900">
              <a:buFont typeface="Courier New"/>
              <a:buChar char="o"/>
            </a:pPr>
            <a:r>
              <a:rPr lang="en-US" sz="2000" dirty="0">
                <a:solidFill>
                  <a:schemeClr val="bg1"/>
                </a:solidFill>
                <a:latin typeface="Arial"/>
                <a:ea typeface="+mn-lt"/>
                <a:cs typeface="+mn-lt"/>
              </a:rPr>
              <a:t>Go to Properties – Anchor – Anchor Type and from the drop down select Image. </a:t>
            </a:r>
          </a:p>
          <a:p>
            <a:endParaRPr lang="en-US" sz="1600" b="1" dirty="0">
              <a:solidFill>
                <a:schemeClr val="bg1"/>
              </a:solidFill>
              <a:latin typeface="Arial"/>
              <a:cs typeface="Arial"/>
            </a:endParaRPr>
          </a:p>
          <a:p>
            <a:endParaRPr lang="en-US" sz="1600" b="1">
              <a:solidFill>
                <a:schemeClr val="bg1"/>
              </a:solidFill>
              <a:latin typeface="Arial"/>
              <a:ea typeface="Calibri" panose="020F0502020204030204"/>
              <a:cs typeface="Arial"/>
            </a:endParaRPr>
          </a:p>
        </p:txBody>
      </p:sp>
      <p:pic>
        <p:nvPicPr>
          <p:cNvPr id="13" name="Picture 12" descr="A screenshot of a computer&#10;&#10;Description automatically generated">
            <a:extLst>
              <a:ext uri="{FF2B5EF4-FFF2-40B4-BE49-F238E27FC236}">
                <a16:creationId xmlns:a16="http://schemas.microsoft.com/office/drawing/2014/main" id="{5E6119E3-17CC-3D89-E1C9-F04266DFA62C}"/>
              </a:ext>
            </a:extLst>
          </p:cNvPr>
          <p:cNvPicPr>
            <a:picLocks noChangeAspect="1"/>
          </p:cNvPicPr>
          <p:nvPr/>
        </p:nvPicPr>
        <p:blipFill>
          <a:blip r:embed="rId2"/>
          <a:srcRect l="13789" r="-127" b="-82"/>
          <a:stretch/>
        </p:blipFill>
        <p:spPr>
          <a:xfrm>
            <a:off x="325018" y="467677"/>
            <a:ext cx="5773200" cy="3870115"/>
          </a:xfrm>
          <a:prstGeom prst="rect">
            <a:avLst/>
          </a:prstGeom>
        </p:spPr>
      </p:pic>
      <p:pic>
        <p:nvPicPr>
          <p:cNvPr id="14" name="Picture 13" descr="A screen shot of a computer screen&#10;&#10;Description automatically generated">
            <a:extLst>
              <a:ext uri="{FF2B5EF4-FFF2-40B4-BE49-F238E27FC236}">
                <a16:creationId xmlns:a16="http://schemas.microsoft.com/office/drawing/2014/main" id="{E6EA07D8-B36A-202A-DF38-6BF534E72FD1}"/>
              </a:ext>
            </a:extLst>
          </p:cNvPr>
          <p:cNvPicPr>
            <a:picLocks noChangeAspect="1"/>
          </p:cNvPicPr>
          <p:nvPr/>
        </p:nvPicPr>
        <p:blipFill>
          <a:blip r:embed="rId3"/>
          <a:srcRect l="15927" b="-175"/>
          <a:stretch/>
        </p:blipFill>
        <p:spPr>
          <a:xfrm>
            <a:off x="6376629" y="463872"/>
            <a:ext cx="5622830" cy="3873388"/>
          </a:xfrm>
          <a:prstGeom prst="rect">
            <a:avLst/>
          </a:prstGeom>
        </p:spPr>
      </p:pic>
    </p:spTree>
    <p:extLst>
      <p:ext uri="{BB962C8B-B14F-4D97-AF65-F5344CB8AC3E}">
        <p14:creationId xmlns:p14="http://schemas.microsoft.com/office/powerpoint/2010/main" val="2239745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236EE33-1CB2-9A5F-00F4-347384D8A82D}"/>
              </a:ext>
            </a:extLst>
          </p:cNvPr>
          <p:cNvSpPr txBox="1"/>
          <p:nvPr/>
        </p:nvSpPr>
        <p:spPr>
          <a:xfrm>
            <a:off x="453689" y="3620570"/>
            <a:ext cx="1078107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Calibri"/>
              <a:cs typeface="Calibri"/>
            </a:endParaRPr>
          </a:p>
          <a:p>
            <a:r>
              <a:rPr lang="en-US" b="1" dirty="0">
                <a:solidFill>
                  <a:schemeClr val="bg1"/>
                </a:solidFill>
                <a:latin typeface="Arial"/>
                <a:ea typeface="+mn-lt"/>
                <a:cs typeface="Arial"/>
              </a:rPr>
              <a:t>6. Set Up Augmented Reality (AR) with Aero:</a:t>
            </a:r>
            <a:endParaRPr lang="en-US" sz="1600" b="1" dirty="0">
              <a:solidFill>
                <a:schemeClr val="bg1"/>
              </a:solidFill>
              <a:latin typeface="Arial"/>
              <a:ea typeface="+mn-lt"/>
              <a:cs typeface="+mn-lt"/>
            </a:endParaRPr>
          </a:p>
          <a:p>
            <a:pPr marL="285750" indent="-285750">
              <a:buAutoNum type="arabicPeriod"/>
            </a:pPr>
            <a:r>
              <a:rPr lang="en-US" sz="1600" dirty="0">
                <a:solidFill>
                  <a:schemeClr val="bg1"/>
                </a:solidFill>
                <a:latin typeface="Arial"/>
                <a:ea typeface="+mn-lt"/>
                <a:cs typeface="+mn-lt"/>
              </a:rPr>
              <a:t>Import the Animated GIF:</a:t>
            </a:r>
          </a:p>
          <a:p>
            <a:pPr marL="742950" lvl="1" indent="-285750">
              <a:buFont typeface="Arial"/>
              <a:buChar char="•"/>
            </a:pPr>
            <a:r>
              <a:rPr lang="en-US" sz="1600" dirty="0">
                <a:solidFill>
                  <a:schemeClr val="bg1"/>
                </a:solidFill>
                <a:latin typeface="Arial"/>
                <a:ea typeface="+mn-lt"/>
                <a:cs typeface="+mn-lt"/>
              </a:rPr>
              <a:t>Resize and reposition the GIF so it sits precisely over the original mask image. You can use the mouse to drag the GIF, or input specific values for positioning and size on the right-hand side panel.</a:t>
            </a:r>
          </a:p>
          <a:p>
            <a:pPr marL="285750" indent="-285750">
              <a:buAutoNum type="arabicPeriod"/>
            </a:pPr>
            <a:r>
              <a:rPr lang="en-US" sz="1600" dirty="0">
                <a:solidFill>
                  <a:schemeClr val="bg1"/>
                </a:solidFill>
                <a:latin typeface="Arial"/>
                <a:ea typeface="+mn-lt"/>
                <a:cs typeface="+mn-lt"/>
              </a:rPr>
              <a:t>Set Up the AR Experience:</a:t>
            </a:r>
          </a:p>
          <a:p>
            <a:pPr marL="742950" lvl="1" indent="-285750">
              <a:buFont typeface="Arial"/>
              <a:buChar char="•"/>
            </a:pPr>
            <a:r>
              <a:rPr lang="en-US" sz="1600" dirty="0">
                <a:solidFill>
                  <a:schemeClr val="bg1"/>
                </a:solidFill>
                <a:latin typeface="Arial"/>
                <a:ea typeface="+mn-lt"/>
                <a:cs typeface="+mn-lt"/>
              </a:rPr>
              <a:t>Go to the Behaviors tab (icon of a running man).</a:t>
            </a:r>
          </a:p>
          <a:p>
            <a:pPr marL="742950" lvl="1" indent="-285750">
              <a:buFont typeface="Arial"/>
              <a:buChar char="•"/>
            </a:pPr>
            <a:r>
              <a:rPr lang="en-US" sz="1600" dirty="0">
                <a:solidFill>
                  <a:schemeClr val="bg1"/>
                </a:solidFill>
                <a:latin typeface="Arial"/>
                <a:ea typeface="+mn-lt"/>
                <a:cs typeface="+mn-lt"/>
              </a:rPr>
              <a:t>Select Start as the behavior to make the experience begin automatically.</a:t>
            </a:r>
          </a:p>
          <a:p>
            <a:pPr marL="742950" lvl="1" indent="-285750">
              <a:buFont typeface="Arial"/>
              <a:buChar char="•"/>
            </a:pPr>
            <a:r>
              <a:rPr lang="en-US" sz="1600" dirty="0">
                <a:solidFill>
                  <a:schemeClr val="bg1"/>
                </a:solidFill>
                <a:latin typeface="Arial"/>
                <a:ea typeface="+mn-lt"/>
                <a:cs typeface="+mn-lt"/>
              </a:rPr>
              <a:t>Choose Play Images, then select your imported GIF.</a:t>
            </a:r>
          </a:p>
          <a:p>
            <a:pPr marL="742950" lvl="1" indent="-285750">
              <a:buFont typeface="Arial"/>
              <a:buChar char="•"/>
            </a:pPr>
            <a:r>
              <a:rPr lang="en-US" sz="1600" dirty="0">
                <a:solidFill>
                  <a:schemeClr val="bg1"/>
                </a:solidFill>
                <a:latin typeface="Arial"/>
                <a:ea typeface="+mn-lt"/>
                <a:cs typeface="+mn-lt"/>
              </a:rPr>
              <a:t>Make sure you tick the Infinite box so the GIF loops continuously.</a:t>
            </a:r>
            <a:endParaRPr lang="en-US" sz="1400">
              <a:solidFill>
                <a:schemeClr val="bg1"/>
              </a:solidFill>
              <a:latin typeface="Arial"/>
              <a:ea typeface="+mn-lt"/>
              <a:cs typeface="+mn-lt"/>
            </a:endParaRPr>
          </a:p>
          <a:p>
            <a:endParaRPr lang="en-US" sz="1600" b="1">
              <a:solidFill>
                <a:schemeClr val="bg1"/>
              </a:solidFill>
              <a:latin typeface="Arial"/>
              <a:ea typeface="Calibri" panose="020F0502020204030204"/>
              <a:cs typeface="Arial"/>
            </a:endParaRPr>
          </a:p>
        </p:txBody>
      </p:sp>
      <p:pic>
        <p:nvPicPr>
          <p:cNvPr id="14" name="Picture 13" descr="A screen shot of a computer&#10;&#10;Description automatically generated">
            <a:extLst>
              <a:ext uri="{FF2B5EF4-FFF2-40B4-BE49-F238E27FC236}">
                <a16:creationId xmlns:a16="http://schemas.microsoft.com/office/drawing/2014/main" id="{0BC27D5E-F73E-E0DF-1F45-D3B063A223E4}"/>
              </a:ext>
            </a:extLst>
          </p:cNvPr>
          <p:cNvPicPr>
            <a:picLocks noChangeAspect="1"/>
          </p:cNvPicPr>
          <p:nvPr/>
        </p:nvPicPr>
        <p:blipFill>
          <a:blip r:embed="rId2"/>
          <a:stretch>
            <a:fillRect/>
          </a:stretch>
        </p:blipFill>
        <p:spPr>
          <a:xfrm>
            <a:off x="437477" y="214411"/>
            <a:ext cx="6096000" cy="3522223"/>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838CFCF7-A78F-63D4-DC93-298F702C5A43}"/>
              </a:ext>
            </a:extLst>
          </p:cNvPr>
          <p:cNvPicPr>
            <a:picLocks noChangeAspect="1"/>
          </p:cNvPicPr>
          <p:nvPr/>
        </p:nvPicPr>
        <p:blipFill>
          <a:blip r:embed="rId3"/>
          <a:srcRect r="19170"/>
          <a:stretch/>
        </p:blipFill>
        <p:spPr>
          <a:xfrm>
            <a:off x="6787183" y="215875"/>
            <a:ext cx="4927391" cy="3522223"/>
          </a:xfrm>
          <a:prstGeom prst="rect">
            <a:avLst/>
          </a:prstGeom>
        </p:spPr>
      </p:pic>
    </p:spTree>
    <p:extLst>
      <p:ext uri="{BB962C8B-B14F-4D97-AF65-F5344CB8AC3E}">
        <p14:creationId xmlns:p14="http://schemas.microsoft.com/office/powerpoint/2010/main" val="3742592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236EE33-1CB2-9A5F-00F4-347384D8A82D}"/>
              </a:ext>
            </a:extLst>
          </p:cNvPr>
          <p:cNvSpPr txBox="1"/>
          <p:nvPr/>
        </p:nvSpPr>
        <p:spPr>
          <a:xfrm>
            <a:off x="881999" y="4705915"/>
            <a:ext cx="1063344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Calibri"/>
              <a:cs typeface="Calibri"/>
            </a:endParaRPr>
          </a:p>
          <a:p>
            <a:r>
              <a:rPr lang="en-US" b="1" dirty="0">
                <a:solidFill>
                  <a:schemeClr val="bg1"/>
                </a:solidFill>
                <a:latin typeface="Arial"/>
                <a:ea typeface="+mn-lt"/>
                <a:cs typeface="Arial"/>
              </a:rPr>
              <a:t>6. Set Up Augmented Reality (AR) with Aero:</a:t>
            </a:r>
            <a:endParaRPr lang="en-US" sz="1600" b="1" dirty="0">
              <a:solidFill>
                <a:schemeClr val="bg1"/>
              </a:solidFill>
              <a:latin typeface="Arial"/>
              <a:ea typeface="+mn-lt"/>
              <a:cs typeface="+mn-lt"/>
            </a:endParaRPr>
          </a:p>
          <a:p>
            <a:pPr marL="285750" indent="-285750">
              <a:buAutoNum type="arabicPeriod"/>
            </a:pPr>
            <a:r>
              <a:rPr lang="en-US" sz="1600" dirty="0">
                <a:solidFill>
                  <a:schemeClr val="bg1"/>
                </a:solidFill>
                <a:latin typeface="Arial"/>
                <a:ea typeface="Calibri" panose="020F0502020204030204"/>
                <a:cs typeface="Calibri"/>
              </a:rPr>
              <a:t>Preview the AR Experience:</a:t>
            </a:r>
            <a:endParaRPr lang="en-US">
              <a:solidFill>
                <a:schemeClr val="bg1"/>
              </a:solidFill>
              <a:latin typeface="Arial"/>
              <a:ea typeface="Calibri" panose="020F0502020204030204"/>
              <a:cs typeface="Calibri"/>
            </a:endParaRPr>
          </a:p>
          <a:p>
            <a:pPr marL="742950" lvl="1" indent="-285750">
              <a:buFont typeface="Arial"/>
              <a:buChar char="•"/>
            </a:pPr>
            <a:r>
              <a:rPr lang="en-US" sz="1600" dirty="0">
                <a:solidFill>
                  <a:schemeClr val="bg1"/>
                </a:solidFill>
                <a:latin typeface="Arial"/>
                <a:ea typeface="Calibri" panose="020F0502020204030204"/>
                <a:cs typeface="Calibri"/>
              </a:rPr>
              <a:t>Click on Preview (top left corner) to see how the AR content looks and behaves in real time. </a:t>
            </a:r>
            <a:endParaRPr lang="en-US" sz="1600">
              <a:solidFill>
                <a:schemeClr val="bg1"/>
              </a:solidFill>
              <a:latin typeface="Arial"/>
              <a:ea typeface="Calibri" panose="020F0502020204030204"/>
              <a:cs typeface="Calibri"/>
            </a:endParaRPr>
          </a:p>
          <a:p>
            <a:pPr marL="285750" indent="-285750">
              <a:buAutoNum type="arabicPeriod"/>
            </a:pPr>
            <a:r>
              <a:rPr lang="en-US" sz="1600" dirty="0">
                <a:solidFill>
                  <a:schemeClr val="bg1"/>
                </a:solidFill>
                <a:latin typeface="Arial"/>
                <a:ea typeface="Calibri" panose="020F0502020204030204"/>
                <a:cs typeface="Calibri"/>
              </a:rPr>
              <a:t>Share the Experience:</a:t>
            </a:r>
            <a:endParaRPr lang="en-US">
              <a:solidFill>
                <a:schemeClr val="bg1"/>
              </a:solidFill>
              <a:latin typeface="Arial"/>
              <a:ea typeface="Calibri" panose="020F0502020204030204"/>
              <a:cs typeface="Calibri"/>
            </a:endParaRPr>
          </a:p>
          <a:p>
            <a:pPr marL="742950" lvl="1" indent="-285750">
              <a:buFont typeface="Arial"/>
              <a:buChar char="•"/>
            </a:pPr>
            <a:r>
              <a:rPr lang="en-US" sz="1600" dirty="0">
                <a:solidFill>
                  <a:schemeClr val="bg1"/>
                </a:solidFill>
                <a:latin typeface="Arial"/>
                <a:ea typeface="Calibri" panose="020F0502020204030204"/>
                <a:cs typeface="Calibri"/>
              </a:rPr>
              <a:t>Generate the QR code for your project via the share button and scan it with your iPad or Phone camera to see the AR experience. </a:t>
            </a:r>
            <a:endParaRPr lang="en-US">
              <a:solidFill>
                <a:schemeClr val="bg1"/>
              </a:solidFill>
              <a:latin typeface="Arial"/>
              <a:ea typeface="Calibri" panose="020F0502020204030204"/>
              <a:cs typeface="Arial"/>
            </a:endParaRPr>
          </a:p>
          <a:p>
            <a:endParaRPr lang="en-US" sz="1600" dirty="0">
              <a:solidFill>
                <a:schemeClr val="bg1"/>
              </a:solidFill>
              <a:latin typeface="Arial"/>
              <a:ea typeface="Calibri" panose="020F0502020204030204"/>
              <a:cs typeface="Arial"/>
            </a:endParaRPr>
          </a:p>
          <a:p>
            <a:pPr marL="285750" indent="-285750">
              <a:buAutoNum type="arabicPeriod"/>
            </a:pPr>
            <a:endParaRPr lang="en-US" sz="1600" b="1">
              <a:solidFill>
                <a:schemeClr val="bg1"/>
              </a:solidFill>
              <a:latin typeface="Arial"/>
              <a:ea typeface="Calibri" panose="020F0502020204030204"/>
              <a:cs typeface="Arial"/>
            </a:endParaRPr>
          </a:p>
        </p:txBody>
      </p:sp>
      <p:pic>
        <p:nvPicPr>
          <p:cNvPr id="2" name="Picture 1" descr="A screen shot of a drawing&#10;&#10;Description automatically generated">
            <a:extLst>
              <a:ext uri="{FF2B5EF4-FFF2-40B4-BE49-F238E27FC236}">
                <a16:creationId xmlns:a16="http://schemas.microsoft.com/office/drawing/2014/main" id="{0366B7A8-FFC3-0BAB-ED76-1C789E2E37F1}"/>
              </a:ext>
            </a:extLst>
          </p:cNvPr>
          <p:cNvPicPr>
            <a:picLocks noChangeAspect="1"/>
          </p:cNvPicPr>
          <p:nvPr/>
        </p:nvPicPr>
        <p:blipFill>
          <a:blip r:embed="rId2"/>
          <a:stretch>
            <a:fillRect/>
          </a:stretch>
        </p:blipFill>
        <p:spPr>
          <a:xfrm>
            <a:off x="1989960" y="219115"/>
            <a:ext cx="7756292" cy="4482466"/>
          </a:xfrm>
          <a:prstGeom prst="rect">
            <a:avLst/>
          </a:prstGeom>
        </p:spPr>
      </p:pic>
      <p:sp>
        <p:nvSpPr>
          <p:cNvPr id="3" name="Oval 2">
            <a:extLst>
              <a:ext uri="{FF2B5EF4-FFF2-40B4-BE49-F238E27FC236}">
                <a16:creationId xmlns:a16="http://schemas.microsoft.com/office/drawing/2014/main" id="{F9E938E2-328B-998D-4713-9E7DB65656AB}"/>
              </a:ext>
            </a:extLst>
          </p:cNvPr>
          <p:cNvSpPr/>
          <p:nvPr/>
        </p:nvSpPr>
        <p:spPr>
          <a:xfrm>
            <a:off x="2762249" y="158749"/>
            <a:ext cx="486833" cy="296333"/>
          </a:xfrm>
          <a:prstGeom prst="ellipse">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66053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8EC54EA-6E78-2348-70BF-0EF7B430C15D}"/>
              </a:ext>
            </a:extLst>
          </p:cNvPr>
          <p:cNvSpPr txBox="1">
            <a:spLocks/>
          </p:cNvSpPr>
          <p:nvPr/>
        </p:nvSpPr>
        <p:spPr>
          <a:xfrm>
            <a:off x="3549706" y="1261255"/>
            <a:ext cx="5099281" cy="12202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800">
                <a:solidFill>
                  <a:schemeClr val="bg1"/>
                </a:solidFill>
                <a:latin typeface="Arial"/>
                <a:cs typeface="Arial"/>
              </a:rPr>
              <a:t>THANKS FOR ATTENDING</a:t>
            </a:r>
          </a:p>
        </p:txBody>
      </p:sp>
      <p:cxnSp>
        <p:nvCxnSpPr>
          <p:cNvPr id="10" name="Straight Arrow Connector 9">
            <a:extLst>
              <a:ext uri="{FF2B5EF4-FFF2-40B4-BE49-F238E27FC236}">
                <a16:creationId xmlns:a16="http://schemas.microsoft.com/office/drawing/2014/main" id="{84062338-B26A-FDF9-63EB-4C3A8FC8500E}"/>
              </a:ext>
            </a:extLst>
          </p:cNvPr>
          <p:cNvCxnSpPr>
            <a:cxnSpLocks/>
          </p:cNvCxnSpPr>
          <p:nvPr/>
        </p:nvCxnSpPr>
        <p:spPr>
          <a:xfrm flipV="1">
            <a:off x="4922287" y="2292206"/>
            <a:ext cx="2345269" cy="4508"/>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78D5F04-D24E-E896-9C9C-92CEE826E861}"/>
              </a:ext>
            </a:extLst>
          </p:cNvPr>
          <p:cNvSpPr txBox="1"/>
          <p:nvPr/>
        </p:nvSpPr>
        <p:spPr>
          <a:xfrm>
            <a:off x="1853373" y="2550903"/>
            <a:ext cx="848525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FFFFFF"/>
                </a:solidFill>
                <a:latin typeface="Arial"/>
                <a:cs typeface="Arial"/>
              </a:rPr>
              <a:t>Please complete our survey that will be sent out via Eventbrite.</a:t>
            </a:r>
            <a:endParaRPr lang="en-US">
              <a:solidFill>
                <a:srgbClr val="000000"/>
              </a:solidFill>
              <a:latin typeface="Calibri" panose="020F0502020204030204"/>
              <a:cs typeface="Calibri" panose="020F0502020204030204"/>
            </a:endParaRPr>
          </a:p>
          <a:p>
            <a:pPr algn="ctr"/>
            <a:endParaRPr lang="en-US" sz="2800">
              <a:solidFill>
                <a:srgbClr val="FFFFFF"/>
              </a:solidFill>
              <a:latin typeface="Arial"/>
              <a:cs typeface="Arial"/>
            </a:endParaRPr>
          </a:p>
          <a:p>
            <a:pPr algn="ctr"/>
            <a:r>
              <a:rPr lang="en-US" sz="2800">
                <a:solidFill>
                  <a:srgbClr val="FFFFFF"/>
                </a:solidFill>
                <a:latin typeface="Arial"/>
                <a:cs typeface="Arial"/>
              </a:rPr>
              <a:t>Tag us on socials @</a:t>
            </a:r>
            <a:r>
              <a:rPr lang="en-US" sz="2800">
                <a:solidFill>
                  <a:srgbClr val="FFFFFF"/>
                </a:solidFill>
                <a:ea typeface="+mn-lt"/>
                <a:cs typeface="+mn-lt"/>
              </a:rPr>
              <a:t>statelibraryqld</a:t>
            </a:r>
          </a:p>
          <a:p>
            <a:pPr algn="ctr"/>
            <a:endParaRPr lang="en-US" sz="2800">
              <a:solidFill>
                <a:srgbClr val="FFFFFF"/>
              </a:solidFill>
              <a:latin typeface="Arial"/>
              <a:cs typeface="Arial"/>
            </a:endParaRPr>
          </a:p>
          <a:p>
            <a:pPr algn="ctr"/>
            <a:r>
              <a:rPr lang="en-US" sz="2800">
                <a:solidFill>
                  <a:srgbClr val="FFFFFF"/>
                </a:solidFill>
                <a:latin typeface="Arial"/>
                <a:cs typeface="Arial"/>
              </a:rPr>
              <a:t>Contact us on </a:t>
            </a:r>
            <a:r>
              <a:rPr lang="en-US" sz="2800">
                <a:solidFill>
                  <a:srgbClr val="FFFFFF"/>
                </a:solidFill>
                <a:latin typeface="Arial"/>
                <a:cs typeface="Arial"/>
                <a:hlinkClick r:id="rId2"/>
              </a:rPr>
              <a:t>appliedcreativity@slq.qld.gov.au</a:t>
            </a:r>
          </a:p>
        </p:txBody>
      </p:sp>
      <p:pic>
        <p:nvPicPr>
          <p:cNvPr id="3" name="Graphic 3" descr="Envelope with solid fill">
            <a:extLst>
              <a:ext uri="{FF2B5EF4-FFF2-40B4-BE49-F238E27FC236}">
                <a16:creationId xmlns:a16="http://schemas.microsoft.com/office/drawing/2014/main" id="{E6385D8F-6A0C-FE13-C841-428123452A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5293855"/>
            <a:ext cx="914400" cy="914400"/>
          </a:xfrm>
          <a:prstGeom prst="rect">
            <a:avLst/>
          </a:prstGeom>
        </p:spPr>
      </p:pic>
    </p:spTree>
    <p:extLst>
      <p:ext uri="{BB962C8B-B14F-4D97-AF65-F5344CB8AC3E}">
        <p14:creationId xmlns:p14="http://schemas.microsoft.com/office/powerpoint/2010/main" val="946860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black background with white text&#10;&#10;Description automatically generated">
            <a:extLst>
              <a:ext uri="{FF2B5EF4-FFF2-40B4-BE49-F238E27FC236}">
                <a16:creationId xmlns:a16="http://schemas.microsoft.com/office/drawing/2014/main" id="{A76F1C1D-FEFA-0231-2974-007008689492}"/>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67255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EB9728-2876-6F0A-DC39-9BE368FE0268}"/>
              </a:ext>
            </a:extLst>
          </p:cNvPr>
          <p:cNvSpPr/>
          <p:nvPr/>
        </p:nvSpPr>
        <p:spPr>
          <a:xfrm>
            <a:off x="0" y="-9525"/>
            <a:ext cx="4886325" cy="68675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993451" y="1715461"/>
            <a:ext cx="5455170" cy="3369317"/>
          </a:xfrm>
        </p:spPr>
        <p:txBody>
          <a:bodyPr vert="horz" lIns="91440" tIns="45720" rIns="91440" bIns="45720" rtlCol="0" anchor="t">
            <a:normAutofit fontScale="90000"/>
          </a:bodyPr>
          <a:lstStyle/>
          <a:p>
            <a:pPr algn="r"/>
            <a:r>
              <a:rPr lang="en-US" sz="3200">
                <a:solidFill>
                  <a:schemeClr val="bg1"/>
                </a:solidFill>
                <a:latin typeface="Arial"/>
                <a:cs typeface="Arial"/>
              </a:rPr>
              <a:t>Acknowledgement of Country</a:t>
            </a:r>
            <a:br>
              <a:rPr lang="en-US" sz="3200">
                <a:latin typeface="Arial"/>
                <a:cs typeface="Arial"/>
              </a:rPr>
            </a:br>
            <a:endParaRPr lang="en-US" sz="4000">
              <a:solidFill>
                <a:schemeClr val="bg1"/>
              </a:solidFill>
              <a:latin typeface="Arial"/>
              <a:cs typeface="Arial"/>
            </a:endParaRPr>
          </a:p>
          <a:p>
            <a:r>
              <a:rPr lang="en-US" sz="2000">
                <a:solidFill>
                  <a:schemeClr val="bg1"/>
                </a:solidFill>
                <a:latin typeface="Arial"/>
                <a:ea typeface="+mj-lt"/>
                <a:cs typeface="+mj-lt"/>
              </a:rPr>
              <a:t>We acknowledge Aboriginal and Torres Strait Islander peoples and their continuing connection to land and as custodians of stories for millennia. We respectfully acknowledge the land on which we all meet today, and pay our respects to elders past, present and emerging.</a:t>
            </a:r>
            <a:endParaRPr lang="en-US" sz="2000">
              <a:solidFill>
                <a:schemeClr val="bg1"/>
              </a:solidFill>
              <a:latin typeface="Arial"/>
              <a:cs typeface="Calibri Light"/>
            </a:endParaRPr>
          </a:p>
          <a:p>
            <a:pPr algn="r"/>
            <a:endParaRPr lang="en-US" sz="2000">
              <a:solidFill>
                <a:schemeClr val="bg1"/>
              </a:solidFill>
              <a:latin typeface="Arial"/>
              <a:cs typeface="Calibri Light"/>
            </a:endParaRPr>
          </a:p>
        </p:txBody>
      </p:sp>
      <p:pic>
        <p:nvPicPr>
          <p:cNvPr id="3" name="Picture 3" descr="A picture containing text, weapon&#10;&#10;Description automatically generated">
            <a:extLst>
              <a:ext uri="{FF2B5EF4-FFF2-40B4-BE49-F238E27FC236}">
                <a16:creationId xmlns:a16="http://schemas.microsoft.com/office/drawing/2014/main" id="{C01F5733-01B3-AA96-074F-C362A901DDAD}"/>
              </a:ext>
            </a:extLst>
          </p:cNvPr>
          <p:cNvPicPr>
            <a:picLocks noChangeAspect="1"/>
          </p:cNvPicPr>
          <p:nvPr/>
        </p:nvPicPr>
        <p:blipFill>
          <a:blip r:embed="rId2"/>
          <a:stretch>
            <a:fillRect/>
          </a:stretch>
        </p:blipFill>
        <p:spPr>
          <a:xfrm>
            <a:off x="1766888" y="1481137"/>
            <a:ext cx="1162050" cy="3400425"/>
          </a:xfrm>
          <a:prstGeom prst="rect">
            <a:avLst/>
          </a:prstGeom>
        </p:spPr>
      </p:pic>
    </p:spTree>
    <p:extLst>
      <p:ext uri="{BB962C8B-B14F-4D97-AF65-F5344CB8AC3E}">
        <p14:creationId xmlns:p14="http://schemas.microsoft.com/office/powerpoint/2010/main" val="227512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3929" y="2094273"/>
            <a:ext cx="4014875" cy="2531117"/>
          </a:xfrm>
        </p:spPr>
        <p:txBody>
          <a:bodyPr vert="horz" lIns="91440" tIns="45720" rIns="91440" bIns="45720" rtlCol="0" anchor="t">
            <a:noAutofit/>
          </a:bodyPr>
          <a:lstStyle/>
          <a:p>
            <a:pPr>
              <a:lnSpc>
                <a:spcPct val="150000"/>
              </a:lnSpc>
            </a:pPr>
            <a:r>
              <a:rPr lang="en-US" sz="4800">
                <a:solidFill>
                  <a:schemeClr val="bg1"/>
                </a:solidFill>
                <a:latin typeface="Arial"/>
                <a:cs typeface="Arial"/>
              </a:rPr>
              <a:t>WORKSHOP </a:t>
            </a:r>
            <a:br>
              <a:rPr lang="en-US" sz="4800">
                <a:latin typeface="Arial"/>
                <a:cs typeface="Arial"/>
              </a:rPr>
            </a:br>
            <a:r>
              <a:rPr lang="en-US" sz="4800">
                <a:solidFill>
                  <a:schemeClr val="bg1"/>
                </a:solidFill>
                <a:latin typeface="Arial"/>
                <a:cs typeface="Arial"/>
              </a:rPr>
              <a:t>SUMMARY</a:t>
            </a:r>
            <a:endParaRPr lang="en-US" sz="4800">
              <a:solidFill>
                <a:schemeClr val="bg1"/>
              </a:solidFill>
              <a:latin typeface="Arial"/>
              <a:cs typeface="Calibri Light"/>
            </a:endParaRPr>
          </a:p>
          <a:p>
            <a:endParaRPr lang="en-US" sz="4800">
              <a:solidFill>
                <a:schemeClr val="bg1"/>
              </a:solidFill>
              <a:latin typeface="Arial"/>
              <a:cs typeface="Calibri Light"/>
            </a:endParaRPr>
          </a:p>
        </p:txBody>
      </p:sp>
      <p:sp>
        <p:nvSpPr>
          <p:cNvPr id="5" name="TextBox 4">
            <a:extLst>
              <a:ext uri="{FF2B5EF4-FFF2-40B4-BE49-F238E27FC236}">
                <a16:creationId xmlns:a16="http://schemas.microsoft.com/office/drawing/2014/main" id="{1B58A40C-BF76-D1EF-A7F0-3569348BC249}"/>
              </a:ext>
            </a:extLst>
          </p:cNvPr>
          <p:cNvSpPr txBox="1"/>
          <p:nvPr/>
        </p:nvSpPr>
        <p:spPr>
          <a:xfrm>
            <a:off x="5593338" y="2234251"/>
            <a:ext cx="582355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000" dirty="0">
                <a:solidFill>
                  <a:schemeClr val="bg1"/>
                </a:solidFill>
                <a:ea typeface="+mn-lt"/>
                <a:cs typeface="+mn-lt"/>
              </a:rPr>
              <a:t>In this workshop, you will learn how to turn a physical </a:t>
            </a:r>
            <a:r>
              <a:rPr lang="en-AU" sz="2000">
                <a:solidFill>
                  <a:schemeClr val="bg1"/>
                </a:solidFill>
                <a:ea typeface="+mn-lt"/>
                <a:cs typeface="+mn-lt"/>
              </a:rPr>
              <a:t>mask and</a:t>
            </a:r>
            <a:r>
              <a:rPr lang="en-AU" sz="2000" dirty="0">
                <a:solidFill>
                  <a:schemeClr val="bg1"/>
                </a:solidFill>
                <a:ea typeface="+mn-lt"/>
                <a:cs typeface="+mn-lt"/>
              </a:rPr>
              <a:t> using Procreate to animate and then transform it creating with Adobe Aero to create an augmented reality animation. </a:t>
            </a:r>
          </a:p>
          <a:p>
            <a:endParaRPr lang="en-AU" sz="2000" dirty="0">
              <a:solidFill>
                <a:schemeClr val="bg1"/>
              </a:solidFill>
              <a:ea typeface="+mn-lt"/>
              <a:cs typeface="+mn-lt"/>
            </a:endParaRPr>
          </a:p>
          <a:p>
            <a:r>
              <a:rPr lang="en-AU" sz="2000" dirty="0">
                <a:solidFill>
                  <a:schemeClr val="bg1"/>
                </a:solidFill>
                <a:ea typeface="+mn-lt"/>
                <a:cs typeface="+mn-lt"/>
              </a:rPr>
              <a:t>The workshop will focus on merging traditional art techniques with digital tools to bring your mask to life with interactive animations.</a:t>
            </a:r>
            <a:endParaRPr lang="en-AU" dirty="0">
              <a:solidFill>
                <a:schemeClr val="bg1"/>
              </a:solidFill>
              <a:ea typeface="+mn-lt"/>
              <a:cs typeface="+mn-lt"/>
            </a:endParaRPr>
          </a:p>
        </p:txBody>
      </p:sp>
      <p:cxnSp>
        <p:nvCxnSpPr>
          <p:cNvPr id="6" name="Straight Arrow Connector 5">
            <a:extLst>
              <a:ext uri="{FF2B5EF4-FFF2-40B4-BE49-F238E27FC236}">
                <a16:creationId xmlns:a16="http://schemas.microsoft.com/office/drawing/2014/main" id="{1CDD5A0B-FA8F-8B10-6F07-96568F732112}"/>
              </a:ext>
            </a:extLst>
          </p:cNvPr>
          <p:cNvCxnSpPr/>
          <p:nvPr/>
        </p:nvCxnSpPr>
        <p:spPr>
          <a:xfrm flipV="1">
            <a:off x="961593" y="1619260"/>
            <a:ext cx="4024311"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7A93B4F-B60C-D283-961C-C82E5B2DEBB7}"/>
              </a:ext>
            </a:extLst>
          </p:cNvPr>
          <p:cNvCxnSpPr>
            <a:cxnSpLocks/>
          </p:cNvCxnSpPr>
          <p:nvPr/>
        </p:nvCxnSpPr>
        <p:spPr>
          <a:xfrm flipV="1">
            <a:off x="961593" y="4991110"/>
            <a:ext cx="4024311" cy="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231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white mask on a black surface&#10;&#10;Description automatically generated">
            <a:extLst>
              <a:ext uri="{FF2B5EF4-FFF2-40B4-BE49-F238E27FC236}">
                <a16:creationId xmlns:a16="http://schemas.microsoft.com/office/drawing/2014/main" id="{58CD0867-0F42-E520-5690-E56BFE26DD1E}"/>
              </a:ext>
            </a:extLst>
          </p:cNvPr>
          <p:cNvPicPr>
            <a:picLocks noChangeAspect="1"/>
          </p:cNvPicPr>
          <p:nvPr/>
        </p:nvPicPr>
        <p:blipFill>
          <a:blip r:embed="rId2"/>
          <a:srcRect t="2179" r="513" b="7572"/>
          <a:stretch/>
        </p:blipFill>
        <p:spPr>
          <a:xfrm>
            <a:off x="783137" y="293543"/>
            <a:ext cx="3357886" cy="4062582"/>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4887517E-2C6B-B8EE-77A1-11A2E6AEE029}"/>
              </a:ext>
            </a:extLst>
          </p:cNvPr>
          <p:cNvPicPr>
            <a:picLocks noChangeAspect="1"/>
          </p:cNvPicPr>
          <p:nvPr/>
        </p:nvPicPr>
        <p:blipFill>
          <a:blip r:embed="rId3"/>
          <a:srcRect l="23540" t="9987" r="23989" b="128"/>
          <a:stretch/>
        </p:blipFill>
        <p:spPr>
          <a:xfrm>
            <a:off x="4657197" y="303645"/>
            <a:ext cx="3370614" cy="4051957"/>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F3451C43-F781-4C0F-F7A9-65E9A5AC3616}"/>
              </a:ext>
            </a:extLst>
          </p:cNvPr>
          <p:cNvPicPr>
            <a:picLocks noChangeAspect="1"/>
          </p:cNvPicPr>
          <p:nvPr/>
        </p:nvPicPr>
        <p:blipFill>
          <a:blip r:embed="rId4"/>
          <a:srcRect l="19001" t="-70" r="15279" b="-14867"/>
          <a:stretch/>
        </p:blipFill>
        <p:spPr>
          <a:xfrm>
            <a:off x="8230514" y="294986"/>
            <a:ext cx="3871549" cy="4729417"/>
          </a:xfrm>
          <a:prstGeom prst="rect">
            <a:avLst/>
          </a:prstGeom>
        </p:spPr>
      </p:pic>
      <p:sp>
        <p:nvSpPr>
          <p:cNvPr id="12" name="TextBox 11">
            <a:extLst>
              <a:ext uri="{FF2B5EF4-FFF2-40B4-BE49-F238E27FC236}">
                <a16:creationId xmlns:a16="http://schemas.microsoft.com/office/drawing/2014/main" id="{103F5514-D7A1-CCA2-93C0-E9F2D508A55A}"/>
              </a:ext>
            </a:extLst>
          </p:cNvPr>
          <p:cNvSpPr txBox="1"/>
          <p:nvPr/>
        </p:nvSpPr>
        <p:spPr>
          <a:xfrm>
            <a:off x="416691" y="4664916"/>
            <a:ext cx="568047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AutoNum type="arabicPeriod"/>
            </a:pPr>
            <a:r>
              <a:rPr lang="en-US" sz="1600" b="1" dirty="0">
                <a:solidFill>
                  <a:schemeClr val="bg1"/>
                </a:solidFill>
                <a:latin typeface="Arial"/>
                <a:cs typeface="Arial"/>
              </a:rPr>
              <a:t>Create and Photograph the Mask:</a:t>
            </a:r>
          </a:p>
          <a:p>
            <a:pPr marL="685800" lvl="2" indent="-228600">
              <a:buFont typeface="Wingdings"/>
              <a:buChar char="§"/>
            </a:pPr>
            <a:r>
              <a:rPr lang="en-US" sz="1600" dirty="0">
                <a:solidFill>
                  <a:schemeClr val="bg1"/>
                </a:solidFill>
                <a:latin typeface="Arial"/>
                <a:cs typeface="Arial"/>
              </a:rPr>
              <a:t>Draw a mask on white cardboard. Add some large dots, crosses or </a:t>
            </a:r>
            <a:r>
              <a:rPr lang="en-US" sz="1600" dirty="0" err="1">
                <a:solidFill>
                  <a:schemeClr val="bg1"/>
                </a:solidFill>
                <a:latin typeface="Arial"/>
                <a:cs typeface="Arial"/>
              </a:rPr>
              <a:t>swiggles</a:t>
            </a:r>
            <a:r>
              <a:rPr lang="en-US" sz="1600" dirty="0">
                <a:solidFill>
                  <a:schemeClr val="bg1"/>
                </a:solidFill>
                <a:latin typeface="Arial"/>
                <a:cs typeface="Arial"/>
              </a:rPr>
              <a:t> in the corners (this helps Aero </a:t>
            </a:r>
            <a:r>
              <a:rPr lang="en-US" sz="1600" dirty="0" err="1">
                <a:solidFill>
                  <a:schemeClr val="bg1"/>
                </a:solidFill>
                <a:latin typeface="Arial"/>
                <a:cs typeface="Arial"/>
              </a:rPr>
              <a:t>recongise</a:t>
            </a:r>
            <a:r>
              <a:rPr lang="en-US" sz="1600" dirty="0">
                <a:solidFill>
                  <a:schemeClr val="bg1"/>
                </a:solidFill>
                <a:latin typeface="Arial"/>
                <a:cs typeface="Arial"/>
              </a:rPr>
              <a:t> the mask).</a:t>
            </a:r>
          </a:p>
          <a:p>
            <a:pPr marL="685800" lvl="2" indent="-228600">
              <a:buFont typeface=""/>
              <a:buChar char="•"/>
            </a:pPr>
            <a:r>
              <a:rPr lang="en-US" sz="1600" dirty="0">
                <a:solidFill>
                  <a:schemeClr val="bg1"/>
                </a:solidFill>
                <a:latin typeface="Arial"/>
                <a:cs typeface="Arial"/>
              </a:rPr>
              <a:t>Cut out the mask.</a:t>
            </a:r>
          </a:p>
          <a:p>
            <a:pPr marL="685800" lvl="2" indent="-228600">
              <a:buFont typeface=""/>
              <a:buChar char="•"/>
            </a:pPr>
            <a:r>
              <a:rPr lang="en-US" sz="1600" dirty="0">
                <a:solidFill>
                  <a:schemeClr val="bg1"/>
                </a:solidFill>
                <a:latin typeface="Arial"/>
                <a:cs typeface="Arial"/>
              </a:rPr>
              <a:t>Place the mask on a black table/background and take a picture using the iPad.</a:t>
            </a:r>
          </a:p>
        </p:txBody>
      </p:sp>
      <p:sp>
        <p:nvSpPr>
          <p:cNvPr id="13" name="TextBox 12">
            <a:extLst>
              <a:ext uri="{FF2B5EF4-FFF2-40B4-BE49-F238E27FC236}">
                <a16:creationId xmlns:a16="http://schemas.microsoft.com/office/drawing/2014/main" id="{C30ED81B-525F-168E-477C-F6EA3707F742}"/>
              </a:ext>
            </a:extLst>
          </p:cNvPr>
          <p:cNvSpPr txBox="1"/>
          <p:nvPr/>
        </p:nvSpPr>
        <p:spPr>
          <a:xfrm>
            <a:off x="6785263" y="4810991"/>
            <a:ext cx="38573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rPr>
              <a:t>In the </a:t>
            </a:r>
            <a:r>
              <a:rPr lang="en-US" b="1">
                <a:solidFill>
                  <a:srgbClr val="FFFFFF"/>
                </a:solidFill>
                <a:latin typeface="Arial"/>
              </a:rPr>
              <a:t>Photo Gallery</a:t>
            </a:r>
            <a:r>
              <a:rPr lang="en-US">
                <a:solidFill>
                  <a:srgbClr val="FFFFFF"/>
                </a:solidFill>
                <a:latin typeface="Arial"/>
              </a:rPr>
              <a:t>, hold one finger on the mask photo until a white outline appears. Tap </a:t>
            </a:r>
            <a:r>
              <a:rPr lang="en-US" b="1">
                <a:solidFill>
                  <a:srgbClr val="FFFFFF"/>
                </a:solidFill>
                <a:latin typeface="Arial"/>
              </a:rPr>
              <a:t>Share</a:t>
            </a:r>
            <a:r>
              <a:rPr lang="en-US">
                <a:solidFill>
                  <a:srgbClr val="FFFFFF"/>
                </a:solidFill>
                <a:latin typeface="Arial"/>
              </a:rPr>
              <a:t> and then </a:t>
            </a:r>
            <a:r>
              <a:rPr lang="en-US" b="1">
                <a:solidFill>
                  <a:srgbClr val="FFFFFF"/>
                </a:solidFill>
                <a:latin typeface="Arial"/>
              </a:rPr>
              <a:t>Save Image</a:t>
            </a:r>
            <a:r>
              <a:rPr lang="en-US">
                <a:solidFill>
                  <a:srgbClr val="FFFFFF"/>
                </a:solidFill>
                <a:latin typeface="Arial"/>
              </a:rPr>
              <a:t>.</a:t>
            </a:r>
            <a:r>
              <a:rPr lang="en-US">
                <a:latin typeface="Arial"/>
                <a:cs typeface="Arial"/>
              </a:rPr>
              <a:t>​</a:t>
            </a:r>
            <a:endParaRPr lang="en-US"/>
          </a:p>
        </p:txBody>
      </p:sp>
    </p:spTree>
    <p:extLst>
      <p:ext uri="{BB962C8B-B14F-4D97-AF65-F5344CB8AC3E}">
        <p14:creationId xmlns:p14="http://schemas.microsoft.com/office/powerpoint/2010/main" val="1881501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3A7B6C-9842-ABF7-D717-7F85BB041D90}"/>
              </a:ext>
            </a:extLst>
          </p:cNvPr>
          <p:cNvSpPr txBox="1"/>
          <p:nvPr/>
        </p:nvSpPr>
        <p:spPr>
          <a:xfrm>
            <a:off x="4724400" y="3200400"/>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AutoNum type="arabicPeriod"/>
            </a:pPr>
            <a:r>
              <a:rPr lang="en-US" sz="1100" b="1">
                <a:latin typeface="Arial"/>
                <a:cs typeface="Arial"/>
              </a:rPr>
              <a:t>Import the Mask into Procreate:</a:t>
            </a:r>
          </a:p>
          <a:p>
            <a:pPr marL="228600" lvl="1" indent="-228600">
              <a:buFont typeface=""/>
              <a:buChar char="•"/>
            </a:pPr>
            <a:r>
              <a:rPr lang="en-US" sz="1100">
                <a:latin typeface="Arial"/>
                <a:cs typeface="Arial"/>
              </a:rPr>
              <a:t>Open </a:t>
            </a:r>
            <a:r>
              <a:rPr lang="en-US" sz="1100" b="1">
                <a:latin typeface="Arial"/>
                <a:cs typeface="Arial"/>
              </a:rPr>
              <a:t>Procreate</a:t>
            </a:r>
            <a:r>
              <a:rPr lang="en-US" sz="1100">
                <a:latin typeface="Arial"/>
                <a:cs typeface="Arial"/>
              </a:rPr>
              <a:t> and import the mask photo into a new project.</a:t>
            </a:r>
          </a:p>
          <a:p>
            <a:pPr marL="228600" lvl="1" indent="-228600">
              <a:buFont typeface=""/>
              <a:buChar char="•"/>
            </a:pPr>
            <a:r>
              <a:rPr lang="en-US" sz="1100">
                <a:latin typeface="Arial"/>
                <a:cs typeface="Arial"/>
              </a:rPr>
              <a:t>Begin drawing on top of the mask, using multiple layers to create your designs.</a:t>
            </a:r>
          </a:p>
        </p:txBody>
      </p:sp>
      <p:sp>
        <p:nvSpPr>
          <p:cNvPr id="4" name="TextBox 3">
            <a:extLst>
              <a:ext uri="{FF2B5EF4-FFF2-40B4-BE49-F238E27FC236}">
                <a16:creationId xmlns:a16="http://schemas.microsoft.com/office/drawing/2014/main" id="{6B2BB0D0-5E4C-CBB5-AF31-B5DF98F587ED}"/>
              </a:ext>
            </a:extLst>
          </p:cNvPr>
          <p:cNvSpPr txBox="1"/>
          <p:nvPr/>
        </p:nvSpPr>
        <p:spPr>
          <a:xfrm>
            <a:off x="2040081" y="4753263"/>
            <a:ext cx="853324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a:cs typeface="Arial"/>
              </a:rPr>
              <a:t>2. Import the Mask into Procreate:</a:t>
            </a:r>
            <a:endParaRPr lang="en-US" sz="2000">
              <a:solidFill>
                <a:schemeClr val="bg1"/>
              </a:solidFill>
              <a:ea typeface="Calibri"/>
              <a:cs typeface="Calibri"/>
            </a:endParaRPr>
          </a:p>
          <a:p>
            <a:pPr marL="685800" lvl="2" indent="-228600">
              <a:buFont typeface="Wingdings"/>
              <a:buChar char="§"/>
            </a:pPr>
            <a:r>
              <a:rPr lang="en-US" sz="2000">
                <a:solidFill>
                  <a:schemeClr val="bg1"/>
                </a:solidFill>
                <a:latin typeface="Arial"/>
                <a:cs typeface="Arial"/>
              </a:rPr>
              <a:t>Open </a:t>
            </a:r>
            <a:r>
              <a:rPr lang="en-US" sz="2000" b="1">
                <a:solidFill>
                  <a:schemeClr val="bg1"/>
                </a:solidFill>
                <a:latin typeface="Arial"/>
                <a:cs typeface="Arial"/>
              </a:rPr>
              <a:t>Procreate</a:t>
            </a:r>
            <a:r>
              <a:rPr lang="en-US" sz="2000">
                <a:solidFill>
                  <a:schemeClr val="bg1"/>
                </a:solidFill>
                <a:latin typeface="Arial"/>
                <a:cs typeface="Arial"/>
              </a:rPr>
              <a:t> and import the mask photo into a new project. Via the Actions tab (Wrench Icon) and tap the Insert a photo button. </a:t>
            </a:r>
          </a:p>
          <a:p>
            <a:pPr marL="685800" lvl="2" indent="-228600">
              <a:buFont typeface="Wingdings"/>
              <a:buChar char="§"/>
            </a:pPr>
            <a:r>
              <a:rPr lang="en-US" sz="2000">
                <a:solidFill>
                  <a:schemeClr val="bg1"/>
                </a:solidFill>
                <a:latin typeface="Arial"/>
                <a:cs typeface="Arial"/>
              </a:rPr>
              <a:t>Begin drawing on top of the mask, using multiple layers to create your designs.</a:t>
            </a:r>
          </a:p>
        </p:txBody>
      </p:sp>
      <p:pic>
        <p:nvPicPr>
          <p:cNvPr id="6" name="Picture 5" descr="A screenshot of a computer&#10;&#10;Description automatically generated">
            <a:extLst>
              <a:ext uri="{FF2B5EF4-FFF2-40B4-BE49-F238E27FC236}">
                <a16:creationId xmlns:a16="http://schemas.microsoft.com/office/drawing/2014/main" id="{283F92D6-C5B3-AC02-A0F9-FB7E3BF454A0}"/>
              </a:ext>
            </a:extLst>
          </p:cNvPr>
          <p:cNvPicPr>
            <a:picLocks noChangeAspect="1"/>
          </p:cNvPicPr>
          <p:nvPr/>
        </p:nvPicPr>
        <p:blipFill>
          <a:blip r:embed="rId2"/>
          <a:stretch>
            <a:fillRect/>
          </a:stretch>
        </p:blipFill>
        <p:spPr>
          <a:xfrm>
            <a:off x="287240" y="349827"/>
            <a:ext cx="5792836" cy="4045527"/>
          </a:xfrm>
          <a:prstGeom prst="rect">
            <a:avLst/>
          </a:prstGeom>
        </p:spPr>
      </p:pic>
      <p:pic>
        <p:nvPicPr>
          <p:cNvPr id="7" name="Picture 6" descr="A screen shot of a computer&#10;&#10;Description automatically generated">
            <a:extLst>
              <a:ext uri="{FF2B5EF4-FFF2-40B4-BE49-F238E27FC236}">
                <a16:creationId xmlns:a16="http://schemas.microsoft.com/office/drawing/2014/main" id="{994FB0A8-E693-995E-0B05-0152AFF8FCB2}"/>
              </a:ext>
            </a:extLst>
          </p:cNvPr>
          <p:cNvPicPr>
            <a:picLocks noChangeAspect="1"/>
          </p:cNvPicPr>
          <p:nvPr/>
        </p:nvPicPr>
        <p:blipFill>
          <a:blip r:embed="rId3"/>
          <a:stretch>
            <a:fillRect/>
          </a:stretch>
        </p:blipFill>
        <p:spPr>
          <a:xfrm>
            <a:off x="6221604" y="349828"/>
            <a:ext cx="5775519" cy="4045528"/>
          </a:xfrm>
          <a:prstGeom prst="rect">
            <a:avLst/>
          </a:prstGeom>
        </p:spPr>
      </p:pic>
    </p:spTree>
    <p:extLst>
      <p:ext uri="{BB962C8B-B14F-4D97-AF65-F5344CB8AC3E}">
        <p14:creationId xmlns:p14="http://schemas.microsoft.com/office/powerpoint/2010/main" val="405839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3A7B6C-9842-ABF7-D717-7F85BB041D90}"/>
              </a:ext>
            </a:extLst>
          </p:cNvPr>
          <p:cNvSpPr txBox="1"/>
          <p:nvPr/>
        </p:nvSpPr>
        <p:spPr>
          <a:xfrm>
            <a:off x="4724400" y="3200400"/>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AutoNum type="arabicPeriod"/>
            </a:pPr>
            <a:r>
              <a:rPr lang="en-US" sz="1100" b="1">
                <a:latin typeface="Arial"/>
                <a:cs typeface="Arial"/>
              </a:rPr>
              <a:t>Import the Mask into Procreate:</a:t>
            </a:r>
          </a:p>
          <a:p>
            <a:pPr marL="228600" lvl="1" indent="-228600">
              <a:buFont typeface=""/>
              <a:buChar char="•"/>
            </a:pPr>
            <a:r>
              <a:rPr lang="en-US" sz="1100">
                <a:latin typeface="Arial"/>
                <a:cs typeface="Arial"/>
              </a:rPr>
              <a:t>Open </a:t>
            </a:r>
            <a:r>
              <a:rPr lang="en-US" sz="1100" b="1">
                <a:latin typeface="Arial"/>
                <a:cs typeface="Arial"/>
              </a:rPr>
              <a:t>Procreate</a:t>
            </a:r>
            <a:r>
              <a:rPr lang="en-US" sz="1100">
                <a:latin typeface="Arial"/>
                <a:cs typeface="Arial"/>
              </a:rPr>
              <a:t> and import the mask photo into a new project.</a:t>
            </a:r>
          </a:p>
          <a:p>
            <a:pPr marL="228600" lvl="1" indent="-228600">
              <a:buFont typeface=""/>
              <a:buChar char="•"/>
            </a:pPr>
            <a:r>
              <a:rPr lang="en-US" sz="1100">
                <a:latin typeface="Arial"/>
                <a:cs typeface="Arial"/>
              </a:rPr>
              <a:t>Begin drawing on top of the mask, using multiple layers to create your designs.</a:t>
            </a:r>
          </a:p>
        </p:txBody>
      </p:sp>
      <p:sp>
        <p:nvSpPr>
          <p:cNvPr id="4" name="TextBox 3">
            <a:extLst>
              <a:ext uri="{FF2B5EF4-FFF2-40B4-BE49-F238E27FC236}">
                <a16:creationId xmlns:a16="http://schemas.microsoft.com/office/drawing/2014/main" id="{6B2BB0D0-5E4C-CBB5-AF31-B5DF98F587ED}"/>
              </a:ext>
            </a:extLst>
          </p:cNvPr>
          <p:cNvSpPr txBox="1"/>
          <p:nvPr/>
        </p:nvSpPr>
        <p:spPr>
          <a:xfrm>
            <a:off x="856812" y="5075409"/>
            <a:ext cx="104785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Arial"/>
                <a:cs typeface="Arial"/>
              </a:rPr>
              <a:t>2. Import the Mask into Procreate:</a:t>
            </a:r>
            <a:endParaRPr lang="en-US" sz="2400">
              <a:solidFill>
                <a:schemeClr val="bg1"/>
              </a:solidFill>
              <a:latin typeface="Calibri"/>
              <a:ea typeface="Calibri"/>
              <a:cs typeface="Calibri"/>
            </a:endParaRPr>
          </a:p>
          <a:p>
            <a:pPr marL="685800" lvl="2" indent="-228600">
              <a:buFont typeface="Wingdings"/>
              <a:buChar char="§"/>
            </a:pPr>
            <a:r>
              <a:rPr lang="en-US" sz="2400">
                <a:solidFill>
                  <a:schemeClr val="bg1"/>
                </a:solidFill>
                <a:latin typeface="Arial"/>
                <a:cs typeface="Arial"/>
              </a:rPr>
              <a:t>Begin drawing on top of the mask, using multiple layers to create your designs.</a:t>
            </a:r>
          </a:p>
        </p:txBody>
      </p:sp>
      <p:pic>
        <p:nvPicPr>
          <p:cNvPr id="2" name="Picture 1" descr="A white mask with a blue line and a blue line&#10;&#10;Description automatically generated">
            <a:extLst>
              <a:ext uri="{FF2B5EF4-FFF2-40B4-BE49-F238E27FC236}">
                <a16:creationId xmlns:a16="http://schemas.microsoft.com/office/drawing/2014/main" id="{13E6E3E4-5C1D-5AE0-C765-B7FE2E69CFA9}"/>
              </a:ext>
            </a:extLst>
          </p:cNvPr>
          <p:cNvPicPr>
            <a:picLocks noChangeAspect="1"/>
          </p:cNvPicPr>
          <p:nvPr/>
        </p:nvPicPr>
        <p:blipFill>
          <a:blip r:embed="rId2"/>
          <a:stretch>
            <a:fillRect/>
          </a:stretch>
        </p:blipFill>
        <p:spPr>
          <a:xfrm>
            <a:off x="283581" y="470491"/>
            <a:ext cx="5810437" cy="4102410"/>
          </a:xfrm>
          <a:prstGeom prst="rect">
            <a:avLst/>
          </a:prstGeom>
        </p:spPr>
      </p:pic>
      <p:pic>
        <p:nvPicPr>
          <p:cNvPr id="5" name="Picture 4" descr="A screen shot of a drawing&#10;&#10;Description automatically generated">
            <a:extLst>
              <a:ext uri="{FF2B5EF4-FFF2-40B4-BE49-F238E27FC236}">
                <a16:creationId xmlns:a16="http://schemas.microsoft.com/office/drawing/2014/main" id="{1FFE1BBC-BE62-240E-BE77-D0AA37505258}"/>
              </a:ext>
            </a:extLst>
          </p:cNvPr>
          <p:cNvPicPr>
            <a:picLocks noChangeAspect="1"/>
          </p:cNvPicPr>
          <p:nvPr/>
        </p:nvPicPr>
        <p:blipFill>
          <a:blip r:embed="rId3"/>
          <a:stretch>
            <a:fillRect/>
          </a:stretch>
        </p:blipFill>
        <p:spPr>
          <a:xfrm>
            <a:off x="6094041" y="470772"/>
            <a:ext cx="5890973" cy="4114800"/>
          </a:xfrm>
          <a:prstGeom prst="rect">
            <a:avLst/>
          </a:prstGeom>
        </p:spPr>
      </p:pic>
    </p:spTree>
    <p:extLst>
      <p:ext uri="{BB962C8B-B14F-4D97-AF65-F5344CB8AC3E}">
        <p14:creationId xmlns:p14="http://schemas.microsoft.com/office/powerpoint/2010/main" val="4277978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2BB0D0-5E4C-CBB5-AF31-B5DF98F587ED}"/>
              </a:ext>
            </a:extLst>
          </p:cNvPr>
          <p:cNvSpPr txBox="1"/>
          <p:nvPr/>
        </p:nvSpPr>
        <p:spPr>
          <a:xfrm>
            <a:off x="915208" y="5650585"/>
            <a:ext cx="1084833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a:cs typeface="Arial"/>
              </a:rPr>
              <a:t>3. Set Up Animation:</a:t>
            </a:r>
            <a:endParaRPr lang="en-US" sz="2000">
              <a:solidFill>
                <a:schemeClr val="bg1"/>
              </a:solidFill>
              <a:latin typeface="Arial"/>
              <a:ea typeface="Calibri"/>
              <a:cs typeface="Calibri"/>
            </a:endParaRPr>
          </a:p>
          <a:p>
            <a:pPr marL="742950" lvl="1" indent="-285750">
              <a:buFont typeface="Arial"/>
              <a:buChar char="•"/>
            </a:pPr>
            <a:r>
              <a:rPr lang="en-US" sz="2000">
                <a:solidFill>
                  <a:schemeClr val="bg1"/>
                </a:solidFill>
                <a:latin typeface="Arial"/>
                <a:cs typeface="Arial"/>
              </a:rPr>
              <a:t>Once you're happy with your designs, tap the </a:t>
            </a:r>
            <a:r>
              <a:rPr lang="en-US" sz="2000" b="1">
                <a:solidFill>
                  <a:schemeClr val="bg1"/>
                </a:solidFill>
                <a:latin typeface="Arial"/>
                <a:cs typeface="Arial"/>
              </a:rPr>
              <a:t>Actions</a:t>
            </a:r>
            <a:r>
              <a:rPr lang="en-US" sz="2000">
                <a:solidFill>
                  <a:schemeClr val="bg1"/>
                </a:solidFill>
                <a:latin typeface="Arial"/>
                <a:cs typeface="Arial"/>
              </a:rPr>
              <a:t> tool (the wrench icon), select </a:t>
            </a:r>
            <a:r>
              <a:rPr lang="en-US" sz="2000" b="1">
                <a:solidFill>
                  <a:schemeClr val="bg1"/>
                </a:solidFill>
                <a:latin typeface="Arial"/>
                <a:cs typeface="Arial"/>
              </a:rPr>
              <a:t>Canvas</a:t>
            </a:r>
            <a:r>
              <a:rPr lang="en-US" sz="2000">
                <a:solidFill>
                  <a:schemeClr val="bg1"/>
                </a:solidFill>
                <a:latin typeface="Arial"/>
                <a:cs typeface="Arial"/>
              </a:rPr>
              <a:t>, and toggle on </a:t>
            </a:r>
            <a:r>
              <a:rPr lang="en-US" sz="2000" b="1">
                <a:solidFill>
                  <a:schemeClr val="bg1"/>
                </a:solidFill>
                <a:latin typeface="Arial"/>
                <a:cs typeface="Arial"/>
              </a:rPr>
              <a:t>Animation Assist</a:t>
            </a:r>
            <a:r>
              <a:rPr lang="en-US" sz="2000">
                <a:solidFill>
                  <a:schemeClr val="bg1"/>
                </a:solidFill>
                <a:latin typeface="Arial"/>
                <a:cs typeface="Arial"/>
              </a:rPr>
              <a:t>. A timeline will appear at the bottom.</a:t>
            </a:r>
            <a:endParaRPr lang="en-US" sz="2000">
              <a:solidFill>
                <a:schemeClr val="bg1"/>
              </a:solidFill>
              <a:latin typeface="Arial"/>
              <a:ea typeface="Calibri"/>
              <a:cs typeface="Calibri"/>
            </a:endParaRPr>
          </a:p>
        </p:txBody>
      </p:sp>
      <p:pic>
        <p:nvPicPr>
          <p:cNvPr id="2" name="Picture 1" descr="A screenshot of a video game&#10;&#10;Description automatically generated">
            <a:extLst>
              <a:ext uri="{FF2B5EF4-FFF2-40B4-BE49-F238E27FC236}">
                <a16:creationId xmlns:a16="http://schemas.microsoft.com/office/drawing/2014/main" id="{AA08F0A6-03CA-AAEC-2C72-F2DA45D31867}"/>
              </a:ext>
            </a:extLst>
          </p:cNvPr>
          <p:cNvPicPr>
            <a:picLocks noChangeAspect="1"/>
          </p:cNvPicPr>
          <p:nvPr/>
        </p:nvPicPr>
        <p:blipFill>
          <a:blip r:embed="rId2"/>
          <a:stretch>
            <a:fillRect/>
          </a:stretch>
        </p:blipFill>
        <p:spPr>
          <a:xfrm>
            <a:off x="2353485" y="197660"/>
            <a:ext cx="7788349" cy="5446320"/>
          </a:xfrm>
          <a:prstGeom prst="rect">
            <a:avLst/>
          </a:prstGeom>
        </p:spPr>
      </p:pic>
    </p:spTree>
    <p:extLst>
      <p:ext uri="{BB962C8B-B14F-4D97-AF65-F5344CB8AC3E}">
        <p14:creationId xmlns:p14="http://schemas.microsoft.com/office/powerpoint/2010/main" val="3021621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2BB0D0-5E4C-CBB5-AF31-B5DF98F587ED}"/>
              </a:ext>
            </a:extLst>
          </p:cNvPr>
          <p:cNvSpPr txBox="1"/>
          <p:nvPr/>
        </p:nvSpPr>
        <p:spPr>
          <a:xfrm>
            <a:off x="1935624" y="5716845"/>
            <a:ext cx="824428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a:cs typeface="Arial"/>
              </a:rPr>
              <a:t>3. Set Up Animation:</a:t>
            </a:r>
            <a:endParaRPr lang="en-US" sz="2000">
              <a:solidFill>
                <a:schemeClr val="bg1"/>
              </a:solidFill>
              <a:latin typeface="Arial"/>
              <a:ea typeface="Calibri"/>
              <a:cs typeface="Calibri"/>
            </a:endParaRPr>
          </a:p>
          <a:p>
            <a:pPr marL="742950" lvl="1" indent="-285750">
              <a:buFont typeface="Arial"/>
              <a:buChar char="•"/>
            </a:pPr>
            <a:r>
              <a:rPr lang="en-US" sz="2000">
                <a:solidFill>
                  <a:schemeClr val="bg1"/>
                </a:solidFill>
                <a:latin typeface="Arial"/>
                <a:cs typeface="Arial"/>
              </a:rPr>
              <a:t>Tap the first frame of the animation in the timeline and turn on the </a:t>
            </a:r>
            <a:r>
              <a:rPr lang="en-US" sz="2000" b="1">
                <a:solidFill>
                  <a:schemeClr val="bg1"/>
                </a:solidFill>
                <a:latin typeface="Arial"/>
                <a:cs typeface="Arial"/>
              </a:rPr>
              <a:t>Background</a:t>
            </a:r>
            <a:r>
              <a:rPr lang="en-US" sz="2000">
                <a:solidFill>
                  <a:schemeClr val="bg1"/>
                </a:solidFill>
                <a:latin typeface="Arial"/>
                <a:cs typeface="Arial"/>
              </a:rPr>
              <a:t> feature to display your mask photo.</a:t>
            </a:r>
            <a:endParaRPr lang="en-US" sz="2000">
              <a:solidFill>
                <a:schemeClr val="bg1"/>
              </a:solidFill>
              <a:latin typeface="Arial"/>
              <a:ea typeface="Calibri"/>
              <a:cs typeface="Calibri"/>
            </a:endParaRPr>
          </a:p>
          <a:p>
            <a:pPr marL="742950" lvl="1" indent="-285750">
              <a:buFont typeface="Arial"/>
              <a:buChar char="•"/>
            </a:pPr>
            <a:endParaRPr lang="en-US" sz="2400">
              <a:solidFill>
                <a:schemeClr val="bg1"/>
              </a:solidFill>
              <a:latin typeface="Arial"/>
              <a:ea typeface="Calibri" panose="020F0502020204030204"/>
              <a:cs typeface="Arial"/>
            </a:endParaRPr>
          </a:p>
        </p:txBody>
      </p:sp>
      <p:pic>
        <p:nvPicPr>
          <p:cNvPr id="3" name="Picture 2" descr="A screen shot of a mask&#10;&#10;Description automatically generated">
            <a:extLst>
              <a:ext uri="{FF2B5EF4-FFF2-40B4-BE49-F238E27FC236}">
                <a16:creationId xmlns:a16="http://schemas.microsoft.com/office/drawing/2014/main" id="{669B794E-8C4C-FBF9-CDF5-66FB0E58B69D}"/>
              </a:ext>
            </a:extLst>
          </p:cNvPr>
          <p:cNvPicPr>
            <a:picLocks noChangeAspect="1"/>
          </p:cNvPicPr>
          <p:nvPr/>
        </p:nvPicPr>
        <p:blipFill>
          <a:blip r:embed="rId2"/>
          <a:stretch>
            <a:fillRect/>
          </a:stretch>
        </p:blipFill>
        <p:spPr>
          <a:xfrm>
            <a:off x="2342132" y="301487"/>
            <a:ext cx="7501112" cy="5274365"/>
          </a:xfrm>
          <a:prstGeom prst="rect">
            <a:avLst/>
          </a:prstGeom>
        </p:spPr>
      </p:pic>
    </p:spTree>
    <p:extLst>
      <p:ext uri="{BB962C8B-B14F-4D97-AF65-F5344CB8AC3E}">
        <p14:creationId xmlns:p14="http://schemas.microsoft.com/office/powerpoint/2010/main" val="175725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2BB0D0-5E4C-CBB5-AF31-B5DF98F587ED}"/>
              </a:ext>
            </a:extLst>
          </p:cNvPr>
          <p:cNvSpPr txBox="1"/>
          <p:nvPr/>
        </p:nvSpPr>
        <p:spPr>
          <a:xfrm>
            <a:off x="325487" y="4663299"/>
            <a:ext cx="555409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Arial"/>
                <a:cs typeface="Arial"/>
              </a:rPr>
              <a:t>3. Set Up Animation:</a:t>
            </a:r>
            <a:endParaRPr lang="en-US">
              <a:solidFill>
                <a:schemeClr val="bg1"/>
              </a:solidFill>
              <a:latin typeface="Arial"/>
              <a:ea typeface="Calibri"/>
              <a:cs typeface="Calibri"/>
            </a:endParaRPr>
          </a:p>
          <a:p>
            <a:pPr marL="742950" lvl="1" indent="-285750">
              <a:buFont typeface="Arial"/>
              <a:buChar char="•"/>
            </a:pPr>
            <a:r>
              <a:rPr lang="en-US">
                <a:solidFill>
                  <a:schemeClr val="bg1"/>
                </a:solidFill>
                <a:latin typeface="Arial"/>
                <a:cs typeface="Arial"/>
              </a:rPr>
              <a:t>In your layers panel, make sure all design layers are visible in the timeline by checking the tick button on each layer. When ticking each layer they should appear on a different frame in the animation timeline.</a:t>
            </a:r>
            <a:endParaRPr lang="en-US">
              <a:solidFill>
                <a:schemeClr val="bg1"/>
              </a:solidFill>
              <a:ea typeface="Calibri" panose="020F0502020204030204"/>
              <a:cs typeface="Calibri" panose="020F0502020204030204"/>
            </a:endParaRPr>
          </a:p>
        </p:txBody>
      </p:sp>
      <p:pic>
        <p:nvPicPr>
          <p:cNvPr id="2" name="Picture 1" descr="A screen shot of a computer&#10;&#10;Description automatically generated">
            <a:extLst>
              <a:ext uri="{FF2B5EF4-FFF2-40B4-BE49-F238E27FC236}">
                <a16:creationId xmlns:a16="http://schemas.microsoft.com/office/drawing/2014/main" id="{5B4251DD-EB6F-BE2E-CB3E-D13EAFF724D1}"/>
              </a:ext>
            </a:extLst>
          </p:cNvPr>
          <p:cNvPicPr>
            <a:picLocks noChangeAspect="1"/>
          </p:cNvPicPr>
          <p:nvPr/>
        </p:nvPicPr>
        <p:blipFill>
          <a:blip r:embed="rId2"/>
          <a:stretch>
            <a:fillRect/>
          </a:stretch>
        </p:blipFill>
        <p:spPr>
          <a:xfrm>
            <a:off x="99392" y="176420"/>
            <a:ext cx="5902879" cy="4120753"/>
          </a:xfrm>
          <a:prstGeom prst="rect">
            <a:avLst/>
          </a:prstGeom>
        </p:spPr>
      </p:pic>
      <p:pic>
        <p:nvPicPr>
          <p:cNvPr id="5" name="Picture 4" descr="A screen shot of a computer&#10;&#10;Description automatically generated">
            <a:extLst>
              <a:ext uri="{FF2B5EF4-FFF2-40B4-BE49-F238E27FC236}">
                <a16:creationId xmlns:a16="http://schemas.microsoft.com/office/drawing/2014/main" id="{89DD2D48-5A67-5D33-1B1A-A74938893907}"/>
              </a:ext>
            </a:extLst>
          </p:cNvPr>
          <p:cNvPicPr>
            <a:picLocks noChangeAspect="1"/>
          </p:cNvPicPr>
          <p:nvPr/>
        </p:nvPicPr>
        <p:blipFill>
          <a:blip r:embed="rId3"/>
          <a:stretch>
            <a:fillRect/>
          </a:stretch>
        </p:blipFill>
        <p:spPr>
          <a:xfrm>
            <a:off x="6070532" y="2493635"/>
            <a:ext cx="5938597" cy="4156471"/>
          </a:xfrm>
          <a:prstGeom prst="rect">
            <a:avLst/>
          </a:prstGeom>
        </p:spPr>
      </p:pic>
      <p:sp>
        <p:nvSpPr>
          <p:cNvPr id="6" name="TextBox 5">
            <a:extLst>
              <a:ext uri="{FF2B5EF4-FFF2-40B4-BE49-F238E27FC236}">
                <a16:creationId xmlns:a16="http://schemas.microsoft.com/office/drawing/2014/main" id="{438B309F-4FD2-AED9-EA7D-62A2CE3A11D2}"/>
              </a:ext>
            </a:extLst>
          </p:cNvPr>
          <p:cNvSpPr txBox="1"/>
          <p:nvPr/>
        </p:nvSpPr>
        <p:spPr>
          <a:xfrm>
            <a:off x="6288157" y="649356"/>
            <a:ext cx="54996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a:solidFill>
                  <a:srgbClr val="FFFFFF"/>
                </a:solidFill>
                <a:latin typeface="Arial"/>
                <a:cs typeface="Arial"/>
              </a:rPr>
              <a:t>Go back to the first frame and turn </a:t>
            </a:r>
            <a:r>
              <a:rPr lang="en-US" b="1">
                <a:solidFill>
                  <a:srgbClr val="FFFFFF"/>
                </a:solidFill>
                <a:latin typeface="Arial"/>
                <a:cs typeface="Arial"/>
              </a:rPr>
              <a:t>off</a:t>
            </a:r>
            <a:r>
              <a:rPr lang="en-US">
                <a:solidFill>
                  <a:srgbClr val="FFFFFF"/>
                </a:solidFill>
                <a:latin typeface="Arial"/>
                <a:cs typeface="Arial"/>
              </a:rPr>
              <a:t> the Background feature. The mask photo will no longer appear in the animation timeline.</a:t>
            </a:r>
            <a:r>
              <a:rPr lang="en-US">
                <a:latin typeface="Arial"/>
                <a:cs typeface="Arial"/>
              </a:rPr>
              <a:t>​</a:t>
            </a:r>
            <a:endParaRPr lang="en-US">
              <a:ea typeface="Calibri" panose="020F0502020204030204"/>
              <a:cs typeface="Calibri" panose="020F0502020204030204"/>
            </a:endParaRPr>
          </a:p>
        </p:txBody>
      </p:sp>
    </p:spTree>
    <p:extLst>
      <p:ext uri="{BB962C8B-B14F-4D97-AF65-F5344CB8AC3E}">
        <p14:creationId xmlns:p14="http://schemas.microsoft.com/office/powerpoint/2010/main" val="17022178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SL Standard Document" ma:contentTypeID="0x010100575D39318B31CB4291041CD638C8170700FB3E7531CF1510408D026C3C655523C8" ma:contentTypeVersion="39" ma:contentTypeDescription="Content type used for all standard State Library document libraries to apply standard global metadata. PUBLISHED 22/12/2020 v8 - Added BCS fields. " ma:contentTypeScope="" ma:versionID="004fe4ab0e98656394574f59e640603d">
  <xsd:schema xmlns:xsd="http://www.w3.org/2001/XMLSchema" xmlns:xs="http://www.w3.org/2001/XMLSchema" xmlns:p="http://schemas.microsoft.com/office/2006/metadata/properties" xmlns:ns2="64cbdf78-7192-46f9-b3e6-158edc1eabaa" targetNamespace="http://schemas.microsoft.com/office/2006/metadata/properties" ma:root="true" ma:fieldsID="234334e19412620727ba978d221d3f13" ns2:_="">
    <xsd:import namespace="64cbdf78-7192-46f9-b3e6-158edc1eabaa"/>
    <xsd:element name="properties">
      <xsd:complexType>
        <xsd:sequence>
          <xsd:element name="documentManagement">
            <xsd:complexType>
              <xsd:all>
                <xsd:element ref="ns2:SLQ_x0020_Document_x0020_Date" minOccurs="0"/>
                <xsd:element ref="ns2:SLQ_x0020_RecFind_x0020_Number" minOccurs="0"/>
                <xsd:element ref="ns2:kedf3583308f4f33b0e4aeec01c5a75e" minOccurs="0"/>
                <xsd:element ref="ns2:d2d91528ce6544f4ae800da16cf32132" minOccurs="0"/>
                <xsd:element ref="ns2:l6001d7ba62247e8aa4d8d222ca9f490" minOccurs="0"/>
                <xsd:element ref="ns2:ea08aa40c9ba47c59c795f3744242dc8" minOccurs="0"/>
                <xsd:element ref="ns2:bf18ecc5a4454bc092414554a75d21d8" minOccurs="0"/>
                <xsd:element ref="ns2:occc0f38b01848c9a253cf1a050e6bc8" minOccurs="0"/>
                <xsd:element ref="ns2:k7e1e201ab244161abc6269085bafd9b" minOccurs="0"/>
                <xsd:element ref="ns2:TaxCatchAll" minOccurs="0"/>
                <xsd:element ref="ns2:od6f14f1f45b4e8ca99ee1b0fe3b24bd" minOccurs="0"/>
                <xsd:element ref="ns2:TaxCatchAllLabel" minOccurs="0"/>
                <xsd:element ref="ns2:fb02aa3e9147428392385507a26bc5a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cbdf78-7192-46f9-b3e6-158edc1eabaa" elementFormDefault="qualified">
    <xsd:import namespace="http://schemas.microsoft.com/office/2006/documentManagement/types"/>
    <xsd:import namespace="http://schemas.microsoft.com/office/infopath/2007/PartnerControls"/>
    <xsd:element name="SLQ_x0020_Document_x0020_Date" ma:index="6" nillable="true" ma:displayName="SL Document Date" ma:default="[today]" ma:format="DateOnly" ma:internalName="SLQ_x0020_Document_x0020_Date" ma:readOnly="false">
      <xsd:simpleType>
        <xsd:restriction base="dms:DateTime"/>
      </xsd:simpleType>
    </xsd:element>
    <xsd:element name="SLQ_x0020_RecFind_x0020_Number" ma:index="12" nillable="true" ma:displayName="OLD SL File Number" ma:description="Add reference number from RecFind." ma:internalName="SLQ_x0020_RecFind_x0020_Number" ma:readOnly="false">
      <xsd:simpleType>
        <xsd:restriction base="dms:Text">
          <xsd:maxLength value="255"/>
        </xsd:restriction>
      </xsd:simpleType>
    </xsd:element>
    <xsd:element name="kedf3583308f4f33b0e4aeec01c5a75e" ma:index="14" nillable="true" ma:taxonomy="true" ma:internalName="kedf3583308f4f33b0e4aeec01c5a75e" ma:taxonomyFieldName="SLQDocumentState" ma:displayName="SL Document State" ma:indexed="true" ma:readOnly="false" ma:default="1;#Working document|d84c0e14-715f-4888-93aa-770533540b30" ma:fieldId="{4edf3583-308f-4f33-b0e4-aeec01c5a75e}" ma:sspId="6887afb6-b740-45b6-9c28-fce5107743be" ma:termSetId="948039a9-34c2-4124-9f55-7b2a8ee25618" ma:anchorId="00000000-0000-0000-0000-000000000000" ma:open="false" ma:isKeyword="false">
      <xsd:complexType>
        <xsd:sequence>
          <xsd:element ref="pc:Terms" minOccurs="0" maxOccurs="1"/>
        </xsd:sequence>
      </xsd:complexType>
    </xsd:element>
    <xsd:element name="d2d91528ce6544f4ae800da16cf32132" ma:index="18" nillable="true" ma:taxonomy="true" ma:internalName="d2d91528ce6544f4ae800da16cf32132" ma:taxonomyFieldName="SL_x0020_Business_x0020_activity" ma:displayName="SL Business Activity" ma:indexed="true" ma:readOnly="false" ma:default="" ma:fieldId="{d2d91528-ce65-44f4-ae80-0da16cf32132}" ma:sspId="6887afb6-b740-45b6-9c28-fce5107743be" ma:termSetId="ea5127ab-08ee-427a-8c10-4b08a478659c" ma:anchorId="00000000-0000-0000-0000-000000000000" ma:open="false" ma:isKeyword="false">
      <xsd:complexType>
        <xsd:sequence>
          <xsd:element ref="pc:Terms" minOccurs="0" maxOccurs="1"/>
        </xsd:sequence>
      </xsd:complexType>
    </xsd:element>
    <xsd:element name="l6001d7ba62247e8aa4d8d222ca9f490" ma:index="20" nillable="true" ma:taxonomy="true" ma:internalName="l6001d7ba62247e8aa4d8d222ca9f490" ma:taxonomyFieldName="SLLGA" ma:displayName="SL LGA" ma:readOnly="false" ma:default="" ma:fieldId="{56001d7b-a622-47e8-aa4d-8d222ca9f490}" ma:sspId="6887afb6-b740-45b6-9c28-fce5107743be" ma:termSetId="2c9fe274-f951-4349-8f27-7e2792e3f9d9" ma:anchorId="00000000-0000-0000-0000-000000000000" ma:open="false" ma:isKeyword="false">
      <xsd:complexType>
        <xsd:sequence>
          <xsd:element ref="pc:Terms" minOccurs="0" maxOccurs="1"/>
        </xsd:sequence>
      </xsd:complexType>
    </xsd:element>
    <xsd:element name="ea08aa40c9ba47c59c795f3744242dc8" ma:index="21" nillable="true" ma:taxonomy="true" ma:internalName="ea08aa40c9ba47c59c795f3744242dc8" ma:taxonomyFieldName="SLQDocumentType" ma:displayName="SL Document Type" ma:indexed="true" ma:readOnly="false" ma:default="" ma:fieldId="{ea08aa40-c9ba-47c5-9c79-5f3744242dc8}" ma:sspId="6887afb6-b740-45b6-9c28-fce5107743be" ma:termSetId="77d3674c-8bd6-4ef2-8e65-2c4074c778de" ma:anchorId="00000000-0000-0000-0000-000000000000" ma:open="false" ma:isKeyword="false">
      <xsd:complexType>
        <xsd:sequence>
          <xsd:element ref="pc:Terms" minOccurs="0" maxOccurs="1"/>
        </xsd:sequence>
      </xsd:complexType>
    </xsd:element>
    <xsd:element name="bf18ecc5a4454bc092414554a75d21d8" ma:index="22" nillable="true" ma:taxonomy="true" ma:internalName="bf18ecc5a4454bc092414554a75d21d8" ma:taxonomyFieldName="SLPublicPrograms" ma:displayName="SL Public Programs" ma:readOnly="false" ma:default="" ma:fieldId="{bf18ecc5-a445-4bc0-9241-4554a75d21d8}" ma:sspId="6887afb6-b740-45b6-9c28-fce5107743be" ma:termSetId="0f1ffbfd-20b5-4cf4-a352-8823bea94a49" ma:anchorId="00000000-0000-0000-0000-000000000000" ma:open="false" ma:isKeyword="false">
      <xsd:complexType>
        <xsd:sequence>
          <xsd:element ref="pc:Terms" minOccurs="0" maxOccurs="1"/>
        </xsd:sequence>
      </xsd:complexType>
    </xsd:element>
    <xsd:element name="occc0f38b01848c9a253cf1a050e6bc8" ma:index="23" nillable="true" ma:taxonomy="true" ma:internalName="occc0f38b01848c9a253cf1a050e6bc8" ma:taxonomyFieldName="SLQDepartment" ma:displayName="SL Business Unit" ma:indexed="true" ma:readOnly="false" ma:default="86;#Applied Creativity|bf229fa7-e85d-4c90-b5d2-c634ac0b62a0" ma:fieldId="{8ccc0f38-b018-48c9-a253-cf1a050e6bc8}" ma:sspId="6887afb6-b740-45b6-9c28-fce5107743be" ma:termSetId="7c68e54b-06a1-47a1-9983-7ca67375b0b3" ma:anchorId="00000000-0000-0000-0000-000000000000" ma:open="false" ma:isKeyword="false">
      <xsd:complexType>
        <xsd:sequence>
          <xsd:element ref="pc:Terms" minOccurs="0" maxOccurs="1"/>
        </xsd:sequence>
      </xsd:complexType>
    </xsd:element>
    <xsd:element name="k7e1e201ab244161abc6269085bafd9b" ma:index="24" nillable="true" ma:taxonomy="true" ma:internalName="k7e1e201ab244161abc6269085bafd9b" ma:taxonomyFieldName="SLBCSActivity" ma:displayName="SL BCS Activity" ma:default="" ma:fieldId="{47e1e201-ab24-4161-abc6-269085bafd9b}" ma:sspId="6887afb6-b740-45b6-9c28-fce5107743be" ma:termSetId="3702cc5e-d392-4191-9b2e-e255a00e8409" ma:anchorId="00000000-0000-0000-0000-000000000000" ma:open="false" ma:isKeyword="false">
      <xsd:complexType>
        <xsd:sequence>
          <xsd:element ref="pc:Terms" minOccurs="0" maxOccurs="1"/>
        </xsd:sequence>
      </xsd:complexType>
    </xsd:element>
    <xsd:element name="TaxCatchAll" ma:index="25" nillable="true" ma:displayName="Taxonomy Catch All Column" ma:hidden="true" ma:list="{0ecf8679-5993-4226-811e-6a186527aa0f}" ma:internalName="TaxCatchAll" ma:showField="CatchAllData" ma:web="f725a04e-3f6f-4976-afe5-0253c66f5bc2">
      <xsd:complexType>
        <xsd:complexContent>
          <xsd:extension base="dms:MultiChoiceLookup">
            <xsd:sequence>
              <xsd:element name="Value" type="dms:Lookup" maxOccurs="unbounded" minOccurs="0" nillable="true"/>
            </xsd:sequence>
          </xsd:extension>
        </xsd:complexContent>
      </xsd:complexType>
    </xsd:element>
    <xsd:element name="od6f14f1f45b4e8ca99ee1b0fe3b24bd" ma:index="26" nillable="true" ma:taxonomy="true" ma:internalName="od6f14f1f45b4e8ca99ee1b0fe3b24bd" ma:taxonomyFieldName="SLBCSDescriptor" ma:displayName="SL BCS Descriptor" ma:readOnly="false" ma:default="" ma:fieldId="{8d6f14f1-f45b-4e8c-a99e-e1b0fe3b24bd}" ma:sspId="6887afb6-b740-45b6-9c28-fce5107743be" ma:termSetId="8e9ca365-31b9-4ea1-a361-eb0f388d69a4" ma:anchorId="00000000-0000-0000-0000-000000000000" ma:open="false" ma:isKeyword="false">
      <xsd:complexType>
        <xsd:sequence>
          <xsd:element ref="pc:Terms" minOccurs="0" maxOccurs="1"/>
        </xsd:sequence>
      </xsd:complexType>
    </xsd:element>
    <xsd:element name="TaxCatchAllLabel" ma:index="27" nillable="true" ma:displayName="Taxonomy Catch All Column1" ma:hidden="true" ma:list="{0ecf8679-5993-4226-811e-6a186527aa0f}" ma:internalName="TaxCatchAllLabel" ma:readOnly="true" ma:showField="CatchAllDataLabel" ma:web="f725a04e-3f6f-4976-afe5-0253c66f5bc2">
      <xsd:complexType>
        <xsd:complexContent>
          <xsd:extension base="dms:MultiChoiceLookup">
            <xsd:sequence>
              <xsd:element name="Value" type="dms:Lookup" maxOccurs="unbounded" minOccurs="0" nillable="true"/>
            </xsd:sequence>
          </xsd:extension>
        </xsd:complexContent>
      </xsd:complexType>
    </xsd:element>
    <xsd:element name="fb02aa3e9147428392385507a26bc5a3" ma:index="28" nillable="true" ma:taxonomy="true" ma:internalName="fb02aa3e9147428392385507a26bc5a3" ma:taxonomyFieldName="SLFileNumber" ma:displayName="SL File Number" ma:readOnly="false" ma:default="" ma:fieldId="{fb02aa3e-9147-4283-9238-5507a26bc5a3}" ma:sspId="6887afb6-b740-45b6-9c28-fce5107743be" ma:termSetId="13c9f52b-1534-452b-bcbc-141a7c63d2f6"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k7e1e201ab244161abc6269085bafd9b xmlns="64cbdf78-7192-46f9-b3e6-158edc1eabaa">
      <Terms xmlns="http://schemas.microsoft.com/office/infopath/2007/PartnerControls"/>
    </k7e1e201ab244161abc6269085bafd9b>
    <kedf3583308f4f33b0e4aeec01c5a75e xmlns="64cbdf78-7192-46f9-b3e6-158edc1eabaa">
      <Terms xmlns="http://schemas.microsoft.com/office/infopath/2007/PartnerControls">
        <TermInfo xmlns="http://schemas.microsoft.com/office/infopath/2007/PartnerControls">
          <TermName xmlns="http://schemas.microsoft.com/office/infopath/2007/PartnerControls">Working document</TermName>
          <TermId xmlns="http://schemas.microsoft.com/office/infopath/2007/PartnerControls">d84c0e14-715f-4888-93aa-770533540b30</TermId>
        </TermInfo>
      </Terms>
    </kedf3583308f4f33b0e4aeec01c5a75e>
    <SLQ_x0020_RecFind_x0020_Number xmlns="64cbdf78-7192-46f9-b3e6-158edc1eabaa" xsi:nil="true"/>
    <ea08aa40c9ba47c59c795f3744242dc8 xmlns="64cbdf78-7192-46f9-b3e6-158edc1eabaa">
      <Terms xmlns="http://schemas.microsoft.com/office/infopath/2007/PartnerControls"/>
    </ea08aa40c9ba47c59c795f3744242dc8>
    <l6001d7ba62247e8aa4d8d222ca9f490 xmlns="64cbdf78-7192-46f9-b3e6-158edc1eabaa">
      <Terms xmlns="http://schemas.microsoft.com/office/infopath/2007/PartnerControls"/>
    </l6001d7ba62247e8aa4d8d222ca9f490>
    <od6f14f1f45b4e8ca99ee1b0fe3b24bd xmlns="64cbdf78-7192-46f9-b3e6-158edc1eabaa">
      <Terms xmlns="http://schemas.microsoft.com/office/infopath/2007/PartnerControls"/>
    </od6f14f1f45b4e8ca99ee1b0fe3b24bd>
    <d2d91528ce6544f4ae800da16cf32132 xmlns="64cbdf78-7192-46f9-b3e6-158edc1eabaa">
      <Terms xmlns="http://schemas.microsoft.com/office/infopath/2007/PartnerControls"/>
    </d2d91528ce6544f4ae800da16cf32132>
    <SLQ_x0020_Document_x0020_Date xmlns="64cbdf78-7192-46f9-b3e6-158edc1eabaa">2023-10-12T07:50:26+00:00</SLQ_x0020_Document_x0020_Date>
    <TaxCatchAll xmlns="64cbdf78-7192-46f9-b3e6-158edc1eabaa">
      <Value>86</Value>
      <Value>1</Value>
    </TaxCatchAll>
    <bf18ecc5a4454bc092414554a75d21d8 xmlns="64cbdf78-7192-46f9-b3e6-158edc1eabaa">
      <Terms xmlns="http://schemas.microsoft.com/office/infopath/2007/PartnerControls"/>
    </bf18ecc5a4454bc092414554a75d21d8>
    <fb02aa3e9147428392385507a26bc5a3 xmlns="64cbdf78-7192-46f9-b3e6-158edc1eabaa">
      <Terms xmlns="http://schemas.microsoft.com/office/infopath/2007/PartnerControls"/>
    </fb02aa3e9147428392385507a26bc5a3>
    <occc0f38b01848c9a253cf1a050e6bc8 xmlns="64cbdf78-7192-46f9-b3e6-158edc1eabaa">
      <Terms xmlns="http://schemas.microsoft.com/office/infopath/2007/PartnerControls">
        <TermInfo xmlns="http://schemas.microsoft.com/office/infopath/2007/PartnerControls">
          <TermName xmlns="http://schemas.microsoft.com/office/infopath/2007/PartnerControls">Applied Creativity</TermName>
          <TermId xmlns="http://schemas.microsoft.com/office/infopath/2007/PartnerControls">bf229fa7-e85d-4c90-b5d2-c634ac0b62a0</TermId>
        </TermInfo>
      </Terms>
    </occc0f38b01848c9a253cf1a050e6bc8>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6887afb6-b740-45b6-9c28-fce5107743be" ContentTypeId="0x010100575D39318B31CB4291041CD638C81707" PreviousValue="false" LastSyncTimeStamp="2021-01-05T10:12:39.213Z"/>
</file>

<file path=customXml/itemProps1.xml><?xml version="1.0" encoding="utf-8"?>
<ds:datastoreItem xmlns:ds="http://schemas.openxmlformats.org/officeDocument/2006/customXml" ds:itemID="{F5591C18-E9DE-41EC-8CAF-88EC613252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cbdf78-7192-46f9-b3e6-158edc1ea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EDEE16-F88C-46A6-9C7F-D6293E5ABBED}">
  <ds:schemaRefs>
    <ds:schemaRef ds:uri="64cbdf78-7192-46f9-b3e6-158edc1eab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B67268E-68D9-4CDF-BEDE-12B93C2174AA}">
  <ds:schemaRefs>
    <ds:schemaRef ds:uri="http://schemas.microsoft.com/sharepoint/v3/contenttype/forms"/>
  </ds:schemaRefs>
</ds:datastoreItem>
</file>

<file path=customXml/itemProps4.xml><?xml version="1.0" encoding="utf-8"?>
<ds:datastoreItem xmlns:ds="http://schemas.openxmlformats.org/officeDocument/2006/customXml" ds:itemID="{D6EF9BA6-48D4-4913-B4EC-4B8C0CA4EC31}">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19</Slides>
  <Notes>0</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Acknowledgement of Country  We acknowledge Aboriginal and Torres Strait Islander peoples and their continuing connection to land and as custodians of stories for millennia. We respectfully acknowledge the land on which we all meet today, and pay our respects to elders past, present and emerging. </vt:lpstr>
      <vt:lpstr>WORKSHOP  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image here</dc:title>
  <dc:creator/>
  <cp:revision>257</cp:revision>
  <dcterms:created xsi:type="dcterms:W3CDTF">2023-03-15T05:58:28Z</dcterms:created>
  <dcterms:modified xsi:type="dcterms:W3CDTF">2024-11-25T05:11:37Z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0x010100575D39318B31CB4291041CD638C8170700FB3E7531CF1510408D026C3C655523C8</vt:lpwstr>
  </property>
  <property fmtid="{D5CDD505-2E9C-101B-9397-08002B2CF9AE}" pid="4" name="_SourceUrl">
    <vt:lpwstr/>
  </property>
  <property fmtid="{D5CDD505-2E9C-101B-9397-08002B2CF9AE}" pid="5" name="SLFileNumber">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SLPublicPrograms">
    <vt:lpwstr/>
  </property>
  <property fmtid="{D5CDD505-2E9C-101B-9397-08002B2CF9AE}" pid="10" name="SLLGA">
    <vt:lpwstr/>
  </property>
  <property fmtid="{D5CDD505-2E9C-101B-9397-08002B2CF9AE}" pid="11" name="SLQDocumentState">
    <vt:lpwstr>1;#Working document|d84c0e14-715f-4888-93aa-770533540b30</vt:lpwstr>
  </property>
  <property fmtid="{D5CDD505-2E9C-101B-9397-08002B2CF9AE}" pid="12" name="SharedWithUsers">
    <vt:lpwstr/>
  </property>
  <property fmtid="{D5CDD505-2E9C-101B-9397-08002B2CF9AE}" pid="13" name="lcf76f155ced4ddcb4097134ff3c332f">
    <vt:lpwstr/>
  </property>
  <property fmtid="{D5CDD505-2E9C-101B-9397-08002B2CF9AE}" pid="14" name="SL Business activity">
    <vt:lpwstr/>
  </property>
  <property fmtid="{D5CDD505-2E9C-101B-9397-08002B2CF9AE}" pid="15" name="SLQDepartment">
    <vt:lpwstr>86;#Applied Creativity|bf229fa7-e85d-4c90-b5d2-c634ac0b62a0</vt:lpwstr>
  </property>
  <property fmtid="{D5CDD505-2E9C-101B-9397-08002B2CF9AE}" pid="16" name="SLQDocumentType">
    <vt:lpwstr/>
  </property>
  <property fmtid="{D5CDD505-2E9C-101B-9397-08002B2CF9AE}" pid="17" name="SLBCSActivity">
    <vt:lpwstr/>
  </property>
  <property fmtid="{D5CDD505-2E9C-101B-9397-08002B2CF9AE}" pid="18" name="SLBCSDescriptor">
    <vt:lpwstr/>
  </property>
  <property fmtid="{D5CDD505-2E9C-101B-9397-08002B2CF9AE}" pid="19" name="_activity">
    <vt:lpwstr>{"FileActivityType":"9","FileActivityTimeStamp":"2023-04-12T05:30:33.000Z","FileActivityUsersOnPage":[{"DisplayName":"Michelle Brown","Id":"mbrown1@slq.qld.gov.au"}],"FileActivityNavigationId":null}</vt:lpwstr>
  </property>
  <property fmtid="{D5CDD505-2E9C-101B-9397-08002B2CF9AE}" pid="20" name="TriggerFlowInfo">
    <vt:lpwstr/>
  </property>
  <property fmtid="{D5CDD505-2E9C-101B-9397-08002B2CF9AE}" pid="21" name="SL_x0020_Business_x0020_activity">
    <vt:lpwstr/>
  </property>
</Properties>
</file>