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04" r:id="rId5"/>
  </p:sldMasterIdLst>
  <p:notesMasterIdLst>
    <p:notesMasterId r:id="rId36"/>
  </p:notesMasterIdLst>
  <p:sldIdLst>
    <p:sldId id="261" r:id="rId6"/>
    <p:sldId id="258" r:id="rId7"/>
    <p:sldId id="271" r:id="rId8"/>
    <p:sldId id="272" r:id="rId9"/>
    <p:sldId id="298" r:id="rId10"/>
    <p:sldId id="294" r:id="rId11"/>
    <p:sldId id="296" r:id="rId12"/>
    <p:sldId id="297" r:id="rId13"/>
    <p:sldId id="295" r:id="rId14"/>
    <p:sldId id="268" r:id="rId15"/>
    <p:sldId id="293" r:id="rId16"/>
    <p:sldId id="273" r:id="rId17"/>
    <p:sldId id="274" r:id="rId18"/>
    <p:sldId id="275" r:id="rId19"/>
    <p:sldId id="276" r:id="rId20"/>
    <p:sldId id="282" r:id="rId21"/>
    <p:sldId id="283" r:id="rId22"/>
    <p:sldId id="284" r:id="rId23"/>
    <p:sldId id="286" r:id="rId24"/>
    <p:sldId id="285" r:id="rId25"/>
    <p:sldId id="287" r:id="rId26"/>
    <p:sldId id="288" r:id="rId27"/>
    <p:sldId id="289" r:id="rId28"/>
    <p:sldId id="290" r:id="rId29"/>
    <p:sldId id="279" r:id="rId30"/>
    <p:sldId id="281" r:id="rId31"/>
    <p:sldId id="280" r:id="rId32"/>
    <p:sldId id="277" r:id="rId33"/>
    <p:sldId id="263" r:id="rId34"/>
    <p:sldId id="26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6B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72"/>
    <p:restoredTop sz="75835"/>
  </p:normalViewPr>
  <p:slideViewPr>
    <p:cSldViewPr snapToGrid="0">
      <p:cViewPr varScale="1">
        <p:scale>
          <a:sx n="89" d="100"/>
          <a:sy n="89" d="100"/>
        </p:scale>
        <p:origin x="2200" y="168"/>
      </p:cViewPr>
      <p:guideLst/>
    </p:cSldViewPr>
  </p:slideViewPr>
  <p:notesTextViewPr>
    <p:cViewPr>
      <p:scale>
        <a:sx n="1" d="1"/>
        <a:sy n="1" d="1"/>
      </p:scale>
      <p:origin x="0" y="0"/>
    </p:cViewPr>
  </p:notesTextViewPr>
  <p:notesViewPr>
    <p:cSldViewPr snapToGrid="0">
      <p:cViewPr varScale="1">
        <p:scale>
          <a:sx n="96" d="100"/>
          <a:sy n="96" d="100"/>
        </p:scale>
        <p:origin x="312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6064D-7F20-3F4B-BFC3-32C406A479D9}" type="datetimeFigureOut">
              <a:rPr lang="en-US" smtClean="0"/>
              <a:t>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C736C-9265-3546-89F8-F5AC2576F9DA}" type="slidenum">
              <a:rPr lang="en-US" smtClean="0"/>
              <a:t>‹#›</a:t>
            </a:fld>
            <a:endParaRPr lang="en-US"/>
          </a:p>
        </p:txBody>
      </p:sp>
    </p:spTree>
    <p:extLst>
      <p:ext uri="{BB962C8B-B14F-4D97-AF65-F5344CB8AC3E}">
        <p14:creationId xmlns:p14="http://schemas.microsoft.com/office/powerpoint/2010/main" val="213880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C736C-9265-3546-89F8-F5AC2576F9DA}" type="slidenum">
              <a:rPr lang="en-US" smtClean="0"/>
              <a:t>3</a:t>
            </a:fld>
            <a:endParaRPr lang="en-US"/>
          </a:p>
        </p:txBody>
      </p:sp>
    </p:spTree>
    <p:extLst>
      <p:ext uri="{BB962C8B-B14F-4D97-AF65-F5344CB8AC3E}">
        <p14:creationId xmlns:p14="http://schemas.microsoft.com/office/powerpoint/2010/main" val="2256924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F245E-4768-A95D-BA06-DFECC4F2E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C837D-B7CE-0BE1-4B46-3F920C855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EA616-4DEF-4456-996A-9289CA32CD43}"/>
              </a:ext>
            </a:extLst>
          </p:cNvPr>
          <p:cNvSpPr>
            <a:spLocks noGrp="1"/>
          </p:cNvSpPr>
          <p:nvPr>
            <p:ph type="body" idx="1"/>
          </p:nvPr>
        </p:nvSpPr>
        <p:spPr/>
        <p:txBody>
          <a:bodyPr/>
          <a:lstStyle/>
          <a:p>
            <a:r>
              <a:rPr lang="en-US" dirty="0"/>
              <a:t>Is it decorative? is it part of some thing practical? Are you printing something to learn more about the process.  </a:t>
            </a:r>
          </a:p>
          <a:p>
            <a:endParaRPr lang="en-US" dirty="0"/>
          </a:p>
          <a:p>
            <a:r>
              <a:rPr lang="en-US" dirty="0"/>
              <a:t>How good does it need to be? If its decorative how good does need to look, will FDM make the grade will you need to do some post printing work on it like sanding and priming?</a:t>
            </a:r>
          </a:p>
          <a:p>
            <a:endParaRPr lang="en-US" dirty="0"/>
          </a:p>
          <a:p>
            <a:r>
              <a:rPr lang="en-US" dirty="0"/>
              <a:t>If it’s a practical print how </a:t>
            </a:r>
            <a:r>
              <a:rPr lang="en-US" dirty="0" err="1"/>
              <a:t>stong</a:t>
            </a:r>
            <a:r>
              <a:rPr lang="en-US" dirty="0"/>
              <a:t> does it need to be? How pretty does int not need to be  </a:t>
            </a:r>
          </a:p>
          <a:p>
            <a:endParaRPr lang="en-US" dirty="0"/>
          </a:p>
          <a:p>
            <a:r>
              <a:rPr lang="en-US" dirty="0" err="1"/>
              <a:t>whats</a:t>
            </a:r>
            <a:r>
              <a:rPr lang="en-US" dirty="0"/>
              <a:t> the minimum viable product and what are you shooting for. </a:t>
            </a:r>
          </a:p>
        </p:txBody>
      </p:sp>
      <p:sp>
        <p:nvSpPr>
          <p:cNvPr id="4" name="Slide Number Placeholder 3">
            <a:extLst>
              <a:ext uri="{FF2B5EF4-FFF2-40B4-BE49-F238E27FC236}">
                <a16:creationId xmlns:a16="http://schemas.microsoft.com/office/drawing/2014/main" id="{5A7F02DE-7A4B-0356-B611-5E975C5389E6}"/>
              </a:ext>
            </a:extLst>
          </p:cNvPr>
          <p:cNvSpPr>
            <a:spLocks noGrp="1"/>
          </p:cNvSpPr>
          <p:nvPr>
            <p:ph type="sldNum" sz="quarter" idx="5"/>
          </p:nvPr>
        </p:nvSpPr>
        <p:spPr/>
        <p:txBody>
          <a:bodyPr/>
          <a:lstStyle/>
          <a:p>
            <a:fld id="{246C736C-9265-3546-89F8-F5AC2576F9DA}" type="slidenum">
              <a:rPr lang="en-US" smtClean="0"/>
              <a:t>12</a:t>
            </a:fld>
            <a:endParaRPr lang="en-US"/>
          </a:p>
        </p:txBody>
      </p:sp>
    </p:spTree>
    <p:extLst>
      <p:ext uri="{BB962C8B-B14F-4D97-AF65-F5344CB8AC3E}">
        <p14:creationId xmlns:p14="http://schemas.microsoft.com/office/powerpoint/2010/main" val="388146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8DE38-7F10-2704-E502-0D0FF3A67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D4B4A-9EC0-D4BC-DB74-349F791CE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93F96-2605-33CF-8A6D-479916D6EC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48DA19-C62C-C202-6601-BFC8A4564D21}"/>
              </a:ext>
            </a:extLst>
          </p:cNvPr>
          <p:cNvSpPr>
            <a:spLocks noGrp="1"/>
          </p:cNvSpPr>
          <p:nvPr>
            <p:ph type="sldNum" sz="quarter" idx="5"/>
          </p:nvPr>
        </p:nvSpPr>
        <p:spPr/>
        <p:txBody>
          <a:bodyPr/>
          <a:lstStyle/>
          <a:p>
            <a:fld id="{246C736C-9265-3546-89F8-F5AC2576F9DA}" type="slidenum">
              <a:rPr lang="en-US" smtClean="0"/>
              <a:t>13</a:t>
            </a:fld>
            <a:endParaRPr lang="en-US"/>
          </a:p>
        </p:txBody>
      </p:sp>
    </p:spTree>
    <p:extLst>
      <p:ext uri="{BB962C8B-B14F-4D97-AF65-F5344CB8AC3E}">
        <p14:creationId xmlns:p14="http://schemas.microsoft.com/office/powerpoint/2010/main" val="2020030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B4EE9-FF79-D826-DD24-7CD00F9C1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4475F-B55D-D1F7-E5F1-0596B23E7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C8CCF-11C7-63E7-D11B-8B7677308083}"/>
              </a:ext>
            </a:extLst>
          </p:cNvPr>
          <p:cNvSpPr>
            <a:spLocks noGrp="1"/>
          </p:cNvSpPr>
          <p:nvPr>
            <p:ph type="body" idx="1"/>
          </p:nvPr>
        </p:nvSpPr>
        <p:spPr/>
        <p:txBody>
          <a:bodyPr/>
          <a:lstStyle/>
          <a:p>
            <a:pPr marL="171450" indent="-171450">
              <a:buFont typeface="Arial" panose="020B0604020202020204" pitchFamily="34" charset="0"/>
              <a:buChar char="•"/>
            </a:pPr>
            <a:r>
              <a:rPr lang="en-US" dirty="0"/>
              <a:t>Filament heater </a:t>
            </a:r>
          </a:p>
          <a:p>
            <a:pPr marL="171450" indent="-171450">
              <a:buFont typeface="Arial" panose="020B0604020202020204" pitchFamily="34" charset="0"/>
              <a:buChar char="•"/>
            </a:pPr>
            <a:r>
              <a:rPr lang="en-US" dirty="0"/>
              <a:t>clean bed</a:t>
            </a:r>
          </a:p>
          <a:p>
            <a:pPr marL="171450" indent="-171450">
              <a:buFont typeface="Arial" panose="020B0604020202020204" pitchFamily="34" charset="0"/>
              <a:buChar char="•"/>
            </a:pPr>
            <a:r>
              <a:rPr lang="en-US" dirty="0"/>
              <a:t>are you using the right filament</a:t>
            </a:r>
          </a:p>
          <a:p>
            <a:pPr marL="171450" indent="-171450">
              <a:buFont typeface="Arial" panose="020B0604020202020204" pitchFamily="34" charset="0"/>
              <a:buChar char="•"/>
            </a:pPr>
            <a:r>
              <a:rPr lang="en-US" dirty="0"/>
              <a:t>maybe you'd be better off casting instead of printing multiples </a:t>
            </a:r>
          </a:p>
        </p:txBody>
      </p:sp>
      <p:sp>
        <p:nvSpPr>
          <p:cNvPr id="4" name="Slide Number Placeholder 3">
            <a:extLst>
              <a:ext uri="{FF2B5EF4-FFF2-40B4-BE49-F238E27FC236}">
                <a16:creationId xmlns:a16="http://schemas.microsoft.com/office/drawing/2014/main" id="{2317F17A-EDAA-C34F-EE45-A408B46E3E89}"/>
              </a:ext>
            </a:extLst>
          </p:cNvPr>
          <p:cNvSpPr>
            <a:spLocks noGrp="1"/>
          </p:cNvSpPr>
          <p:nvPr>
            <p:ph type="sldNum" sz="quarter" idx="5"/>
          </p:nvPr>
        </p:nvSpPr>
        <p:spPr/>
        <p:txBody>
          <a:bodyPr/>
          <a:lstStyle/>
          <a:p>
            <a:fld id="{246C736C-9265-3546-89F8-F5AC2576F9DA}" type="slidenum">
              <a:rPr lang="en-US" smtClean="0"/>
              <a:t>14</a:t>
            </a:fld>
            <a:endParaRPr lang="en-US"/>
          </a:p>
        </p:txBody>
      </p:sp>
    </p:spTree>
    <p:extLst>
      <p:ext uri="{BB962C8B-B14F-4D97-AF65-F5344CB8AC3E}">
        <p14:creationId xmlns:p14="http://schemas.microsoft.com/office/powerpoint/2010/main" val="2628620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A66AF-E66C-1526-2AD7-364F72B9E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33AD0-F74C-216A-B79C-59AAC022B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43D06-A41C-60B4-C74A-5A0C0384C2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5B1924-2DB8-B3C3-CAA7-18C17C9A821C}"/>
              </a:ext>
            </a:extLst>
          </p:cNvPr>
          <p:cNvSpPr>
            <a:spLocks noGrp="1"/>
          </p:cNvSpPr>
          <p:nvPr>
            <p:ph type="sldNum" sz="quarter" idx="5"/>
          </p:nvPr>
        </p:nvSpPr>
        <p:spPr/>
        <p:txBody>
          <a:bodyPr/>
          <a:lstStyle/>
          <a:p>
            <a:fld id="{246C736C-9265-3546-89F8-F5AC2576F9DA}" type="slidenum">
              <a:rPr lang="en-US" smtClean="0"/>
              <a:t>15</a:t>
            </a:fld>
            <a:endParaRPr lang="en-US"/>
          </a:p>
        </p:txBody>
      </p:sp>
    </p:spTree>
    <p:extLst>
      <p:ext uri="{BB962C8B-B14F-4D97-AF65-F5344CB8AC3E}">
        <p14:creationId xmlns:p14="http://schemas.microsoft.com/office/powerpoint/2010/main" val="1343845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BC88B-BE4A-CF10-A035-8A3D47CE0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12883-6140-81DB-B133-2E3DB8437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77AA6-A5AD-B3B1-6708-2FC51E1B6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fabconvert.com</a:t>
            </a:r>
            <a:r>
              <a:rPr lang="en-US" dirty="0"/>
              <a:t>/file-repair/</a:t>
            </a:r>
            <a:r>
              <a:rPr lang="en-US" dirty="0" err="1"/>
              <a:t>stl</a:t>
            </a:r>
            <a:endParaRPr lang="en-US" dirty="0"/>
          </a:p>
          <a:p>
            <a:r>
              <a:rPr lang="en-US" dirty="0"/>
              <a:t>https://</a:t>
            </a:r>
            <a:r>
              <a:rPr lang="en-US" dirty="0" err="1"/>
              <a:t>products.aspose.app</a:t>
            </a:r>
            <a:r>
              <a:rPr lang="en-US" dirty="0"/>
              <a:t>/3d/repairing/</a:t>
            </a:r>
            <a:r>
              <a:rPr lang="en-US" dirty="0" err="1"/>
              <a:t>stl</a:t>
            </a:r>
            <a:endParaRPr lang="en-US" dirty="0"/>
          </a:p>
        </p:txBody>
      </p:sp>
      <p:sp>
        <p:nvSpPr>
          <p:cNvPr id="4" name="Slide Number Placeholder 3">
            <a:extLst>
              <a:ext uri="{FF2B5EF4-FFF2-40B4-BE49-F238E27FC236}">
                <a16:creationId xmlns:a16="http://schemas.microsoft.com/office/drawing/2014/main" id="{E39396EB-BF39-7A53-DB06-C8BD3EECDC8E}"/>
              </a:ext>
            </a:extLst>
          </p:cNvPr>
          <p:cNvSpPr>
            <a:spLocks noGrp="1"/>
          </p:cNvSpPr>
          <p:nvPr>
            <p:ph type="sldNum" sz="quarter" idx="5"/>
          </p:nvPr>
        </p:nvSpPr>
        <p:spPr/>
        <p:txBody>
          <a:bodyPr/>
          <a:lstStyle/>
          <a:p>
            <a:fld id="{246C736C-9265-3546-89F8-F5AC2576F9DA}" type="slidenum">
              <a:rPr lang="en-US" smtClean="0"/>
              <a:t>16</a:t>
            </a:fld>
            <a:endParaRPr lang="en-US"/>
          </a:p>
        </p:txBody>
      </p:sp>
    </p:spTree>
    <p:extLst>
      <p:ext uri="{BB962C8B-B14F-4D97-AF65-F5344CB8AC3E}">
        <p14:creationId xmlns:p14="http://schemas.microsoft.com/office/powerpoint/2010/main" val="3094796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AD839-80F1-71A0-49AB-0653D4F4E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96466-0F8D-F8B4-D6E0-35A3BC4A6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FFE3F-6F2D-CBA2-392B-9DBB63FD06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F3F7EB-740A-D592-E110-183FBB52494A}"/>
              </a:ext>
            </a:extLst>
          </p:cNvPr>
          <p:cNvSpPr>
            <a:spLocks noGrp="1"/>
          </p:cNvSpPr>
          <p:nvPr>
            <p:ph type="sldNum" sz="quarter" idx="5"/>
          </p:nvPr>
        </p:nvSpPr>
        <p:spPr/>
        <p:txBody>
          <a:bodyPr/>
          <a:lstStyle/>
          <a:p>
            <a:fld id="{246C736C-9265-3546-89F8-F5AC2576F9DA}" type="slidenum">
              <a:rPr lang="en-US" smtClean="0"/>
              <a:t>17</a:t>
            </a:fld>
            <a:endParaRPr lang="en-US"/>
          </a:p>
        </p:txBody>
      </p:sp>
    </p:spTree>
    <p:extLst>
      <p:ext uri="{BB962C8B-B14F-4D97-AF65-F5344CB8AC3E}">
        <p14:creationId xmlns:p14="http://schemas.microsoft.com/office/powerpoint/2010/main" val="206829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5788C-BADC-0415-0DF8-4681EB171A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73000-9F22-706B-7085-6C927F4CD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C2450-6DCD-23EA-196C-19332AA08A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E2D1AC-A52A-B9E9-B0A8-E22A88ADDADD}"/>
              </a:ext>
            </a:extLst>
          </p:cNvPr>
          <p:cNvSpPr>
            <a:spLocks noGrp="1"/>
          </p:cNvSpPr>
          <p:nvPr>
            <p:ph type="sldNum" sz="quarter" idx="5"/>
          </p:nvPr>
        </p:nvSpPr>
        <p:spPr/>
        <p:txBody>
          <a:bodyPr/>
          <a:lstStyle/>
          <a:p>
            <a:fld id="{246C736C-9265-3546-89F8-F5AC2576F9DA}" type="slidenum">
              <a:rPr lang="en-US" smtClean="0"/>
              <a:t>18</a:t>
            </a:fld>
            <a:endParaRPr lang="en-US"/>
          </a:p>
        </p:txBody>
      </p:sp>
    </p:spTree>
    <p:extLst>
      <p:ext uri="{BB962C8B-B14F-4D97-AF65-F5344CB8AC3E}">
        <p14:creationId xmlns:p14="http://schemas.microsoft.com/office/powerpoint/2010/main" val="140153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97756-77F6-8A0A-F1DD-BFC216B0E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5D09D-852E-384A-6415-30003CEF9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89F9B-24BB-6B46-DA75-7FC1C24A21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2CB847-7E0B-38FE-43ED-A01781A2196F}"/>
              </a:ext>
            </a:extLst>
          </p:cNvPr>
          <p:cNvSpPr>
            <a:spLocks noGrp="1"/>
          </p:cNvSpPr>
          <p:nvPr>
            <p:ph type="sldNum" sz="quarter" idx="5"/>
          </p:nvPr>
        </p:nvSpPr>
        <p:spPr/>
        <p:txBody>
          <a:bodyPr/>
          <a:lstStyle/>
          <a:p>
            <a:fld id="{246C736C-9265-3546-89F8-F5AC2576F9DA}" type="slidenum">
              <a:rPr lang="en-US" smtClean="0"/>
              <a:t>19</a:t>
            </a:fld>
            <a:endParaRPr lang="en-US"/>
          </a:p>
        </p:txBody>
      </p:sp>
    </p:spTree>
    <p:extLst>
      <p:ext uri="{BB962C8B-B14F-4D97-AF65-F5344CB8AC3E}">
        <p14:creationId xmlns:p14="http://schemas.microsoft.com/office/powerpoint/2010/main" val="1290928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C167D-6EB7-3EB9-2502-0BA7008D8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9F58F-560A-F2B3-9E7A-A2E18ACEE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CE29E-78B5-6D61-8B3F-21BE97E879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D29967-38DD-1DCF-AE6A-24D5FB4D5FA1}"/>
              </a:ext>
            </a:extLst>
          </p:cNvPr>
          <p:cNvSpPr>
            <a:spLocks noGrp="1"/>
          </p:cNvSpPr>
          <p:nvPr>
            <p:ph type="sldNum" sz="quarter" idx="5"/>
          </p:nvPr>
        </p:nvSpPr>
        <p:spPr/>
        <p:txBody>
          <a:bodyPr/>
          <a:lstStyle/>
          <a:p>
            <a:fld id="{246C736C-9265-3546-89F8-F5AC2576F9DA}" type="slidenum">
              <a:rPr lang="en-US" smtClean="0"/>
              <a:t>20</a:t>
            </a:fld>
            <a:endParaRPr lang="en-US"/>
          </a:p>
        </p:txBody>
      </p:sp>
    </p:spTree>
    <p:extLst>
      <p:ext uri="{BB962C8B-B14F-4D97-AF65-F5344CB8AC3E}">
        <p14:creationId xmlns:p14="http://schemas.microsoft.com/office/powerpoint/2010/main" val="1305308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1E8C6-F722-8E06-4FE3-8724C58B3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29812-D1BE-D7B1-D607-9C823C9629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AE171-B3F6-5D15-E284-A503BAE0F8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9752F0-35C0-E0E0-B3C8-B0203470EF81}"/>
              </a:ext>
            </a:extLst>
          </p:cNvPr>
          <p:cNvSpPr>
            <a:spLocks noGrp="1"/>
          </p:cNvSpPr>
          <p:nvPr>
            <p:ph type="sldNum" sz="quarter" idx="5"/>
          </p:nvPr>
        </p:nvSpPr>
        <p:spPr/>
        <p:txBody>
          <a:bodyPr/>
          <a:lstStyle/>
          <a:p>
            <a:fld id="{246C736C-9265-3546-89F8-F5AC2576F9DA}" type="slidenum">
              <a:rPr lang="en-US" smtClean="0"/>
              <a:t>21</a:t>
            </a:fld>
            <a:endParaRPr lang="en-US"/>
          </a:p>
        </p:txBody>
      </p:sp>
    </p:spTree>
    <p:extLst>
      <p:ext uri="{BB962C8B-B14F-4D97-AF65-F5344CB8AC3E}">
        <p14:creationId xmlns:p14="http://schemas.microsoft.com/office/powerpoint/2010/main" val="28865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1ED5E-B443-84BA-5592-218ED8E91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E49FF-AA91-2C2D-4B46-B1D3290195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42801-6790-4CE2-F3DF-FD914E9B78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7F0350-8467-18D2-9C0E-23AEE7D2AE31}"/>
              </a:ext>
            </a:extLst>
          </p:cNvPr>
          <p:cNvSpPr>
            <a:spLocks noGrp="1"/>
          </p:cNvSpPr>
          <p:nvPr>
            <p:ph type="sldNum" sz="quarter" idx="5"/>
          </p:nvPr>
        </p:nvSpPr>
        <p:spPr/>
        <p:txBody>
          <a:bodyPr/>
          <a:lstStyle/>
          <a:p>
            <a:fld id="{246C736C-9265-3546-89F8-F5AC2576F9DA}" type="slidenum">
              <a:rPr lang="en-US" smtClean="0"/>
              <a:t>4</a:t>
            </a:fld>
            <a:endParaRPr lang="en-US"/>
          </a:p>
        </p:txBody>
      </p:sp>
    </p:spTree>
    <p:extLst>
      <p:ext uri="{BB962C8B-B14F-4D97-AF65-F5344CB8AC3E}">
        <p14:creationId xmlns:p14="http://schemas.microsoft.com/office/powerpoint/2010/main" val="3919905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F9A73-F8B6-5A42-72B2-57BC36B5E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525AE-CB56-8EFE-73B1-427A5D8C1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368E7-CF7C-2F28-5D68-94CC345871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300F99-D016-FBFF-437A-8D03BD9D3D06}"/>
              </a:ext>
            </a:extLst>
          </p:cNvPr>
          <p:cNvSpPr>
            <a:spLocks noGrp="1"/>
          </p:cNvSpPr>
          <p:nvPr>
            <p:ph type="sldNum" sz="quarter" idx="5"/>
          </p:nvPr>
        </p:nvSpPr>
        <p:spPr/>
        <p:txBody>
          <a:bodyPr/>
          <a:lstStyle/>
          <a:p>
            <a:fld id="{246C736C-9265-3546-89F8-F5AC2576F9DA}" type="slidenum">
              <a:rPr lang="en-US" smtClean="0"/>
              <a:t>22</a:t>
            </a:fld>
            <a:endParaRPr lang="en-US"/>
          </a:p>
        </p:txBody>
      </p:sp>
    </p:spTree>
    <p:extLst>
      <p:ext uri="{BB962C8B-B14F-4D97-AF65-F5344CB8AC3E}">
        <p14:creationId xmlns:p14="http://schemas.microsoft.com/office/powerpoint/2010/main" val="3189330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5CC0E-DD6B-AF00-34CC-6E55BF7AC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9EAAD-49AF-F298-EA1A-03302EFC5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B2195-BC1A-23E0-694B-59AF7E3701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166386-30FB-8E8D-ECCB-00F10AAB2F44}"/>
              </a:ext>
            </a:extLst>
          </p:cNvPr>
          <p:cNvSpPr>
            <a:spLocks noGrp="1"/>
          </p:cNvSpPr>
          <p:nvPr>
            <p:ph type="sldNum" sz="quarter" idx="5"/>
          </p:nvPr>
        </p:nvSpPr>
        <p:spPr/>
        <p:txBody>
          <a:bodyPr/>
          <a:lstStyle/>
          <a:p>
            <a:fld id="{246C736C-9265-3546-89F8-F5AC2576F9DA}" type="slidenum">
              <a:rPr lang="en-US" smtClean="0"/>
              <a:t>23</a:t>
            </a:fld>
            <a:endParaRPr lang="en-US"/>
          </a:p>
        </p:txBody>
      </p:sp>
    </p:spTree>
    <p:extLst>
      <p:ext uri="{BB962C8B-B14F-4D97-AF65-F5344CB8AC3E}">
        <p14:creationId xmlns:p14="http://schemas.microsoft.com/office/powerpoint/2010/main" val="1007050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35E12-1510-0CAF-3439-FCD477BFF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CD769-BEC9-66A9-3C7A-6868062224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C881E-AFAC-D7FD-566E-B9DC9ED366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58FEB4-90F1-870C-0E68-1C185F7E0C8E}"/>
              </a:ext>
            </a:extLst>
          </p:cNvPr>
          <p:cNvSpPr>
            <a:spLocks noGrp="1"/>
          </p:cNvSpPr>
          <p:nvPr>
            <p:ph type="sldNum" sz="quarter" idx="5"/>
          </p:nvPr>
        </p:nvSpPr>
        <p:spPr/>
        <p:txBody>
          <a:bodyPr/>
          <a:lstStyle/>
          <a:p>
            <a:fld id="{246C736C-9265-3546-89F8-F5AC2576F9DA}" type="slidenum">
              <a:rPr lang="en-US" smtClean="0"/>
              <a:t>24</a:t>
            </a:fld>
            <a:endParaRPr lang="en-US"/>
          </a:p>
        </p:txBody>
      </p:sp>
    </p:spTree>
    <p:extLst>
      <p:ext uri="{BB962C8B-B14F-4D97-AF65-F5344CB8AC3E}">
        <p14:creationId xmlns:p14="http://schemas.microsoft.com/office/powerpoint/2010/main" val="2325637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7F4A6-2653-8214-0517-5ECA3EC64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DCA6F-BE8F-7D6E-FDB2-2F4E50E00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AAC3F-B133-BAFD-6D57-7F2918FBAB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1C8475-39C1-79F7-F2D4-E7070E73C596}"/>
              </a:ext>
            </a:extLst>
          </p:cNvPr>
          <p:cNvSpPr>
            <a:spLocks noGrp="1"/>
          </p:cNvSpPr>
          <p:nvPr>
            <p:ph type="sldNum" sz="quarter" idx="5"/>
          </p:nvPr>
        </p:nvSpPr>
        <p:spPr/>
        <p:txBody>
          <a:bodyPr/>
          <a:lstStyle/>
          <a:p>
            <a:fld id="{246C736C-9265-3546-89F8-F5AC2576F9DA}" type="slidenum">
              <a:rPr lang="en-US" smtClean="0"/>
              <a:t>25</a:t>
            </a:fld>
            <a:endParaRPr lang="en-US"/>
          </a:p>
        </p:txBody>
      </p:sp>
    </p:spTree>
    <p:extLst>
      <p:ext uri="{BB962C8B-B14F-4D97-AF65-F5344CB8AC3E}">
        <p14:creationId xmlns:p14="http://schemas.microsoft.com/office/powerpoint/2010/main" val="2550801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93FC-260E-9CEB-C9A3-ECC4C1FEE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20147-887F-43DF-E9FA-819F79714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5ACDA-7D2E-ABAE-E139-F9E01ECBC1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DFF13E-C7A8-39DB-593E-DC4A7D2D9E23}"/>
              </a:ext>
            </a:extLst>
          </p:cNvPr>
          <p:cNvSpPr>
            <a:spLocks noGrp="1"/>
          </p:cNvSpPr>
          <p:nvPr>
            <p:ph type="sldNum" sz="quarter" idx="5"/>
          </p:nvPr>
        </p:nvSpPr>
        <p:spPr/>
        <p:txBody>
          <a:bodyPr/>
          <a:lstStyle/>
          <a:p>
            <a:fld id="{246C736C-9265-3546-89F8-F5AC2576F9DA}" type="slidenum">
              <a:rPr lang="en-US" smtClean="0"/>
              <a:t>26</a:t>
            </a:fld>
            <a:endParaRPr lang="en-US"/>
          </a:p>
        </p:txBody>
      </p:sp>
    </p:spTree>
    <p:extLst>
      <p:ext uri="{BB962C8B-B14F-4D97-AF65-F5344CB8AC3E}">
        <p14:creationId xmlns:p14="http://schemas.microsoft.com/office/powerpoint/2010/main" val="402878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6093D-2BC4-5BB6-61B0-F8CA162EB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90EA9-A8C1-FBB5-2F04-F3466488F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B987B-E615-78DF-06A6-224EFBE428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B6B5B4-489C-C633-ADA1-DDA3C6CA12D8}"/>
              </a:ext>
            </a:extLst>
          </p:cNvPr>
          <p:cNvSpPr>
            <a:spLocks noGrp="1"/>
          </p:cNvSpPr>
          <p:nvPr>
            <p:ph type="sldNum" sz="quarter" idx="5"/>
          </p:nvPr>
        </p:nvSpPr>
        <p:spPr/>
        <p:txBody>
          <a:bodyPr/>
          <a:lstStyle/>
          <a:p>
            <a:fld id="{246C736C-9265-3546-89F8-F5AC2576F9DA}" type="slidenum">
              <a:rPr lang="en-US" smtClean="0"/>
              <a:t>27</a:t>
            </a:fld>
            <a:endParaRPr lang="en-US"/>
          </a:p>
        </p:txBody>
      </p:sp>
    </p:spTree>
    <p:extLst>
      <p:ext uri="{BB962C8B-B14F-4D97-AF65-F5344CB8AC3E}">
        <p14:creationId xmlns:p14="http://schemas.microsoft.com/office/powerpoint/2010/main" val="2149481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1B5B6-EAD5-1A6E-6B04-1B09BE934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72B0C-7AFD-C089-8A55-F072CC4EC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E2C6F7-B1BA-B326-6915-A4B6DF3266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670989-30D2-C595-34C8-A3A73E779E4C}"/>
              </a:ext>
            </a:extLst>
          </p:cNvPr>
          <p:cNvSpPr>
            <a:spLocks noGrp="1"/>
          </p:cNvSpPr>
          <p:nvPr>
            <p:ph type="sldNum" sz="quarter" idx="5"/>
          </p:nvPr>
        </p:nvSpPr>
        <p:spPr/>
        <p:txBody>
          <a:bodyPr/>
          <a:lstStyle/>
          <a:p>
            <a:fld id="{246C736C-9265-3546-89F8-F5AC2576F9DA}" type="slidenum">
              <a:rPr lang="en-US" smtClean="0"/>
              <a:t>28</a:t>
            </a:fld>
            <a:endParaRPr lang="en-US"/>
          </a:p>
        </p:txBody>
      </p:sp>
    </p:spTree>
    <p:extLst>
      <p:ext uri="{BB962C8B-B14F-4D97-AF65-F5344CB8AC3E}">
        <p14:creationId xmlns:p14="http://schemas.microsoft.com/office/powerpoint/2010/main" val="1732812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C736C-9265-3546-89F8-F5AC2576F9DA}" type="slidenum">
              <a:rPr lang="en-US" smtClean="0"/>
              <a:t>29</a:t>
            </a:fld>
            <a:endParaRPr lang="en-US"/>
          </a:p>
        </p:txBody>
      </p:sp>
    </p:spTree>
    <p:extLst>
      <p:ext uri="{BB962C8B-B14F-4D97-AF65-F5344CB8AC3E}">
        <p14:creationId xmlns:p14="http://schemas.microsoft.com/office/powerpoint/2010/main" val="266845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7EA0E-988E-979C-F2C7-63C0CD053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432FF-9B54-D92D-ECCC-A15EA43F5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22C90-3CB6-ABDE-BE79-90217862DF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F08E55-DEEE-5F9F-C723-6EF43CF82F84}"/>
              </a:ext>
            </a:extLst>
          </p:cNvPr>
          <p:cNvSpPr>
            <a:spLocks noGrp="1"/>
          </p:cNvSpPr>
          <p:nvPr>
            <p:ph type="sldNum" sz="quarter" idx="5"/>
          </p:nvPr>
        </p:nvSpPr>
        <p:spPr/>
        <p:txBody>
          <a:bodyPr/>
          <a:lstStyle/>
          <a:p>
            <a:fld id="{246C736C-9265-3546-89F8-F5AC2576F9DA}" type="slidenum">
              <a:rPr lang="en-US" smtClean="0"/>
              <a:t>5</a:t>
            </a:fld>
            <a:endParaRPr lang="en-US"/>
          </a:p>
        </p:txBody>
      </p:sp>
    </p:spTree>
    <p:extLst>
      <p:ext uri="{BB962C8B-B14F-4D97-AF65-F5344CB8AC3E}">
        <p14:creationId xmlns:p14="http://schemas.microsoft.com/office/powerpoint/2010/main" val="318840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9F085-FC56-4458-AD34-D9A89DED5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0733D-68AF-7369-502F-92302B3AC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C3F96-1936-A42A-0C27-4515BD08C9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E89969-B487-22A0-6DA5-DCB7A01CDCAE}"/>
              </a:ext>
            </a:extLst>
          </p:cNvPr>
          <p:cNvSpPr>
            <a:spLocks noGrp="1"/>
          </p:cNvSpPr>
          <p:nvPr>
            <p:ph type="sldNum" sz="quarter" idx="5"/>
          </p:nvPr>
        </p:nvSpPr>
        <p:spPr/>
        <p:txBody>
          <a:bodyPr/>
          <a:lstStyle/>
          <a:p>
            <a:fld id="{246C736C-9265-3546-89F8-F5AC2576F9DA}" type="slidenum">
              <a:rPr lang="en-US" smtClean="0"/>
              <a:t>6</a:t>
            </a:fld>
            <a:endParaRPr lang="en-US"/>
          </a:p>
        </p:txBody>
      </p:sp>
    </p:spTree>
    <p:extLst>
      <p:ext uri="{BB962C8B-B14F-4D97-AF65-F5344CB8AC3E}">
        <p14:creationId xmlns:p14="http://schemas.microsoft.com/office/powerpoint/2010/main" val="361230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25CC0-FA73-3D49-7CAB-D0AC3D070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250BC-6E0F-7569-2233-6352C223B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44A8D-224B-1382-C965-D26D4810EB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1710ED-D51C-18E0-D784-F22CEE3F0708}"/>
              </a:ext>
            </a:extLst>
          </p:cNvPr>
          <p:cNvSpPr>
            <a:spLocks noGrp="1"/>
          </p:cNvSpPr>
          <p:nvPr>
            <p:ph type="sldNum" sz="quarter" idx="5"/>
          </p:nvPr>
        </p:nvSpPr>
        <p:spPr/>
        <p:txBody>
          <a:bodyPr/>
          <a:lstStyle/>
          <a:p>
            <a:fld id="{246C736C-9265-3546-89F8-F5AC2576F9DA}" type="slidenum">
              <a:rPr lang="en-US" smtClean="0"/>
              <a:t>7</a:t>
            </a:fld>
            <a:endParaRPr lang="en-US"/>
          </a:p>
        </p:txBody>
      </p:sp>
    </p:spTree>
    <p:extLst>
      <p:ext uri="{BB962C8B-B14F-4D97-AF65-F5344CB8AC3E}">
        <p14:creationId xmlns:p14="http://schemas.microsoft.com/office/powerpoint/2010/main" val="3955800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2AA56-FB5A-AB80-F387-8EF7B1103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A5EA0-152F-E252-51A0-D57CB24D4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83B6D-21DC-E0FD-E9BC-A6E7008766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D9DE1E-B04C-9A7C-4504-B06AF4B7262C}"/>
              </a:ext>
            </a:extLst>
          </p:cNvPr>
          <p:cNvSpPr>
            <a:spLocks noGrp="1"/>
          </p:cNvSpPr>
          <p:nvPr>
            <p:ph type="sldNum" sz="quarter" idx="5"/>
          </p:nvPr>
        </p:nvSpPr>
        <p:spPr/>
        <p:txBody>
          <a:bodyPr/>
          <a:lstStyle/>
          <a:p>
            <a:fld id="{246C736C-9265-3546-89F8-F5AC2576F9DA}" type="slidenum">
              <a:rPr lang="en-US" smtClean="0"/>
              <a:t>8</a:t>
            </a:fld>
            <a:endParaRPr lang="en-US"/>
          </a:p>
        </p:txBody>
      </p:sp>
    </p:spTree>
    <p:extLst>
      <p:ext uri="{BB962C8B-B14F-4D97-AF65-F5344CB8AC3E}">
        <p14:creationId xmlns:p14="http://schemas.microsoft.com/office/powerpoint/2010/main" val="115342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7DA6A-D438-FB0C-30F1-3BAC4F14B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3C23D-6F3B-134A-8239-E796F1D6C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D64D5-A055-C45B-201A-99A57A4402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C1E4BF-31AE-28BA-C2B1-5AAF40F8C05A}"/>
              </a:ext>
            </a:extLst>
          </p:cNvPr>
          <p:cNvSpPr>
            <a:spLocks noGrp="1"/>
          </p:cNvSpPr>
          <p:nvPr>
            <p:ph type="sldNum" sz="quarter" idx="5"/>
          </p:nvPr>
        </p:nvSpPr>
        <p:spPr/>
        <p:txBody>
          <a:bodyPr/>
          <a:lstStyle/>
          <a:p>
            <a:fld id="{246C736C-9265-3546-89F8-F5AC2576F9DA}" type="slidenum">
              <a:rPr lang="en-US" smtClean="0"/>
              <a:t>9</a:t>
            </a:fld>
            <a:endParaRPr lang="en-US"/>
          </a:p>
        </p:txBody>
      </p:sp>
    </p:spTree>
    <p:extLst>
      <p:ext uri="{BB962C8B-B14F-4D97-AF65-F5344CB8AC3E}">
        <p14:creationId xmlns:p14="http://schemas.microsoft.com/office/powerpoint/2010/main" val="25096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Arial" panose="020B0604020202020204" pitchFamily="34" charset="0"/>
                <a:ea typeface="Calibri" panose="020F0502020204030204" pitchFamily="34" charset="0"/>
                <a:cs typeface="Arial" panose="020B0604020202020204" pitchFamily="34" charset="0"/>
              </a:rPr>
              <a:t>What are Inherent limitations of FDM (Fused Deposition Modelling) </a:t>
            </a:r>
          </a:p>
          <a:p>
            <a:pPr>
              <a:lnSpc>
                <a:spcPct val="107000"/>
              </a:lnSpc>
              <a:spcAft>
                <a:spcPts val="800"/>
              </a:spcAft>
            </a:pPr>
            <a:r>
              <a:rPr lang="en-AU" sz="1800" kern="100" dirty="0">
                <a:effectLst/>
                <a:latin typeface="Arial" panose="020B0604020202020204" pitchFamily="34" charset="0"/>
                <a:ea typeface="Calibri" panose="020F0502020204030204" pitchFamily="34" charset="0"/>
                <a:cs typeface="Arial" panose="020B0604020202020204" pitchFamily="34" charset="0"/>
              </a:rPr>
              <a:t>Even at highest available print resolution, fine detail on small objects competes with unavoidable texture that characterises the printing process</a:t>
            </a:r>
          </a:p>
          <a:p>
            <a:pPr marL="342900" lvl="0" indent="-342900">
              <a:lnSpc>
                <a:spcPct val="107000"/>
              </a:lnSpc>
              <a:buFont typeface="Symbol" pitchFamily="2" charset="2"/>
              <a:buChar char=""/>
            </a:pPr>
            <a:r>
              <a:rPr lang="en-AU" sz="1800" kern="100" dirty="0">
                <a:effectLst/>
                <a:latin typeface="Arial" panose="020B0604020202020204" pitchFamily="34" charset="0"/>
                <a:ea typeface="Calibri" panose="020F0502020204030204" pitchFamily="34" charset="0"/>
                <a:cs typeface="Arial" panose="020B0604020202020204" pitchFamily="34" charset="0"/>
              </a:rPr>
              <a:t>Limitations compounded if printing with filament other than PLA+</a:t>
            </a:r>
          </a:p>
          <a:p>
            <a:endParaRPr lang="en-US" dirty="0"/>
          </a:p>
        </p:txBody>
      </p:sp>
      <p:sp>
        <p:nvSpPr>
          <p:cNvPr id="4" name="Slide Number Placeholder 3"/>
          <p:cNvSpPr>
            <a:spLocks noGrp="1"/>
          </p:cNvSpPr>
          <p:nvPr>
            <p:ph type="sldNum" sz="quarter" idx="5"/>
          </p:nvPr>
        </p:nvSpPr>
        <p:spPr/>
        <p:txBody>
          <a:bodyPr/>
          <a:lstStyle/>
          <a:p>
            <a:fld id="{246C736C-9265-3546-89F8-F5AC2576F9DA}" type="slidenum">
              <a:rPr lang="en-US" smtClean="0"/>
              <a:t>10</a:t>
            </a:fld>
            <a:endParaRPr lang="en-US"/>
          </a:p>
        </p:txBody>
      </p:sp>
    </p:spTree>
    <p:extLst>
      <p:ext uri="{BB962C8B-B14F-4D97-AF65-F5344CB8AC3E}">
        <p14:creationId xmlns:p14="http://schemas.microsoft.com/office/powerpoint/2010/main" val="1992547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EB36-9EE9-77E2-B7F7-9B2170D57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17F53-EAB2-F020-761C-9448A85CF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946B2-E77F-9726-F842-DA2234B221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A73AB1-0982-9D84-42A4-9C86FE09C10C}"/>
              </a:ext>
            </a:extLst>
          </p:cNvPr>
          <p:cNvSpPr>
            <a:spLocks noGrp="1"/>
          </p:cNvSpPr>
          <p:nvPr>
            <p:ph type="sldNum" sz="quarter" idx="5"/>
          </p:nvPr>
        </p:nvSpPr>
        <p:spPr/>
        <p:txBody>
          <a:bodyPr/>
          <a:lstStyle/>
          <a:p>
            <a:fld id="{246C736C-9265-3546-89F8-F5AC2576F9DA}" type="slidenum">
              <a:rPr lang="en-US" smtClean="0"/>
              <a:t>11</a:t>
            </a:fld>
            <a:endParaRPr lang="en-US"/>
          </a:p>
        </p:txBody>
      </p:sp>
    </p:spTree>
    <p:extLst>
      <p:ext uri="{BB962C8B-B14F-4D97-AF65-F5344CB8AC3E}">
        <p14:creationId xmlns:p14="http://schemas.microsoft.com/office/powerpoint/2010/main" val="370111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holding slide">
    <p:spTree>
      <p:nvGrpSpPr>
        <p:cNvPr id="1" name=""/>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A720F5B5-4B1F-8095-A8D9-08D7251B3F0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9574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97A5830D-EACC-1B19-C4BD-C12B6DA0150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7812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with URL">
    <p:spTree>
      <p:nvGrpSpPr>
        <p:cNvPr id="1" name=""/>
        <p:cNvGrpSpPr/>
        <p:nvPr/>
      </p:nvGrpSpPr>
      <p:grpSpPr>
        <a:xfrm>
          <a:off x="0" y="0"/>
          <a:ext cx="0" cy="0"/>
          <a:chOff x="0" y="0"/>
          <a:chExt cx="0" cy="0"/>
        </a:xfrm>
      </p:grpSpPr>
      <p:pic>
        <p:nvPicPr>
          <p:cNvPr id="4" name="Picture 3" descr="A black background with white text&#10;&#10;AI-generated content may be incorrect.">
            <a:extLst>
              <a:ext uri="{FF2B5EF4-FFF2-40B4-BE49-F238E27FC236}">
                <a16:creationId xmlns:a16="http://schemas.microsoft.com/office/drawing/2014/main" id="{2EEF2FE2-0640-A591-8265-2E2B2CD7438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42734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9CD15CE-61E9-3C45-B472-570438ED489D}" type="datetimeFigureOut">
              <a:rPr lang="en-US" smtClean="0"/>
              <a:t>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525444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9CD15CE-61E9-3C45-B472-570438ED489D}" type="datetimeFigureOut">
              <a:rPr lang="en-US" smtClean="0"/>
              <a:t>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292835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861773"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9CD15CE-61E9-3C45-B472-570438ED489D}" type="datetimeFigureOut">
              <a:rPr lang="en-US" smtClean="0"/>
              <a:t>3/1/25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746926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9CD15CE-61E9-3C45-B472-570438ED489D}" type="datetimeFigureOut">
              <a:rPr lang="en-US" smtClean="0"/>
              <a:t>3/1/25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1776541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D15CE-61E9-3C45-B472-570438ED489D}" type="datetimeFigureOut">
              <a:rPr lang="en-US" smtClean="0"/>
              <a:t>3/1/25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869756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9CD15CE-61E9-3C45-B472-570438ED489D}" type="datetimeFigureOut">
              <a:rPr lang="en-US" smtClean="0"/>
              <a:t>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867842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9CD15CE-61E9-3C45-B472-570438ED489D}" type="datetimeFigureOut">
              <a:rPr lang="en-US" smtClean="0"/>
              <a:t>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2263108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9CD15CE-61E9-3C45-B472-570438ED489D}" type="datetimeFigureOut">
              <a:rPr lang="en-US" smtClean="0"/>
              <a:t>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02175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a:lvl1pPr>
          </a:lstStyle>
          <a:p>
            <a:r>
              <a:rPr lang="en-GB" dirty="0"/>
              <a:t>Title slide with image</a:t>
            </a:r>
            <a:endParaRPr lang="en-US" dirty="0"/>
          </a:p>
        </p:txBody>
      </p:sp>
      <p:sp>
        <p:nvSpPr>
          <p:cNvPr id="3" name="Subtitle 2"/>
          <p:cNvSpPr>
            <a:spLocks noGrp="1"/>
          </p:cNvSpPr>
          <p:nvPr>
            <p:ph type="subTitle" idx="1" hasCustomPrompt="1"/>
          </p:nvPr>
        </p:nvSpPr>
        <p:spPr>
          <a:xfrm>
            <a:off x="6564351" y="5566947"/>
            <a:ext cx="5166000"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Subheading</a:t>
            </a:r>
            <a:endParaRPr lang="en-US" dirty="0"/>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6711728" y="538299"/>
            <a:ext cx="1473267" cy="941588"/>
          </a:xfrm>
          <a:prstGeom prst="rect">
            <a:avLst/>
          </a:prstGeom>
        </p:spPr>
      </p:pic>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dirty="0"/>
          </a:p>
        </p:txBody>
      </p:sp>
      <p:pic>
        <p:nvPicPr>
          <p:cNvPr id="21" name="Picture 20" descr="A black square with a white border&#10;&#10;Description automatically generated">
            <a:extLst>
              <a:ext uri="{FF2B5EF4-FFF2-40B4-BE49-F238E27FC236}">
                <a16:creationId xmlns:a16="http://schemas.microsoft.com/office/drawing/2014/main" id="{E23AB0B9-056F-B845-E056-49BD1B30ED39}"/>
              </a:ext>
            </a:extLst>
          </p:cNvPr>
          <p:cNvPicPr>
            <a:picLocks noChangeAspect="1"/>
          </p:cNvPicPr>
          <p:nvPr userDrawn="1"/>
        </p:nvPicPr>
        <p:blipFill>
          <a:blip r:embed="rId3"/>
          <a:stretch>
            <a:fillRect/>
          </a:stretch>
        </p:blipFill>
        <p:spPr>
          <a:xfrm>
            <a:off x="10393811" y="-4043"/>
            <a:ext cx="1798189" cy="1800000"/>
          </a:xfrm>
          <a:prstGeom prst="rect">
            <a:avLst/>
          </a:prstGeom>
        </p:spPr>
      </p:pic>
    </p:spTree>
    <p:extLst>
      <p:ext uri="{BB962C8B-B14F-4D97-AF65-F5344CB8AC3E}">
        <p14:creationId xmlns:p14="http://schemas.microsoft.com/office/powerpoint/2010/main" val="491549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76569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holding slide">
    <p:spTree>
      <p:nvGrpSpPr>
        <p:cNvPr id="1" name=""/>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A720F5B5-4B1F-8095-A8D9-08D7251B3F0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4179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b="1" i="0">
                <a:latin typeface="Aptos Narrow" panose="020B0004020202020204" pitchFamily="34" charset="0"/>
              </a:defRPr>
            </a:lvl1pPr>
          </a:lstStyle>
          <a:p>
            <a:r>
              <a:rPr lang="en-GB" dirty="0"/>
              <a:t>Title slide with image</a:t>
            </a:r>
            <a:endParaRPr lang="en-US" dirty="0"/>
          </a:p>
        </p:txBody>
      </p:sp>
      <p:sp>
        <p:nvSpPr>
          <p:cNvPr id="3" name="Subtitle 2"/>
          <p:cNvSpPr>
            <a:spLocks noGrp="1"/>
          </p:cNvSpPr>
          <p:nvPr>
            <p:ph type="subTitle" idx="1" hasCustomPrompt="1"/>
          </p:nvPr>
        </p:nvSpPr>
        <p:spPr>
          <a:xfrm>
            <a:off x="6564351" y="5566947"/>
            <a:ext cx="5166000"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Subheading</a:t>
            </a:r>
            <a:endParaRPr lang="en-US" dirty="0"/>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6711728" y="538299"/>
            <a:ext cx="1473267" cy="941588"/>
          </a:xfrm>
          <a:prstGeom prst="rect">
            <a:avLst/>
          </a:prstGeom>
        </p:spPr>
      </p:pic>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dirty="0"/>
          </a:p>
        </p:txBody>
      </p:sp>
    </p:spTree>
    <p:extLst>
      <p:ext uri="{BB962C8B-B14F-4D97-AF65-F5344CB8AC3E}">
        <p14:creationId xmlns:p14="http://schemas.microsoft.com/office/powerpoint/2010/main" val="273586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b="1" i="0">
                <a:latin typeface="Aptos Narrow" panose="020B0004020202020204" pitchFamily="34" charset="0"/>
              </a:defRPr>
            </a:lvl1pPr>
          </a:lstStyle>
          <a:p>
            <a:r>
              <a:rPr lang="en-GB" dirty="0"/>
              <a:t>Title slide with image</a:t>
            </a:r>
            <a:endParaRPr lang="en-US" dirty="0"/>
          </a:p>
        </p:txBody>
      </p:sp>
      <p:sp>
        <p:nvSpPr>
          <p:cNvPr id="3" name="Subtitle 2"/>
          <p:cNvSpPr>
            <a:spLocks noGrp="1"/>
          </p:cNvSpPr>
          <p:nvPr>
            <p:ph type="subTitle" idx="1" hasCustomPrompt="1"/>
          </p:nvPr>
        </p:nvSpPr>
        <p:spPr>
          <a:xfrm>
            <a:off x="6564351" y="5566947"/>
            <a:ext cx="5166433"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 — u</a:t>
            </a:r>
            <a:r>
              <a:rPr lang="en-AU" dirty="0"/>
              <a:t>se this slide if using the logo holding slide.</a:t>
            </a:r>
          </a:p>
        </p:txBody>
      </p:sp>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dirty="0"/>
          </a:p>
        </p:txBody>
      </p:sp>
    </p:spTree>
    <p:extLst>
      <p:ext uri="{BB962C8B-B14F-4D97-AF65-F5344CB8AC3E}">
        <p14:creationId xmlns:p14="http://schemas.microsoft.com/office/powerpoint/2010/main" val="1466976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b="1" i="0">
                <a:latin typeface="Aptos Narrow" panose="020B0004020202020204" pitchFamily="34" charset="0"/>
              </a:defRPr>
            </a:lvl1pPr>
          </a:lstStyle>
          <a:p>
            <a:r>
              <a:rPr lang="en-GB" dirty="0"/>
              <a:t>Title slide without image</a:t>
            </a:r>
            <a:endParaRPr lang="en-US" dirty="0"/>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599963" y="538299"/>
            <a:ext cx="1473267" cy="941588"/>
          </a:xfrm>
          <a:prstGeom prst="rect">
            <a:avLst/>
          </a:prstGeom>
        </p:spPr>
      </p:pic>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pPr lvl="0"/>
            <a:r>
              <a:rPr lang="en-GB" dirty="0"/>
              <a:t>Subheading</a:t>
            </a:r>
            <a:endParaRPr lang="en-US" dirty="0"/>
          </a:p>
        </p:txBody>
      </p:sp>
    </p:spTree>
    <p:extLst>
      <p:ext uri="{BB962C8B-B14F-4D97-AF65-F5344CB8AC3E}">
        <p14:creationId xmlns:p14="http://schemas.microsoft.com/office/powerpoint/2010/main" val="466533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no imag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b="1" i="0">
                <a:latin typeface="Aptos Narrow" panose="020B0004020202020204" pitchFamily="34" charset="0"/>
              </a:defRPr>
            </a:lvl1pPr>
          </a:lstStyle>
          <a:p>
            <a:r>
              <a:rPr lang="en-GB" dirty="0"/>
              <a:t>Title slide without image</a:t>
            </a:r>
            <a:endParaRPr lang="en-US" dirty="0"/>
          </a:p>
        </p:txBody>
      </p:sp>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r>
              <a:rPr lang="en-GB" dirty="0"/>
              <a:t>Subheading — u</a:t>
            </a:r>
            <a:r>
              <a:rPr lang="en-AU" dirty="0"/>
              <a:t>se this slide if using the logo holding slide.</a:t>
            </a:r>
          </a:p>
        </p:txBody>
      </p:sp>
    </p:spTree>
    <p:extLst>
      <p:ext uri="{BB962C8B-B14F-4D97-AF65-F5344CB8AC3E}">
        <p14:creationId xmlns:p14="http://schemas.microsoft.com/office/powerpoint/2010/main" val="773942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ptos Narrow" panose="020B0004020202020204" pitchFamily="34" charset="0"/>
              </a:defRPr>
            </a:lvl1pPr>
          </a:lstStyle>
          <a:p>
            <a:r>
              <a:rPr lang="en-GB" dirty="0"/>
              <a:t>Content slide without image</a:t>
            </a:r>
            <a:endParaRPr lang="en-US" dirty="0"/>
          </a:p>
        </p:txBody>
      </p:sp>
      <p:sp>
        <p:nvSpPr>
          <p:cNvPr id="3" name="Content Placeholder 2"/>
          <p:cNvSpPr>
            <a:spLocks noGrp="1"/>
          </p:cNvSpPr>
          <p:nvPr>
            <p:ph idx="1"/>
          </p:nvPr>
        </p:nvSpPr>
        <p:spPr>
          <a:xfrm>
            <a:off x="838200" y="1825625"/>
            <a:ext cx="10515600" cy="43524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17600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with 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326459" y="1822836"/>
            <a:ext cx="5029200" cy="375719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839788" y="1822835"/>
            <a:ext cx="5029200" cy="4352400"/>
          </a:xfrm>
        </p:spPr>
        <p:txBody>
          <a:bodyPr>
            <a:normAutofit/>
          </a:bodyPr>
          <a:lstStyle>
            <a:lvl1pPr marL="457200" indent="-457200">
              <a:buFont typeface="Arial" panose="020B0604020202020204" pitchFamily="34" charset="0"/>
              <a:buChar char="•"/>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6326459" y="5776448"/>
            <a:ext cx="5025753" cy="398787"/>
          </a:xfrm>
        </p:spPr>
        <p:txBody>
          <a:bodyPr>
            <a:normAutofit/>
          </a:bodyPr>
          <a:lstStyle>
            <a:lvl1pPr marL="0" indent="0">
              <a:buNone/>
              <a:defRPr sz="1200"/>
            </a:lvl1pPr>
          </a:lstStyle>
          <a:p>
            <a:pPr lvl="0"/>
            <a:r>
              <a:rPr lang="en-GB" dirty="0"/>
              <a:t>Image caption</a:t>
            </a:r>
            <a:endParaRPr lang="en-US" dirty="0"/>
          </a:p>
        </p:txBody>
      </p:sp>
      <p:sp>
        <p:nvSpPr>
          <p:cNvPr id="10" name="Title 1">
            <a:extLst>
              <a:ext uri="{FF2B5EF4-FFF2-40B4-BE49-F238E27FC236}">
                <a16:creationId xmlns:a16="http://schemas.microsoft.com/office/drawing/2014/main" id="{C9D862E6-F096-A1F4-FC3D-636B4CB005CF}"/>
              </a:ext>
            </a:extLst>
          </p:cNvPr>
          <p:cNvSpPr>
            <a:spLocks noGrp="1"/>
          </p:cNvSpPr>
          <p:nvPr>
            <p:ph type="title" hasCustomPrompt="1"/>
          </p:nvPr>
        </p:nvSpPr>
        <p:spPr>
          <a:xfrm>
            <a:off x="838200" y="365125"/>
            <a:ext cx="10514011" cy="1325563"/>
          </a:xfrm>
        </p:spPr>
        <p:txBody>
          <a:bodyPr/>
          <a:lstStyle>
            <a:lvl1pPr>
              <a:defRPr b="1" i="0">
                <a:latin typeface="Aptos Narrow" panose="020B0004020202020204" pitchFamily="34" charset="0"/>
              </a:defRPr>
            </a:lvl1pPr>
          </a:lstStyle>
          <a:p>
            <a:r>
              <a:rPr lang="en-GB" dirty="0"/>
              <a:t>Content slide with image</a:t>
            </a:r>
            <a:endParaRPr lang="en-US" dirty="0"/>
          </a:p>
        </p:txBody>
      </p:sp>
    </p:spTree>
    <p:extLst>
      <p:ext uri="{BB962C8B-B14F-4D97-AF65-F5344CB8AC3E}">
        <p14:creationId xmlns:p14="http://schemas.microsoft.com/office/powerpoint/2010/main" val="1330235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999711" y="1003609"/>
            <a:ext cx="10192579" cy="500956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dirty="0"/>
              <a:t>Image caption</a:t>
            </a:r>
            <a:endParaRPr lang="en-US" dirty="0"/>
          </a:p>
        </p:txBody>
      </p:sp>
    </p:spTree>
    <p:extLst>
      <p:ext uri="{BB962C8B-B14F-4D97-AF65-F5344CB8AC3E}">
        <p14:creationId xmlns:p14="http://schemas.microsoft.com/office/powerpoint/2010/main" val="1238978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121920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 name="Text Placeholder 8">
            <a:extLst>
              <a:ext uri="{FF2B5EF4-FFF2-40B4-BE49-F238E27FC236}">
                <a16:creationId xmlns:a16="http://schemas.microsoft.com/office/drawing/2014/main" id="{AD1E5FDF-72EA-15A2-2072-BFB200E6CED1}"/>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dirty="0"/>
              <a:t>Image caption</a:t>
            </a:r>
            <a:endParaRPr lang="en-US" dirty="0"/>
          </a:p>
        </p:txBody>
      </p:sp>
    </p:spTree>
    <p:extLst>
      <p:ext uri="{BB962C8B-B14F-4D97-AF65-F5344CB8AC3E}">
        <p14:creationId xmlns:p14="http://schemas.microsoft.com/office/powerpoint/2010/main" val="1621332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a:lvl1pPr>
          </a:lstStyle>
          <a:p>
            <a:r>
              <a:rPr lang="en-GB" dirty="0"/>
              <a:t>Title slide with image</a:t>
            </a:r>
            <a:endParaRPr lang="en-US" dirty="0"/>
          </a:p>
        </p:txBody>
      </p:sp>
      <p:sp>
        <p:nvSpPr>
          <p:cNvPr id="3" name="Subtitle 2"/>
          <p:cNvSpPr>
            <a:spLocks noGrp="1"/>
          </p:cNvSpPr>
          <p:nvPr>
            <p:ph type="subTitle" idx="1" hasCustomPrompt="1"/>
          </p:nvPr>
        </p:nvSpPr>
        <p:spPr>
          <a:xfrm>
            <a:off x="6564351" y="5566947"/>
            <a:ext cx="5166433"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Subheading — u</a:t>
            </a:r>
            <a:r>
              <a:rPr lang="en-AU" dirty="0"/>
              <a:t>se this slide if using the logo holding slide.</a:t>
            </a:r>
          </a:p>
        </p:txBody>
      </p:sp>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dirty="0"/>
          </a:p>
        </p:txBody>
      </p:sp>
      <p:pic>
        <p:nvPicPr>
          <p:cNvPr id="21" name="Picture 20" descr="A black square with a white border&#10;&#10;Description automatically generated">
            <a:extLst>
              <a:ext uri="{FF2B5EF4-FFF2-40B4-BE49-F238E27FC236}">
                <a16:creationId xmlns:a16="http://schemas.microsoft.com/office/drawing/2014/main" id="{E23AB0B9-056F-B845-E056-49BD1B30ED39}"/>
              </a:ext>
            </a:extLst>
          </p:cNvPr>
          <p:cNvPicPr>
            <a:picLocks noChangeAspect="1"/>
          </p:cNvPicPr>
          <p:nvPr userDrawn="1"/>
        </p:nvPicPr>
        <p:blipFill>
          <a:blip r:embed="rId2"/>
          <a:stretch>
            <a:fillRect/>
          </a:stretch>
        </p:blipFill>
        <p:spPr>
          <a:xfrm>
            <a:off x="10393811" y="-4043"/>
            <a:ext cx="1798189" cy="1800000"/>
          </a:xfrm>
          <a:prstGeom prst="rect">
            <a:avLst/>
          </a:prstGeom>
        </p:spPr>
      </p:pic>
    </p:spTree>
    <p:extLst>
      <p:ext uri="{BB962C8B-B14F-4D97-AF65-F5344CB8AC3E}">
        <p14:creationId xmlns:p14="http://schemas.microsoft.com/office/powerpoint/2010/main" val="146327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97A5830D-EACC-1B19-C4BD-C12B6DA0150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8498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with URL">
    <p:spTree>
      <p:nvGrpSpPr>
        <p:cNvPr id="1" name=""/>
        <p:cNvGrpSpPr/>
        <p:nvPr/>
      </p:nvGrpSpPr>
      <p:grpSpPr>
        <a:xfrm>
          <a:off x="0" y="0"/>
          <a:ext cx="0" cy="0"/>
          <a:chOff x="0" y="0"/>
          <a:chExt cx="0" cy="0"/>
        </a:xfrm>
      </p:grpSpPr>
      <p:pic>
        <p:nvPicPr>
          <p:cNvPr id="4" name="Picture 3" descr="A black background with white text&#10;&#10;AI-generated content may be incorrect.">
            <a:extLst>
              <a:ext uri="{FF2B5EF4-FFF2-40B4-BE49-F238E27FC236}">
                <a16:creationId xmlns:a16="http://schemas.microsoft.com/office/drawing/2014/main" id="{2EEF2FE2-0640-A591-8265-2E2B2CD7438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2709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B2035-C545-3B1F-196C-29BEFA2F9EB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95D3F52-B9BD-D7F8-B1EB-40DA67C68C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9D1B35E-1278-6AF5-74EB-3FF762EA8E36}"/>
              </a:ext>
            </a:extLst>
          </p:cNvPr>
          <p:cNvSpPr>
            <a:spLocks noGrp="1"/>
          </p:cNvSpPr>
          <p:nvPr>
            <p:ph type="dt" sz="half" idx="10"/>
          </p:nvPr>
        </p:nvSpPr>
        <p:spPr/>
        <p:txBody>
          <a:bodyPr/>
          <a:lstStyle/>
          <a:p>
            <a:fld id="{FC692EF1-68BD-BC4E-9908-4D35CB1B878E}" type="datetimeFigureOut">
              <a:rPr lang="en-US" smtClean="0"/>
              <a:t>3/1/25</a:t>
            </a:fld>
            <a:endParaRPr lang="en-US"/>
          </a:p>
        </p:txBody>
      </p:sp>
      <p:sp>
        <p:nvSpPr>
          <p:cNvPr id="5" name="Footer Placeholder 4">
            <a:extLst>
              <a:ext uri="{FF2B5EF4-FFF2-40B4-BE49-F238E27FC236}">
                <a16:creationId xmlns:a16="http://schemas.microsoft.com/office/drawing/2014/main" id="{7D92AB7D-5891-2A2C-6A2A-4BA998144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8B432-C7CE-486B-D8AC-FB9BB426ECE5}"/>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4282464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E44D-1660-C040-024E-78B57791E5A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1A39B67-0C79-9641-2848-128C4CF82E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0E220F-C628-2DB2-A460-AAD3883C354F}"/>
              </a:ext>
            </a:extLst>
          </p:cNvPr>
          <p:cNvSpPr>
            <a:spLocks noGrp="1"/>
          </p:cNvSpPr>
          <p:nvPr>
            <p:ph type="dt" sz="half" idx="10"/>
          </p:nvPr>
        </p:nvSpPr>
        <p:spPr/>
        <p:txBody>
          <a:bodyPr/>
          <a:lstStyle/>
          <a:p>
            <a:fld id="{FC692EF1-68BD-BC4E-9908-4D35CB1B878E}" type="datetimeFigureOut">
              <a:rPr lang="en-US" smtClean="0"/>
              <a:t>3/1/25</a:t>
            </a:fld>
            <a:endParaRPr lang="en-US"/>
          </a:p>
        </p:txBody>
      </p:sp>
      <p:sp>
        <p:nvSpPr>
          <p:cNvPr id="5" name="Footer Placeholder 4">
            <a:extLst>
              <a:ext uri="{FF2B5EF4-FFF2-40B4-BE49-F238E27FC236}">
                <a16:creationId xmlns:a16="http://schemas.microsoft.com/office/drawing/2014/main" id="{EF4518EB-8686-09A8-5C9D-EF62D519B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A2DE8-9118-240E-F4EA-A346157F750D}"/>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2287041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6478-0AAB-BFF7-6AFD-026832958F7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41D893A-DB82-E22B-F644-E4AB8D06DC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02B3DF6-DCD3-1CCF-0018-8915629D8DCE}"/>
              </a:ext>
            </a:extLst>
          </p:cNvPr>
          <p:cNvSpPr>
            <a:spLocks noGrp="1"/>
          </p:cNvSpPr>
          <p:nvPr>
            <p:ph type="dt" sz="half" idx="10"/>
          </p:nvPr>
        </p:nvSpPr>
        <p:spPr/>
        <p:txBody>
          <a:bodyPr/>
          <a:lstStyle/>
          <a:p>
            <a:fld id="{FC692EF1-68BD-BC4E-9908-4D35CB1B878E}" type="datetimeFigureOut">
              <a:rPr lang="en-US" smtClean="0"/>
              <a:t>3/1/25</a:t>
            </a:fld>
            <a:endParaRPr lang="en-US"/>
          </a:p>
        </p:txBody>
      </p:sp>
      <p:sp>
        <p:nvSpPr>
          <p:cNvPr id="5" name="Footer Placeholder 4">
            <a:extLst>
              <a:ext uri="{FF2B5EF4-FFF2-40B4-BE49-F238E27FC236}">
                <a16:creationId xmlns:a16="http://schemas.microsoft.com/office/drawing/2014/main" id="{5790527C-4E95-57FA-9253-DE7A6399C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325DD-5351-AF86-5BF5-31CA37C5B0AA}"/>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211205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4B01-820B-7DA5-2FFF-1EA93B0CD9F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6A8782-1450-689F-BB73-B913B19B432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B873AE6-8CA2-8245-C416-8C54A65F82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E6C0833-05B3-038E-67DE-9C747937AE80}"/>
              </a:ext>
            </a:extLst>
          </p:cNvPr>
          <p:cNvSpPr>
            <a:spLocks noGrp="1"/>
          </p:cNvSpPr>
          <p:nvPr>
            <p:ph type="dt" sz="half" idx="10"/>
          </p:nvPr>
        </p:nvSpPr>
        <p:spPr/>
        <p:txBody>
          <a:bodyPr/>
          <a:lstStyle/>
          <a:p>
            <a:fld id="{FC692EF1-68BD-BC4E-9908-4D35CB1B878E}" type="datetimeFigureOut">
              <a:rPr lang="en-US" smtClean="0"/>
              <a:t>3/1/25</a:t>
            </a:fld>
            <a:endParaRPr lang="en-US"/>
          </a:p>
        </p:txBody>
      </p:sp>
      <p:sp>
        <p:nvSpPr>
          <p:cNvPr id="6" name="Footer Placeholder 5">
            <a:extLst>
              <a:ext uri="{FF2B5EF4-FFF2-40B4-BE49-F238E27FC236}">
                <a16:creationId xmlns:a16="http://schemas.microsoft.com/office/drawing/2014/main" id="{4F21EDF4-A131-E0CC-EA85-A79CF79B4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8C792-E565-2C22-1A17-E7CD7B142A81}"/>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2336850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4CA5F-3CF0-EC84-C52A-344198391C3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5760887-967B-53FD-7F49-D4B54E45FD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7EB23CF-8AE8-947F-A2A0-0CCA8ED9FD8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99F9A38-42EC-80C0-2CEC-227F88F37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988561-3359-59F6-D1AF-052091B2E3E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473FE66-9552-CD70-5D1E-3A17D1D890F4}"/>
              </a:ext>
            </a:extLst>
          </p:cNvPr>
          <p:cNvSpPr>
            <a:spLocks noGrp="1"/>
          </p:cNvSpPr>
          <p:nvPr>
            <p:ph type="dt" sz="half" idx="10"/>
          </p:nvPr>
        </p:nvSpPr>
        <p:spPr/>
        <p:txBody>
          <a:bodyPr/>
          <a:lstStyle/>
          <a:p>
            <a:fld id="{FC692EF1-68BD-BC4E-9908-4D35CB1B878E}" type="datetimeFigureOut">
              <a:rPr lang="en-US" smtClean="0"/>
              <a:t>3/1/25</a:t>
            </a:fld>
            <a:endParaRPr lang="en-US"/>
          </a:p>
        </p:txBody>
      </p:sp>
      <p:sp>
        <p:nvSpPr>
          <p:cNvPr id="8" name="Footer Placeholder 7">
            <a:extLst>
              <a:ext uri="{FF2B5EF4-FFF2-40B4-BE49-F238E27FC236}">
                <a16:creationId xmlns:a16="http://schemas.microsoft.com/office/drawing/2014/main" id="{4FBD33D1-7D4D-5336-FB0F-1B9340AE5C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E9AFFB-A8E3-D28C-611D-19B0F2FF5F8A}"/>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1175388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591E-7E3D-5E51-3A70-66CF7C8533E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4EE35A9-7D3B-88C5-FCBB-AB3965957C6B}"/>
              </a:ext>
            </a:extLst>
          </p:cNvPr>
          <p:cNvSpPr>
            <a:spLocks noGrp="1"/>
          </p:cNvSpPr>
          <p:nvPr>
            <p:ph type="dt" sz="half" idx="10"/>
          </p:nvPr>
        </p:nvSpPr>
        <p:spPr/>
        <p:txBody>
          <a:bodyPr/>
          <a:lstStyle/>
          <a:p>
            <a:fld id="{FC692EF1-68BD-BC4E-9908-4D35CB1B878E}" type="datetimeFigureOut">
              <a:rPr lang="en-US" smtClean="0"/>
              <a:t>3/1/25</a:t>
            </a:fld>
            <a:endParaRPr lang="en-US"/>
          </a:p>
        </p:txBody>
      </p:sp>
      <p:sp>
        <p:nvSpPr>
          <p:cNvPr id="4" name="Footer Placeholder 3">
            <a:extLst>
              <a:ext uri="{FF2B5EF4-FFF2-40B4-BE49-F238E27FC236}">
                <a16:creationId xmlns:a16="http://schemas.microsoft.com/office/drawing/2014/main" id="{6C705BEF-557D-E471-DE74-B703D9D38C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F3D6C8-E419-7D35-A35E-F067487372CA}"/>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1927740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D6D6D-6EE5-3D33-0D98-74A0F9ADDF12}"/>
              </a:ext>
            </a:extLst>
          </p:cNvPr>
          <p:cNvSpPr>
            <a:spLocks noGrp="1"/>
          </p:cNvSpPr>
          <p:nvPr>
            <p:ph type="dt" sz="half" idx="10"/>
          </p:nvPr>
        </p:nvSpPr>
        <p:spPr/>
        <p:txBody>
          <a:bodyPr/>
          <a:lstStyle/>
          <a:p>
            <a:fld id="{FC692EF1-68BD-BC4E-9908-4D35CB1B878E}" type="datetimeFigureOut">
              <a:rPr lang="en-US" smtClean="0"/>
              <a:t>3/1/25</a:t>
            </a:fld>
            <a:endParaRPr lang="en-US"/>
          </a:p>
        </p:txBody>
      </p:sp>
      <p:sp>
        <p:nvSpPr>
          <p:cNvPr id="3" name="Footer Placeholder 2">
            <a:extLst>
              <a:ext uri="{FF2B5EF4-FFF2-40B4-BE49-F238E27FC236}">
                <a16:creationId xmlns:a16="http://schemas.microsoft.com/office/drawing/2014/main" id="{8A5057CB-CC9B-ED29-043A-703C430379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1F38F0-0AEA-6CDB-79DF-9019DDCC124F}"/>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2129594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49071-7AB9-923C-CFE3-2D06A5378D2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0446AA0-E766-4A4E-8813-92C8C9F7D0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98AED2A-CDB3-F81C-BBAC-0189A56E2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BCC8B4D-5B99-B735-EAC5-BE333E2E1CCC}"/>
              </a:ext>
            </a:extLst>
          </p:cNvPr>
          <p:cNvSpPr>
            <a:spLocks noGrp="1"/>
          </p:cNvSpPr>
          <p:nvPr>
            <p:ph type="dt" sz="half" idx="10"/>
          </p:nvPr>
        </p:nvSpPr>
        <p:spPr/>
        <p:txBody>
          <a:bodyPr/>
          <a:lstStyle/>
          <a:p>
            <a:fld id="{FC692EF1-68BD-BC4E-9908-4D35CB1B878E}" type="datetimeFigureOut">
              <a:rPr lang="en-US" smtClean="0"/>
              <a:t>3/1/25</a:t>
            </a:fld>
            <a:endParaRPr lang="en-US"/>
          </a:p>
        </p:txBody>
      </p:sp>
      <p:sp>
        <p:nvSpPr>
          <p:cNvPr id="6" name="Footer Placeholder 5">
            <a:extLst>
              <a:ext uri="{FF2B5EF4-FFF2-40B4-BE49-F238E27FC236}">
                <a16:creationId xmlns:a16="http://schemas.microsoft.com/office/drawing/2014/main" id="{58D12C91-72C8-1A67-E5A6-260DC9EE5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33AED-F28C-B932-8C9F-8760F644BC3E}"/>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94140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a:lvl1pPr>
          </a:lstStyle>
          <a:p>
            <a:r>
              <a:rPr lang="en-GB" dirty="0"/>
              <a:t>Title slide without image</a:t>
            </a:r>
            <a:endParaRPr lang="en-US" dirty="0"/>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599963" y="538299"/>
            <a:ext cx="1473267" cy="941588"/>
          </a:xfrm>
          <a:prstGeom prst="rect">
            <a:avLst/>
          </a:prstGeom>
        </p:spPr>
      </p:pic>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pPr lvl="0"/>
            <a:r>
              <a:rPr lang="en-GB" dirty="0"/>
              <a:t>Subheading</a:t>
            </a:r>
            <a:endParaRPr lang="en-US" dirty="0"/>
          </a:p>
        </p:txBody>
      </p:sp>
    </p:spTree>
    <p:extLst>
      <p:ext uri="{BB962C8B-B14F-4D97-AF65-F5344CB8AC3E}">
        <p14:creationId xmlns:p14="http://schemas.microsoft.com/office/powerpoint/2010/main" val="2294853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CEDE-681C-98E5-9AD6-FA76250461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EB62401-A1D9-5389-31FE-C8524CB39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486C90-199F-8B9F-4AEE-234316446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93DECF-2EB9-07B6-7796-C9BC9A4AB7DD}"/>
              </a:ext>
            </a:extLst>
          </p:cNvPr>
          <p:cNvSpPr>
            <a:spLocks noGrp="1"/>
          </p:cNvSpPr>
          <p:nvPr>
            <p:ph type="dt" sz="half" idx="10"/>
          </p:nvPr>
        </p:nvSpPr>
        <p:spPr/>
        <p:txBody>
          <a:bodyPr/>
          <a:lstStyle/>
          <a:p>
            <a:fld id="{FC692EF1-68BD-BC4E-9908-4D35CB1B878E}" type="datetimeFigureOut">
              <a:rPr lang="en-US" smtClean="0"/>
              <a:t>3/1/25</a:t>
            </a:fld>
            <a:endParaRPr lang="en-US"/>
          </a:p>
        </p:txBody>
      </p:sp>
      <p:sp>
        <p:nvSpPr>
          <p:cNvPr id="6" name="Footer Placeholder 5">
            <a:extLst>
              <a:ext uri="{FF2B5EF4-FFF2-40B4-BE49-F238E27FC236}">
                <a16:creationId xmlns:a16="http://schemas.microsoft.com/office/drawing/2014/main" id="{155F5EAB-866B-38A1-E2CD-4C27DB30E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3593E-7B4B-2E2B-7443-0A8593C049FC}"/>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174355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9885-24E6-204E-6740-9294AC8164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FF79C1-7C5C-474A-C5D8-DD30052325C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7F447C-B7BA-AB8B-2178-AE4D518FE204}"/>
              </a:ext>
            </a:extLst>
          </p:cNvPr>
          <p:cNvSpPr>
            <a:spLocks noGrp="1"/>
          </p:cNvSpPr>
          <p:nvPr>
            <p:ph type="dt" sz="half" idx="10"/>
          </p:nvPr>
        </p:nvSpPr>
        <p:spPr/>
        <p:txBody>
          <a:bodyPr/>
          <a:lstStyle/>
          <a:p>
            <a:fld id="{FC692EF1-68BD-BC4E-9908-4D35CB1B878E}" type="datetimeFigureOut">
              <a:rPr lang="en-US" smtClean="0"/>
              <a:t>3/1/25</a:t>
            </a:fld>
            <a:endParaRPr lang="en-US"/>
          </a:p>
        </p:txBody>
      </p:sp>
      <p:sp>
        <p:nvSpPr>
          <p:cNvPr id="5" name="Footer Placeholder 4">
            <a:extLst>
              <a:ext uri="{FF2B5EF4-FFF2-40B4-BE49-F238E27FC236}">
                <a16:creationId xmlns:a16="http://schemas.microsoft.com/office/drawing/2014/main" id="{5CEB3D03-6A19-186D-F503-73A678DFD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BBACC-B1E5-CFDC-4322-EB80FFABCAEC}"/>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876692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7D708-0386-2BA4-0DC0-D631C6C51C3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284131-476F-7388-EE0A-D0C95E83FDC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7995F4-2855-7500-9F1B-798F05B57EDB}"/>
              </a:ext>
            </a:extLst>
          </p:cNvPr>
          <p:cNvSpPr>
            <a:spLocks noGrp="1"/>
          </p:cNvSpPr>
          <p:nvPr>
            <p:ph type="dt" sz="half" idx="10"/>
          </p:nvPr>
        </p:nvSpPr>
        <p:spPr/>
        <p:txBody>
          <a:bodyPr/>
          <a:lstStyle/>
          <a:p>
            <a:fld id="{FC692EF1-68BD-BC4E-9908-4D35CB1B878E}" type="datetimeFigureOut">
              <a:rPr lang="en-US" smtClean="0"/>
              <a:t>3/1/25</a:t>
            </a:fld>
            <a:endParaRPr lang="en-US"/>
          </a:p>
        </p:txBody>
      </p:sp>
      <p:sp>
        <p:nvSpPr>
          <p:cNvPr id="5" name="Footer Placeholder 4">
            <a:extLst>
              <a:ext uri="{FF2B5EF4-FFF2-40B4-BE49-F238E27FC236}">
                <a16:creationId xmlns:a16="http://schemas.microsoft.com/office/drawing/2014/main" id="{68BCD23F-BF6F-D8ED-E93E-BE3B33F26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3734D-3FE7-77EA-2423-8FA82C0D7E0E}"/>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240489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no imag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a:lvl1pPr>
          </a:lstStyle>
          <a:p>
            <a:r>
              <a:rPr lang="en-GB" dirty="0"/>
              <a:t>Title slide without image</a:t>
            </a:r>
            <a:endParaRPr lang="en-US" dirty="0"/>
          </a:p>
        </p:txBody>
      </p:sp>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r>
              <a:rPr lang="en-GB" dirty="0"/>
              <a:t>Subheading — u</a:t>
            </a:r>
            <a:r>
              <a:rPr lang="en-AU" dirty="0"/>
              <a:t>se this slide if using the logo holding slide.</a:t>
            </a:r>
          </a:p>
        </p:txBody>
      </p:sp>
    </p:spTree>
    <p:extLst>
      <p:ext uri="{BB962C8B-B14F-4D97-AF65-F5344CB8AC3E}">
        <p14:creationId xmlns:p14="http://schemas.microsoft.com/office/powerpoint/2010/main" val="281218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Content slide without image</a:t>
            </a:r>
            <a:endParaRPr lang="en-US" dirty="0"/>
          </a:p>
        </p:txBody>
      </p:sp>
      <p:sp>
        <p:nvSpPr>
          <p:cNvPr id="3" name="Content Placeholder 2"/>
          <p:cNvSpPr>
            <a:spLocks noGrp="1"/>
          </p:cNvSpPr>
          <p:nvPr>
            <p:ph idx="1"/>
          </p:nvPr>
        </p:nvSpPr>
        <p:spPr>
          <a:xfrm>
            <a:off x="838200" y="1825625"/>
            <a:ext cx="10515600" cy="43524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89726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326459" y="1822836"/>
            <a:ext cx="5029200" cy="375719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839788" y="1822835"/>
            <a:ext cx="5029200" cy="4352400"/>
          </a:xfrm>
        </p:spPr>
        <p:txBody>
          <a:bodyPr>
            <a:normAutofit/>
          </a:bodyPr>
          <a:lstStyle>
            <a:lvl1pPr marL="457200" indent="-457200">
              <a:buFont typeface="Arial" panose="020B0604020202020204" pitchFamily="34" charset="0"/>
              <a:buChar char="•"/>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6326459" y="5776448"/>
            <a:ext cx="5025753" cy="398787"/>
          </a:xfrm>
        </p:spPr>
        <p:txBody>
          <a:bodyPr>
            <a:normAutofit/>
          </a:bodyPr>
          <a:lstStyle>
            <a:lvl1pPr marL="0" indent="0">
              <a:buNone/>
              <a:defRPr sz="1200"/>
            </a:lvl1pPr>
          </a:lstStyle>
          <a:p>
            <a:pPr lvl="0"/>
            <a:r>
              <a:rPr lang="en-GB" dirty="0"/>
              <a:t>Image caption</a:t>
            </a:r>
            <a:endParaRPr lang="en-US" dirty="0"/>
          </a:p>
        </p:txBody>
      </p:sp>
      <p:sp>
        <p:nvSpPr>
          <p:cNvPr id="10" name="Title 1">
            <a:extLst>
              <a:ext uri="{FF2B5EF4-FFF2-40B4-BE49-F238E27FC236}">
                <a16:creationId xmlns:a16="http://schemas.microsoft.com/office/drawing/2014/main" id="{C9D862E6-F096-A1F4-FC3D-636B4CB005CF}"/>
              </a:ext>
            </a:extLst>
          </p:cNvPr>
          <p:cNvSpPr>
            <a:spLocks noGrp="1"/>
          </p:cNvSpPr>
          <p:nvPr>
            <p:ph type="title" hasCustomPrompt="1"/>
          </p:nvPr>
        </p:nvSpPr>
        <p:spPr>
          <a:xfrm>
            <a:off x="838201" y="365125"/>
            <a:ext cx="8964622" cy="1325563"/>
          </a:xfrm>
        </p:spPr>
        <p:txBody>
          <a:bodyPr/>
          <a:lstStyle/>
          <a:p>
            <a:r>
              <a:rPr lang="en-GB" dirty="0"/>
              <a:t>Content slide with image</a:t>
            </a:r>
            <a:endParaRPr lang="en-US" dirty="0"/>
          </a:p>
        </p:txBody>
      </p:sp>
    </p:spTree>
    <p:extLst>
      <p:ext uri="{BB962C8B-B14F-4D97-AF65-F5344CB8AC3E}">
        <p14:creationId xmlns:p14="http://schemas.microsoft.com/office/powerpoint/2010/main" val="101178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999711" y="1003609"/>
            <a:ext cx="10192579" cy="500956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dirty="0"/>
              <a:t>Image caption</a:t>
            </a:r>
            <a:endParaRPr lang="en-US" dirty="0"/>
          </a:p>
        </p:txBody>
      </p:sp>
    </p:spTree>
    <p:extLst>
      <p:ext uri="{BB962C8B-B14F-4D97-AF65-F5344CB8AC3E}">
        <p14:creationId xmlns:p14="http://schemas.microsoft.com/office/powerpoint/2010/main" val="14133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121920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 name="Text Placeholder 8">
            <a:extLst>
              <a:ext uri="{FF2B5EF4-FFF2-40B4-BE49-F238E27FC236}">
                <a16:creationId xmlns:a16="http://schemas.microsoft.com/office/drawing/2014/main" id="{AD1E5FDF-72EA-15A2-2072-BFB200E6CED1}"/>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dirty="0"/>
              <a:t>Image caption</a:t>
            </a:r>
            <a:endParaRPr lang="en-US" dirty="0"/>
          </a:p>
        </p:txBody>
      </p:sp>
    </p:spTree>
    <p:extLst>
      <p:ext uri="{BB962C8B-B14F-4D97-AF65-F5344CB8AC3E}">
        <p14:creationId xmlns:p14="http://schemas.microsoft.com/office/powerpoint/2010/main" val="338750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8964622"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B9CD15CE-61E9-3C45-B472-570438ED489D}" type="datetimeFigureOut">
              <a:rPr lang="en-US" smtClean="0"/>
              <a:t>3/1/25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5F6B3D39-8D6D-D346-BB56-FA053557FEA5}" type="slidenum">
              <a:rPr lang="en-US" smtClean="0"/>
              <a:t>‹#›</a:t>
            </a:fld>
            <a:endParaRPr lang="en-US"/>
          </a:p>
        </p:txBody>
      </p:sp>
      <p:pic>
        <p:nvPicPr>
          <p:cNvPr id="9" name="Picture 8" descr="A black square with a white border&#10;&#10;Description automatically generated">
            <a:extLst>
              <a:ext uri="{FF2B5EF4-FFF2-40B4-BE49-F238E27FC236}">
                <a16:creationId xmlns:a16="http://schemas.microsoft.com/office/drawing/2014/main" id="{884D5B20-2BE7-2141-CDB9-9E3004EF760B}"/>
              </a:ext>
            </a:extLst>
          </p:cNvPr>
          <p:cNvPicPr>
            <a:picLocks noChangeAspect="1"/>
          </p:cNvPicPr>
          <p:nvPr userDrawn="1"/>
        </p:nvPicPr>
        <p:blipFill>
          <a:blip r:embed="rId22"/>
          <a:stretch>
            <a:fillRect/>
          </a:stretch>
        </p:blipFill>
        <p:spPr>
          <a:xfrm>
            <a:off x="10393811" y="0"/>
            <a:ext cx="1798189" cy="1800000"/>
          </a:xfrm>
          <a:prstGeom prst="rect">
            <a:avLst/>
          </a:prstGeom>
        </p:spPr>
      </p:pic>
    </p:spTree>
    <p:extLst>
      <p:ext uri="{BB962C8B-B14F-4D97-AF65-F5344CB8AC3E}">
        <p14:creationId xmlns:p14="http://schemas.microsoft.com/office/powerpoint/2010/main" val="3080396523"/>
      </p:ext>
    </p:extLst>
  </p:cSld>
  <p:clrMap bg1="dk1" tx1="lt1" bg2="dk2" tx2="lt2" accent1="accent1" accent2="accent2" accent3="accent3" accent4="accent4" accent5="accent5" accent6="accent6" hlink="hlink" folHlink="folHlink"/>
  <p:sldLayoutIdLst>
    <p:sldLayoutId id="2147483697" r:id="rId1"/>
    <p:sldLayoutId id="2147483685" r:id="rId2"/>
    <p:sldLayoutId id="2147483701" r:id="rId3"/>
    <p:sldLayoutId id="2147483696" r:id="rId4"/>
    <p:sldLayoutId id="2147483702" r:id="rId5"/>
    <p:sldLayoutId id="2147483686" r:id="rId6"/>
    <p:sldLayoutId id="2147483693" r:id="rId7"/>
    <p:sldLayoutId id="2147483700" r:id="rId8"/>
    <p:sldLayoutId id="2147483703" r:id="rId9"/>
    <p:sldLayoutId id="2147483698" r:id="rId10"/>
    <p:sldLayoutId id="2147483699" r:id="rId11"/>
    <p:sldLayoutId id="2147483687" r:id="rId12"/>
    <p:sldLayoutId id="2147483688" r:id="rId13"/>
    <p:sldLayoutId id="2147483689" r:id="rId14"/>
    <p:sldLayoutId id="2147483690" r:id="rId15"/>
    <p:sldLayoutId id="2147483691" r:id="rId16"/>
    <p:sldLayoutId id="2147483692" r:id="rId17"/>
    <p:sldLayoutId id="2147483694" r:id="rId18"/>
    <p:sldLayoutId id="2147483695" r:id="rId19"/>
    <p:sldLayoutId id="2147483727" r:id="rId20"/>
  </p:sldLayoutIdLst>
  <p:txStyles>
    <p:titleStyle>
      <a:lvl1pPr algn="l" defTabSz="914400" rtl="0" eaLnBrk="1" latinLnBrk="0" hangingPunct="1">
        <a:lnSpc>
          <a:spcPct val="90000"/>
        </a:lnSpc>
        <a:spcBef>
          <a:spcPct val="0"/>
        </a:spcBef>
        <a:buNone/>
        <a:defRPr sz="4400" b="1" i="0" kern="1200">
          <a:solidFill>
            <a:schemeClr val="tx1"/>
          </a:solidFill>
          <a:latin typeface="Aptos Narrow"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C989E6-D982-3CFC-45EB-57BF02ADAF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42E76CDC-EC60-6EB9-8AD3-9F02B09477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582A7F-EE85-E689-AFCE-E6D1BEB776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692EF1-68BD-BC4E-9908-4D35CB1B878E}" type="datetimeFigureOut">
              <a:rPr lang="en-US" smtClean="0"/>
              <a:t>3/1/25</a:t>
            </a:fld>
            <a:endParaRPr lang="en-US"/>
          </a:p>
        </p:txBody>
      </p:sp>
      <p:sp>
        <p:nvSpPr>
          <p:cNvPr id="5" name="Footer Placeholder 4">
            <a:extLst>
              <a:ext uri="{FF2B5EF4-FFF2-40B4-BE49-F238E27FC236}">
                <a16:creationId xmlns:a16="http://schemas.microsoft.com/office/drawing/2014/main" id="{20F8339A-1C2D-B362-9409-F31D6FD978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A79DDE-BBAA-AD10-6A98-A3C63B463D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AEBCC4-7888-EF45-ADF9-E14CA3A04C45}" type="slidenum">
              <a:rPr lang="en-US" smtClean="0"/>
              <a:t>‹#›</a:t>
            </a:fld>
            <a:endParaRPr lang="en-US"/>
          </a:p>
        </p:txBody>
      </p:sp>
    </p:spTree>
    <p:extLst>
      <p:ext uri="{BB962C8B-B14F-4D97-AF65-F5344CB8AC3E}">
        <p14:creationId xmlns:p14="http://schemas.microsoft.com/office/powerpoint/2010/main" val="1929629404"/>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Lst>
  <p:txStyles>
    <p:titleStyle>
      <a:lvl1pPr algn="l" defTabSz="914400" rtl="0" eaLnBrk="1" latinLnBrk="0" hangingPunct="1">
        <a:lnSpc>
          <a:spcPct val="90000"/>
        </a:lnSpc>
        <a:spcBef>
          <a:spcPct val="0"/>
        </a:spcBef>
        <a:buNone/>
        <a:defRPr sz="4400" b="1" i="0" kern="1200">
          <a:solidFill>
            <a:schemeClr val="tx1"/>
          </a:solidFill>
          <a:latin typeface="Aptos Narrow"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13.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hyperlink" Target="https://help.prusa3d.com/category/prusaslicer_204" TargetMode="External"/><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hyperlink" Target="https://www.slq.qld.gov.au/visit/spaces/edge"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08E9-9A5D-F101-0658-717BB24524E0}"/>
              </a:ext>
            </a:extLst>
          </p:cNvPr>
          <p:cNvSpPr>
            <a:spLocks noGrp="1"/>
          </p:cNvSpPr>
          <p:nvPr>
            <p:ph type="ctrTitle"/>
          </p:nvPr>
        </p:nvSpPr>
        <p:spPr/>
        <p:txBody>
          <a:bodyPr/>
          <a:lstStyle/>
          <a:p>
            <a:r>
              <a:rPr lang="en-US" dirty="0"/>
              <a:t>3D Printing  101</a:t>
            </a:r>
          </a:p>
        </p:txBody>
      </p:sp>
      <p:sp>
        <p:nvSpPr>
          <p:cNvPr id="3" name="Subtitle 2">
            <a:extLst>
              <a:ext uri="{FF2B5EF4-FFF2-40B4-BE49-F238E27FC236}">
                <a16:creationId xmlns:a16="http://schemas.microsoft.com/office/drawing/2014/main" id="{79F7E299-1E0C-ED8B-6E8F-A367B9DB0FBF}"/>
              </a:ext>
            </a:extLst>
          </p:cNvPr>
          <p:cNvSpPr>
            <a:spLocks noGrp="1"/>
          </p:cNvSpPr>
          <p:nvPr>
            <p:ph type="subTitle" idx="1"/>
          </p:nvPr>
        </p:nvSpPr>
        <p:spPr/>
        <p:txBody>
          <a:bodyPr>
            <a:normAutofit lnSpcReduction="10000"/>
          </a:bodyPr>
          <a:lstStyle/>
          <a:p>
            <a:r>
              <a:rPr lang="en-US" dirty="0">
                <a:latin typeface="Aptos Narrow" panose="020B0004020202020204" pitchFamily="34" charset="0"/>
              </a:rPr>
              <a:t>D</a:t>
            </a:r>
            <a:r>
              <a:rPr lang="en-US" sz="2800" b="0" i="0" dirty="0">
                <a:effectLst/>
                <a:latin typeface="Aptos Narrow" panose="020B0004020202020204" pitchFamily="34" charset="0"/>
              </a:rPr>
              <a:t>esigning content for printing on The Edge 3D printers.</a:t>
            </a:r>
            <a:endParaRPr lang="en-US" dirty="0"/>
          </a:p>
        </p:txBody>
      </p:sp>
      <p:pic>
        <p:nvPicPr>
          <p:cNvPr id="5" name="Content Placeholder 5" descr="A computer and printer on a table&#10;&#10;Description automatically generated">
            <a:extLst>
              <a:ext uri="{FF2B5EF4-FFF2-40B4-BE49-F238E27FC236}">
                <a16:creationId xmlns:a16="http://schemas.microsoft.com/office/drawing/2014/main" id="{EB00CF29-E80C-098A-C9F9-12AE25CA379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0370" r="20370"/>
          <a:stretch/>
        </p:blipFill>
        <p:spPr>
          <a:xfrm>
            <a:off x="0" y="-14748"/>
            <a:ext cx="6096000" cy="6858000"/>
          </a:xfrm>
          <a:prstGeom prst="rect">
            <a:avLst/>
          </a:prstGeom>
        </p:spPr>
      </p:pic>
    </p:spTree>
    <p:extLst>
      <p:ext uri="{BB962C8B-B14F-4D97-AF65-F5344CB8AC3E}">
        <p14:creationId xmlns:p14="http://schemas.microsoft.com/office/powerpoint/2010/main" val="143945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chine&#10;&#10;AI-generated content may be incorrect.">
            <a:extLst>
              <a:ext uri="{FF2B5EF4-FFF2-40B4-BE49-F238E27FC236}">
                <a16:creationId xmlns:a16="http://schemas.microsoft.com/office/drawing/2014/main" id="{26EE9782-DD5C-C53B-05CF-E9E2C5004E72}"/>
              </a:ext>
            </a:extLst>
          </p:cNvPr>
          <p:cNvPicPr>
            <a:picLocks noChangeAspect="1"/>
          </p:cNvPicPr>
          <p:nvPr/>
        </p:nvPicPr>
        <p:blipFill>
          <a:blip r:embed="rId3"/>
          <a:stretch>
            <a:fillRect/>
          </a:stretch>
        </p:blipFill>
        <p:spPr>
          <a:xfrm>
            <a:off x="-37991" y="0"/>
            <a:ext cx="5422791" cy="2598057"/>
          </a:xfrm>
          <a:prstGeom prst="rect">
            <a:avLst/>
          </a:prstGeom>
        </p:spPr>
      </p:pic>
      <p:pic>
        <p:nvPicPr>
          <p:cNvPr id="10" name="Picture 9" descr="A machine with a red object on a table&#10;&#10;AI-generated content may be incorrect.">
            <a:extLst>
              <a:ext uri="{FF2B5EF4-FFF2-40B4-BE49-F238E27FC236}">
                <a16:creationId xmlns:a16="http://schemas.microsoft.com/office/drawing/2014/main" id="{669948ED-6A49-E5C2-FD9C-3A1D87D01A40}"/>
              </a:ext>
            </a:extLst>
          </p:cNvPr>
          <p:cNvPicPr>
            <a:picLocks noChangeAspect="1"/>
          </p:cNvPicPr>
          <p:nvPr/>
        </p:nvPicPr>
        <p:blipFill>
          <a:blip r:embed="rId4"/>
          <a:srcRect t="11600" b="7454"/>
          <a:stretch/>
        </p:blipFill>
        <p:spPr>
          <a:xfrm>
            <a:off x="5384800" y="4777619"/>
            <a:ext cx="3657600" cy="2174496"/>
          </a:xfrm>
          <a:prstGeom prst="rect">
            <a:avLst/>
          </a:prstGeom>
        </p:spPr>
      </p:pic>
      <p:sp>
        <p:nvSpPr>
          <p:cNvPr id="2" name="Title 1">
            <a:extLst>
              <a:ext uri="{FF2B5EF4-FFF2-40B4-BE49-F238E27FC236}">
                <a16:creationId xmlns:a16="http://schemas.microsoft.com/office/drawing/2014/main" id="{0F458926-90BC-0CE6-0DA5-592FC50A3C1B}"/>
              </a:ext>
            </a:extLst>
          </p:cNvPr>
          <p:cNvSpPr>
            <a:spLocks noGrp="1"/>
          </p:cNvSpPr>
          <p:nvPr>
            <p:ph type="ctrTitle"/>
          </p:nvPr>
        </p:nvSpPr>
        <p:spPr>
          <a:xfrm>
            <a:off x="5504545" y="-1"/>
            <a:ext cx="6252026" cy="4515729"/>
          </a:xfrm>
          <a:noFill/>
        </p:spPr>
        <p:txBody>
          <a:bodyPr>
            <a:normAutofit fontScale="90000"/>
          </a:bodyPr>
          <a:lstStyle/>
          <a:p>
            <a:r>
              <a:rPr lang="en-US" sz="2700" dirty="0"/>
              <a:t>But first </a:t>
            </a:r>
            <a:br>
              <a:rPr lang="en-US" sz="2700" dirty="0"/>
            </a:br>
            <a:r>
              <a:rPr lang="en-US" dirty="0"/>
              <a:t>What’s a reasonable thing to try and make on the  3D printers at The Edge?</a:t>
            </a:r>
          </a:p>
        </p:txBody>
      </p:sp>
      <p:pic>
        <p:nvPicPr>
          <p:cNvPr id="14" name="Picture 13" descr="A small red dog on a black surface&#10;&#10;AI-generated content may be incorrect.">
            <a:extLst>
              <a:ext uri="{FF2B5EF4-FFF2-40B4-BE49-F238E27FC236}">
                <a16:creationId xmlns:a16="http://schemas.microsoft.com/office/drawing/2014/main" id="{A1E07655-3080-7746-4D36-ED0C35F38A40}"/>
              </a:ext>
            </a:extLst>
          </p:cNvPr>
          <p:cNvPicPr>
            <a:picLocks noChangeAspect="1"/>
          </p:cNvPicPr>
          <p:nvPr/>
        </p:nvPicPr>
        <p:blipFill>
          <a:blip r:embed="rId5"/>
          <a:stretch>
            <a:fillRect/>
          </a:stretch>
        </p:blipFill>
        <p:spPr>
          <a:xfrm>
            <a:off x="9071429" y="4777619"/>
            <a:ext cx="3120571" cy="2080381"/>
          </a:xfrm>
          <a:prstGeom prst="rect">
            <a:avLst/>
          </a:prstGeom>
        </p:spPr>
      </p:pic>
      <p:pic>
        <p:nvPicPr>
          <p:cNvPr id="6" name="Picture Placeholder 5" descr="A person sitting on a robot&#10;&#10;AI-generated content may be incorrect.">
            <a:extLst>
              <a:ext uri="{FF2B5EF4-FFF2-40B4-BE49-F238E27FC236}">
                <a16:creationId xmlns:a16="http://schemas.microsoft.com/office/drawing/2014/main" id="{C1F1E4D3-CB8B-EBB5-5C7D-323581FE25B0}"/>
              </a:ext>
            </a:extLst>
          </p:cNvPr>
          <p:cNvPicPr>
            <a:picLocks noGrp="1" noChangeAspect="1"/>
          </p:cNvPicPr>
          <p:nvPr>
            <p:ph type="pic" sz="quarter" idx="10"/>
          </p:nvPr>
        </p:nvPicPr>
        <p:blipFill>
          <a:blip r:embed="rId6"/>
          <a:srcRect l="9237" r="9237" b="17149"/>
          <a:stretch/>
        </p:blipFill>
        <p:spPr>
          <a:xfrm>
            <a:off x="0" y="1933075"/>
            <a:ext cx="5384800" cy="5019040"/>
          </a:xfrm>
        </p:spPr>
      </p:pic>
    </p:spTree>
    <p:extLst>
      <p:ext uri="{BB962C8B-B14F-4D97-AF65-F5344CB8AC3E}">
        <p14:creationId xmlns:p14="http://schemas.microsoft.com/office/powerpoint/2010/main" val="423117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4BF07-D1A5-BA93-E0B7-B04511510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595DCA-33E5-0B59-962B-A4741137A8E1}"/>
              </a:ext>
            </a:extLst>
          </p:cNvPr>
          <p:cNvSpPr>
            <a:spLocks noGrp="1"/>
          </p:cNvSpPr>
          <p:nvPr>
            <p:ph type="title"/>
          </p:nvPr>
        </p:nvSpPr>
        <p:spPr/>
        <p:txBody>
          <a:bodyPr/>
          <a:lstStyle/>
          <a:p>
            <a:r>
              <a:rPr lang="en-US" u="sng" dirty="0" err="1"/>
              <a:t>Tinkercad</a:t>
            </a:r>
            <a:r>
              <a:rPr lang="en-US" u="sng" dirty="0"/>
              <a:t> refresher</a:t>
            </a:r>
          </a:p>
        </p:txBody>
      </p:sp>
      <p:sp>
        <p:nvSpPr>
          <p:cNvPr id="3" name="Content Placeholder 2">
            <a:extLst>
              <a:ext uri="{FF2B5EF4-FFF2-40B4-BE49-F238E27FC236}">
                <a16:creationId xmlns:a16="http://schemas.microsoft.com/office/drawing/2014/main" id="{40A0675E-42F6-5834-3470-01992D916826}"/>
              </a:ext>
            </a:extLst>
          </p:cNvPr>
          <p:cNvSpPr>
            <a:spLocks noGrp="1"/>
          </p:cNvSpPr>
          <p:nvPr>
            <p:ph idx="1"/>
          </p:nvPr>
        </p:nvSpPr>
        <p:spPr>
          <a:xfrm>
            <a:off x="838200" y="1825625"/>
            <a:ext cx="4212102" cy="1958584"/>
          </a:xfrm>
        </p:spPr>
        <p:txBody>
          <a:bodyPr>
            <a:normAutofit/>
          </a:bodyPr>
          <a:lstStyle/>
          <a:p>
            <a:r>
              <a:rPr lang="en-US" dirty="0"/>
              <a:t>Navigating space. </a:t>
            </a:r>
          </a:p>
          <a:p>
            <a:r>
              <a:rPr lang="en-US" dirty="0"/>
              <a:t>Combining shapes. </a:t>
            </a:r>
          </a:p>
          <a:p>
            <a:r>
              <a:rPr lang="en-US" dirty="0"/>
              <a:t>Imports and exports </a:t>
            </a:r>
          </a:p>
        </p:txBody>
      </p:sp>
      <p:sp>
        <p:nvSpPr>
          <p:cNvPr id="4" name="Rounded Rectangle 3">
            <a:extLst>
              <a:ext uri="{FF2B5EF4-FFF2-40B4-BE49-F238E27FC236}">
                <a16:creationId xmlns:a16="http://schemas.microsoft.com/office/drawing/2014/main" id="{7F4B2169-F657-4E5A-7174-F78D45BFC6C2}"/>
              </a:ext>
            </a:extLst>
          </p:cNvPr>
          <p:cNvSpPr/>
          <p:nvPr/>
        </p:nvSpPr>
        <p:spPr>
          <a:xfrm>
            <a:off x="6428935" y="801859"/>
            <a:ext cx="5078437" cy="4839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260BE6D-3B22-94D0-2A41-E5018FE80A04}"/>
              </a:ext>
            </a:extLst>
          </p:cNvPr>
          <p:cNvSpPr txBox="1"/>
          <p:nvPr/>
        </p:nvSpPr>
        <p:spPr>
          <a:xfrm>
            <a:off x="7278857" y="1090523"/>
            <a:ext cx="3362179" cy="1754326"/>
          </a:xfrm>
          <a:prstGeom prst="rect">
            <a:avLst/>
          </a:prstGeom>
          <a:noFill/>
        </p:spPr>
        <p:txBody>
          <a:bodyPr wrap="square" rtlCol="0">
            <a:spAutoFit/>
          </a:bodyPr>
          <a:lstStyle/>
          <a:p>
            <a:pPr algn="ctr"/>
            <a:r>
              <a:rPr lang="en-US" b="1" dirty="0"/>
              <a:t>Brief</a:t>
            </a:r>
          </a:p>
          <a:p>
            <a:pPr algn="ctr"/>
            <a:r>
              <a:rPr lang="en-US" dirty="0"/>
              <a:t>Use </a:t>
            </a:r>
            <a:r>
              <a:rPr lang="en-US" dirty="0" err="1"/>
              <a:t>tinkercad</a:t>
            </a:r>
            <a:r>
              <a:rPr lang="en-US" dirty="0"/>
              <a:t> to quickly design a chess piece to hide a key.</a:t>
            </a:r>
          </a:p>
          <a:p>
            <a:pPr algn="ctr"/>
            <a:endParaRPr lang="en-US" dirty="0"/>
          </a:p>
          <a:p>
            <a:pPr algn="ctr"/>
            <a:r>
              <a:rPr lang="en-US" dirty="0"/>
              <a:t>You have 10 mins</a:t>
            </a:r>
          </a:p>
          <a:p>
            <a:endParaRPr lang="en-US" dirty="0"/>
          </a:p>
        </p:txBody>
      </p:sp>
      <p:pic>
        <p:nvPicPr>
          <p:cNvPr id="7" name="Picture 6" descr="A screenshot of a computer&#10;&#10;AI-generated content may be incorrect.">
            <a:extLst>
              <a:ext uri="{FF2B5EF4-FFF2-40B4-BE49-F238E27FC236}">
                <a16:creationId xmlns:a16="http://schemas.microsoft.com/office/drawing/2014/main" id="{3B5DE683-2A70-5FF8-514D-227E94F88A92}"/>
              </a:ext>
            </a:extLst>
          </p:cNvPr>
          <p:cNvPicPr>
            <a:picLocks noChangeAspect="1"/>
          </p:cNvPicPr>
          <p:nvPr/>
        </p:nvPicPr>
        <p:blipFill>
          <a:blip r:embed="rId3"/>
          <a:stretch>
            <a:fillRect/>
          </a:stretch>
        </p:blipFill>
        <p:spPr>
          <a:xfrm>
            <a:off x="297853" y="3616810"/>
            <a:ext cx="5798147" cy="2876065"/>
          </a:xfrm>
          <a:prstGeom prst="rect">
            <a:avLst/>
          </a:prstGeom>
        </p:spPr>
      </p:pic>
      <p:pic>
        <p:nvPicPr>
          <p:cNvPr id="9" name="Picture 8" descr="A key on a cutting mat&#10;&#10;AI-generated content may be incorrect.">
            <a:extLst>
              <a:ext uri="{FF2B5EF4-FFF2-40B4-BE49-F238E27FC236}">
                <a16:creationId xmlns:a16="http://schemas.microsoft.com/office/drawing/2014/main" id="{9F564803-FBE1-1F39-7840-82223F0C2712}"/>
              </a:ext>
            </a:extLst>
          </p:cNvPr>
          <p:cNvPicPr>
            <a:picLocks noChangeAspect="1"/>
          </p:cNvPicPr>
          <p:nvPr/>
        </p:nvPicPr>
        <p:blipFill>
          <a:blip r:embed="rId4"/>
          <a:stretch>
            <a:fillRect/>
          </a:stretch>
        </p:blipFill>
        <p:spPr>
          <a:xfrm>
            <a:off x="7278857" y="3099788"/>
            <a:ext cx="3679384" cy="2122453"/>
          </a:xfrm>
          <a:prstGeom prst="rect">
            <a:avLst/>
          </a:prstGeom>
        </p:spPr>
      </p:pic>
    </p:spTree>
    <p:extLst>
      <p:ext uri="{BB962C8B-B14F-4D97-AF65-F5344CB8AC3E}">
        <p14:creationId xmlns:p14="http://schemas.microsoft.com/office/powerpoint/2010/main" val="2020793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BAA8E-F04A-66F5-A44A-D2BD65AF7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4DDB2-C8C4-C4CD-F972-26AA0D321788}"/>
              </a:ext>
            </a:extLst>
          </p:cNvPr>
          <p:cNvSpPr>
            <a:spLocks noGrp="1"/>
          </p:cNvSpPr>
          <p:nvPr>
            <p:ph type="title"/>
          </p:nvPr>
        </p:nvSpPr>
        <p:spPr/>
        <p:txBody>
          <a:bodyPr/>
          <a:lstStyle/>
          <a:p>
            <a:pPr marL="514350" indent="-514350">
              <a:buFont typeface="+mj-lt"/>
              <a:buAutoNum type="arabicPeriod"/>
            </a:pPr>
            <a:r>
              <a:rPr lang="en-US" dirty="0"/>
              <a:t>How are you going to </a:t>
            </a:r>
            <a:r>
              <a:rPr lang="en-US" u="sng" dirty="0"/>
              <a:t>use the print?</a:t>
            </a:r>
          </a:p>
        </p:txBody>
      </p:sp>
      <p:pic>
        <p:nvPicPr>
          <p:cNvPr id="4" name="Picture 3" descr="A close-up of a 3d printer&#10;&#10;AI-generated content may be incorrect.">
            <a:extLst>
              <a:ext uri="{FF2B5EF4-FFF2-40B4-BE49-F238E27FC236}">
                <a16:creationId xmlns:a16="http://schemas.microsoft.com/office/drawing/2014/main" id="{3D5D69B3-240D-5B4D-5DCE-DE2948139DA9}"/>
              </a:ext>
            </a:extLst>
          </p:cNvPr>
          <p:cNvPicPr>
            <a:picLocks noChangeAspect="1"/>
          </p:cNvPicPr>
          <p:nvPr/>
        </p:nvPicPr>
        <p:blipFill>
          <a:blip r:embed="rId3"/>
          <a:stretch>
            <a:fillRect/>
          </a:stretch>
        </p:blipFill>
        <p:spPr>
          <a:xfrm>
            <a:off x="3397250" y="1631950"/>
            <a:ext cx="5397500" cy="3594100"/>
          </a:xfrm>
          <a:prstGeom prst="rect">
            <a:avLst/>
          </a:prstGeom>
        </p:spPr>
      </p:pic>
    </p:spTree>
    <p:extLst>
      <p:ext uri="{BB962C8B-B14F-4D97-AF65-F5344CB8AC3E}">
        <p14:creationId xmlns:p14="http://schemas.microsoft.com/office/powerpoint/2010/main" val="2838164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584B7-DBB8-0CB3-146D-DC0641E47F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2E8F6-1408-B362-F041-D8230275FC77}"/>
              </a:ext>
            </a:extLst>
          </p:cNvPr>
          <p:cNvSpPr>
            <a:spLocks noGrp="1"/>
          </p:cNvSpPr>
          <p:nvPr>
            <p:ph type="title"/>
          </p:nvPr>
        </p:nvSpPr>
        <p:spPr/>
        <p:txBody>
          <a:bodyPr/>
          <a:lstStyle/>
          <a:p>
            <a:r>
              <a:rPr lang="en-US" dirty="0"/>
              <a:t>2. How much post print </a:t>
            </a:r>
            <a:r>
              <a:rPr lang="en-US" u="sng" dirty="0"/>
              <a:t>finishing and assembly </a:t>
            </a:r>
            <a:r>
              <a:rPr lang="en-US" dirty="0"/>
              <a:t>do you want to do?</a:t>
            </a:r>
          </a:p>
        </p:txBody>
      </p:sp>
      <p:pic>
        <p:nvPicPr>
          <p:cNvPr id="6" name="Picture 5" descr="A 3d model of a tower&#10;&#10;AI-generated content may be incorrect.">
            <a:extLst>
              <a:ext uri="{FF2B5EF4-FFF2-40B4-BE49-F238E27FC236}">
                <a16:creationId xmlns:a16="http://schemas.microsoft.com/office/drawing/2014/main" id="{50C323DC-7400-FA8B-CF7E-9504C161FEF1}"/>
              </a:ext>
            </a:extLst>
          </p:cNvPr>
          <p:cNvPicPr>
            <a:picLocks noChangeAspect="1"/>
          </p:cNvPicPr>
          <p:nvPr/>
        </p:nvPicPr>
        <p:blipFill>
          <a:blip r:embed="rId3"/>
          <a:stretch>
            <a:fillRect/>
          </a:stretch>
        </p:blipFill>
        <p:spPr>
          <a:xfrm>
            <a:off x="3048000" y="1811724"/>
            <a:ext cx="4824413" cy="4392226"/>
          </a:xfrm>
          <a:prstGeom prst="rect">
            <a:avLst/>
          </a:prstGeom>
        </p:spPr>
      </p:pic>
    </p:spTree>
    <p:extLst>
      <p:ext uri="{BB962C8B-B14F-4D97-AF65-F5344CB8AC3E}">
        <p14:creationId xmlns:p14="http://schemas.microsoft.com/office/powerpoint/2010/main" val="11111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4D7BD-86F5-5761-948F-4F8CF8E09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F890A-1DEC-A905-42A6-1CBB5067AD8F}"/>
              </a:ext>
            </a:extLst>
          </p:cNvPr>
          <p:cNvSpPr>
            <a:spLocks noGrp="1"/>
          </p:cNvSpPr>
          <p:nvPr>
            <p:ph type="title"/>
          </p:nvPr>
        </p:nvSpPr>
        <p:spPr/>
        <p:txBody>
          <a:bodyPr>
            <a:normAutofit fontScale="90000"/>
          </a:bodyPr>
          <a:lstStyle/>
          <a:p>
            <a:r>
              <a:rPr lang="en-US" dirty="0"/>
              <a:t>3. What you can do to make sure the printer does the best job?</a:t>
            </a:r>
            <a:br>
              <a:rPr lang="en-US" dirty="0"/>
            </a:br>
            <a:endParaRPr lang="en-US" dirty="0"/>
          </a:p>
        </p:txBody>
      </p:sp>
      <p:pic>
        <p:nvPicPr>
          <p:cNvPr id="6" name="Picture 5" descr="A screenshot of a computer&#10;&#10;AI-generated content may be incorrect.">
            <a:extLst>
              <a:ext uri="{FF2B5EF4-FFF2-40B4-BE49-F238E27FC236}">
                <a16:creationId xmlns:a16="http://schemas.microsoft.com/office/drawing/2014/main" id="{A796C814-A8C5-952E-1DCF-8DFF99C16E53}"/>
              </a:ext>
            </a:extLst>
          </p:cNvPr>
          <p:cNvPicPr>
            <a:picLocks noChangeAspect="1"/>
          </p:cNvPicPr>
          <p:nvPr/>
        </p:nvPicPr>
        <p:blipFill>
          <a:blip r:embed="rId3"/>
          <a:stretch>
            <a:fillRect/>
          </a:stretch>
        </p:blipFill>
        <p:spPr>
          <a:xfrm>
            <a:off x="3536950" y="2108200"/>
            <a:ext cx="5118100" cy="2641600"/>
          </a:xfrm>
          <a:prstGeom prst="rect">
            <a:avLst/>
          </a:prstGeom>
        </p:spPr>
      </p:pic>
    </p:spTree>
    <p:extLst>
      <p:ext uri="{BB962C8B-B14F-4D97-AF65-F5344CB8AC3E}">
        <p14:creationId xmlns:p14="http://schemas.microsoft.com/office/powerpoint/2010/main" val="1422097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C347-F6E6-4F34-CF91-B00244E715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396A6B-3FBF-CFB9-D9BC-303A184DA0FB}"/>
              </a:ext>
            </a:extLst>
          </p:cNvPr>
          <p:cNvSpPr>
            <a:spLocks noGrp="1"/>
          </p:cNvSpPr>
          <p:nvPr>
            <p:ph type="title"/>
          </p:nvPr>
        </p:nvSpPr>
        <p:spPr/>
        <p:txBody>
          <a:bodyPr>
            <a:normAutofit/>
          </a:bodyPr>
          <a:lstStyle/>
          <a:p>
            <a:r>
              <a:rPr lang="en-US" dirty="0"/>
              <a:t>4. What slicer settings will you use?</a:t>
            </a:r>
          </a:p>
        </p:txBody>
      </p:sp>
      <p:pic>
        <p:nvPicPr>
          <p:cNvPr id="4" name="Picture 3" descr="A white box with a black background&#10;&#10;Description automatically generated">
            <a:extLst>
              <a:ext uri="{FF2B5EF4-FFF2-40B4-BE49-F238E27FC236}">
                <a16:creationId xmlns:a16="http://schemas.microsoft.com/office/drawing/2014/main" id="{5634E1AE-F2AB-C0CA-361F-3C5F980D2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294" y="3033712"/>
            <a:ext cx="742950" cy="742950"/>
          </a:xfrm>
          <a:prstGeom prst="rect">
            <a:avLst/>
          </a:prstGeom>
        </p:spPr>
      </p:pic>
      <p:pic>
        <p:nvPicPr>
          <p:cNvPr id="5" name="Graphic 2">
            <a:extLst>
              <a:ext uri="{FF2B5EF4-FFF2-40B4-BE49-F238E27FC236}">
                <a16:creationId xmlns:a16="http://schemas.microsoft.com/office/drawing/2014/main" id="{9E9597E1-605F-9EC6-296A-ADB594210E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2589" y="2986087"/>
            <a:ext cx="790575" cy="790575"/>
          </a:xfrm>
          <a:prstGeom prst="rect">
            <a:avLst/>
          </a:prstGeom>
        </p:spPr>
      </p:pic>
      <p:pic>
        <p:nvPicPr>
          <p:cNvPr id="6" name="Graphic 6">
            <a:extLst>
              <a:ext uri="{FF2B5EF4-FFF2-40B4-BE49-F238E27FC236}">
                <a16:creationId xmlns:a16="http://schemas.microsoft.com/office/drawing/2014/main" id="{73A963B9-6938-E014-0DA1-F19C8A9C42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97498" y="3076575"/>
            <a:ext cx="723900" cy="723900"/>
          </a:xfrm>
          <a:prstGeom prst="rect">
            <a:avLst/>
          </a:prstGeom>
        </p:spPr>
      </p:pic>
      <p:pic>
        <p:nvPicPr>
          <p:cNvPr id="8" name="Graphic 14">
            <a:extLst>
              <a:ext uri="{FF2B5EF4-FFF2-40B4-BE49-F238E27FC236}">
                <a16:creationId xmlns:a16="http://schemas.microsoft.com/office/drawing/2014/main" id="{4D58B7D9-38F5-D698-C881-19118AB06F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30721" y="2968942"/>
            <a:ext cx="741045" cy="741045"/>
          </a:xfrm>
          <a:prstGeom prst="rect">
            <a:avLst/>
          </a:prstGeom>
        </p:spPr>
      </p:pic>
      <p:pic>
        <p:nvPicPr>
          <p:cNvPr id="9" name="Graphic 7">
            <a:extLst>
              <a:ext uri="{FF2B5EF4-FFF2-40B4-BE49-F238E27FC236}">
                <a16:creationId xmlns:a16="http://schemas.microsoft.com/office/drawing/2014/main" id="{78C856B2-6CB1-2E67-08E4-DE86FCC368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59294" y="4376736"/>
            <a:ext cx="742950" cy="742950"/>
          </a:xfrm>
          <a:prstGeom prst="rect">
            <a:avLst/>
          </a:prstGeom>
        </p:spPr>
      </p:pic>
      <p:pic>
        <p:nvPicPr>
          <p:cNvPr id="10" name="Graphic 10">
            <a:extLst>
              <a:ext uri="{FF2B5EF4-FFF2-40B4-BE49-F238E27FC236}">
                <a16:creationId xmlns:a16="http://schemas.microsoft.com/office/drawing/2014/main" id="{D5EE8AD8-195A-A819-1124-658D21520BB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62141" y="4343617"/>
            <a:ext cx="809625" cy="809625"/>
          </a:xfrm>
          <a:prstGeom prst="rect">
            <a:avLst/>
          </a:prstGeom>
        </p:spPr>
      </p:pic>
      <p:pic>
        <p:nvPicPr>
          <p:cNvPr id="11" name="Graphic 17">
            <a:extLst>
              <a:ext uri="{FF2B5EF4-FFF2-40B4-BE49-F238E27FC236}">
                <a16:creationId xmlns:a16="http://schemas.microsoft.com/office/drawing/2014/main" id="{EA9616F2-59F7-A465-ADFD-431BB9D8F6F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62119" y="4383769"/>
            <a:ext cx="741045" cy="741045"/>
          </a:xfrm>
          <a:prstGeom prst="rect">
            <a:avLst/>
          </a:prstGeom>
        </p:spPr>
      </p:pic>
      <p:pic>
        <p:nvPicPr>
          <p:cNvPr id="12" name="Graphic 9">
            <a:extLst>
              <a:ext uri="{FF2B5EF4-FFF2-40B4-BE49-F238E27FC236}">
                <a16:creationId xmlns:a16="http://schemas.microsoft.com/office/drawing/2014/main" id="{DD45376F-69B6-C240-C12E-C2D8D94FCD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38812" y="4357686"/>
            <a:ext cx="762000" cy="762000"/>
          </a:xfrm>
          <a:prstGeom prst="rect">
            <a:avLst/>
          </a:prstGeom>
        </p:spPr>
      </p:pic>
      <p:pic>
        <p:nvPicPr>
          <p:cNvPr id="13" name="Graphic 13">
            <a:extLst>
              <a:ext uri="{FF2B5EF4-FFF2-40B4-BE49-F238E27FC236}">
                <a16:creationId xmlns:a16="http://schemas.microsoft.com/office/drawing/2014/main" id="{A94F1953-D8BA-D3E7-30B7-AAEE14A02FE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77485" y="1976437"/>
            <a:ext cx="762000" cy="762000"/>
          </a:xfrm>
          <a:prstGeom prst="rect">
            <a:avLst/>
          </a:prstGeom>
        </p:spPr>
      </p:pic>
      <p:pic>
        <p:nvPicPr>
          <p:cNvPr id="14" name="Graphic 3">
            <a:extLst>
              <a:ext uri="{FF2B5EF4-FFF2-40B4-BE49-F238E27FC236}">
                <a16:creationId xmlns:a16="http://schemas.microsoft.com/office/drawing/2014/main" id="{8F894E20-918C-CF68-EC50-73B4AA3FC03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708123" y="4343617"/>
            <a:ext cx="741045" cy="741045"/>
          </a:xfrm>
          <a:prstGeom prst="rect">
            <a:avLst/>
          </a:prstGeom>
        </p:spPr>
      </p:pic>
      <p:pic>
        <p:nvPicPr>
          <p:cNvPr id="15" name="Graphic 10">
            <a:extLst>
              <a:ext uri="{FF2B5EF4-FFF2-40B4-BE49-F238E27FC236}">
                <a16:creationId xmlns:a16="http://schemas.microsoft.com/office/drawing/2014/main" id="{E6FA5763-DB60-206E-B199-EC5C98FB63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91187" y="3024187"/>
            <a:ext cx="809625" cy="809625"/>
          </a:xfrm>
          <a:prstGeom prst="rect">
            <a:avLst/>
          </a:prstGeom>
        </p:spPr>
      </p:pic>
    </p:spTree>
    <p:extLst>
      <p:ext uri="{BB962C8B-B14F-4D97-AF65-F5344CB8AC3E}">
        <p14:creationId xmlns:p14="http://schemas.microsoft.com/office/powerpoint/2010/main" val="1770187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3F561-EDD7-842A-450D-90B313FFB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61E018-9248-B420-73CA-07B09C1B8890}"/>
              </a:ext>
            </a:extLst>
          </p:cNvPr>
          <p:cNvSpPr>
            <a:spLocks noGrp="1"/>
          </p:cNvSpPr>
          <p:nvPr>
            <p:ph type="title"/>
          </p:nvPr>
        </p:nvSpPr>
        <p:spPr>
          <a:xfrm>
            <a:off x="437171" y="512282"/>
            <a:ext cx="5621062" cy="1325563"/>
          </a:xfrm>
        </p:spPr>
        <p:txBody>
          <a:bodyPr/>
          <a:lstStyle/>
          <a:p>
            <a:r>
              <a:rPr lang="en-US" sz="4400" dirty="0">
                <a:cs typeface="Arial"/>
              </a:rPr>
              <a:t>4. Slicer settings</a:t>
            </a:r>
            <a:endParaRPr lang="en-US" dirty="0"/>
          </a:p>
        </p:txBody>
      </p:sp>
      <p:sp>
        <p:nvSpPr>
          <p:cNvPr id="4" name="Content Placeholder 3">
            <a:extLst>
              <a:ext uri="{FF2B5EF4-FFF2-40B4-BE49-F238E27FC236}">
                <a16:creationId xmlns:a16="http://schemas.microsoft.com/office/drawing/2014/main" id="{2F9EC05B-F611-BF1C-F5D6-EBA4558039C1}"/>
              </a:ext>
            </a:extLst>
          </p:cNvPr>
          <p:cNvSpPr>
            <a:spLocks noGrp="1"/>
          </p:cNvSpPr>
          <p:nvPr>
            <p:ph sz="half" idx="2"/>
          </p:nvPr>
        </p:nvSpPr>
        <p:spPr>
          <a:xfrm>
            <a:off x="6366127" y="656044"/>
            <a:ext cx="5181600" cy="2363603"/>
          </a:xfrm>
        </p:spPr>
        <p:txBody>
          <a:bodyPr>
            <a:normAutofit/>
          </a:bodyPr>
          <a:lstStyle/>
          <a:p>
            <a:pPr marL="0" indent="0">
              <a:buNone/>
            </a:pPr>
            <a:r>
              <a:rPr lang="en-US" dirty="0"/>
              <a:t>Repair holes open edges and inverted surfaces</a:t>
            </a:r>
          </a:p>
        </p:txBody>
      </p:sp>
      <p:pic>
        <p:nvPicPr>
          <p:cNvPr id="3" name="Picture 2" descr="A white box with a black background&#10;&#10;Description automatically generated">
            <a:extLst>
              <a:ext uri="{FF2B5EF4-FFF2-40B4-BE49-F238E27FC236}">
                <a16:creationId xmlns:a16="http://schemas.microsoft.com/office/drawing/2014/main" id="{430B1CF1-03D8-8467-25E8-06A3EFE9C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588" y="1837845"/>
            <a:ext cx="4305098" cy="4305098"/>
          </a:xfrm>
          <a:prstGeom prst="rect">
            <a:avLst/>
          </a:prstGeom>
        </p:spPr>
      </p:pic>
    </p:spTree>
    <p:extLst>
      <p:ext uri="{BB962C8B-B14F-4D97-AF65-F5344CB8AC3E}">
        <p14:creationId xmlns:p14="http://schemas.microsoft.com/office/powerpoint/2010/main" val="231967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00F94-C5CA-76C9-F4EA-F606FC3E60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8DFA0-A0D4-A9BF-F742-09B48BFFA033}"/>
              </a:ext>
            </a:extLst>
          </p:cNvPr>
          <p:cNvSpPr>
            <a:spLocks noGrp="1"/>
          </p:cNvSpPr>
          <p:nvPr>
            <p:ph type="title"/>
          </p:nvPr>
        </p:nvSpPr>
        <p:spPr>
          <a:xfrm>
            <a:off x="437171" y="512282"/>
            <a:ext cx="5621062" cy="1325563"/>
          </a:xfrm>
        </p:spPr>
        <p:txBody>
          <a:bodyPr/>
          <a:lstStyle/>
          <a:p>
            <a:r>
              <a:rPr lang="en-US" sz="4400" dirty="0">
                <a:cs typeface="Arial"/>
              </a:rPr>
              <a:t>4. Slicer settings</a:t>
            </a:r>
            <a:endParaRPr lang="en-US" dirty="0"/>
          </a:p>
        </p:txBody>
      </p:sp>
      <p:sp>
        <p:nvSpPr>
          <p:cNvPr id="4" name="Content Placeholder 3">
            <a:extLst>
              <a:ext uri="{FF2B5EF4-FFF2-40B4-BE49-F238E27FC236}">
                <a16:creationId xmlns:a16="http://schemas.microsoft.com/office/drawing/2014/main" id="{A8AC2A3C-E624-A9B7-288E-6F80E7108498}"/>
              </a:ext>
            </a:extLst>
          </p:cNvPr>
          <p:cNvSpPr>
            <a:spLocks noGrp="1"/>
          </p:cNvSpPr>
          <p:nvPr>
            <p:ph sz="half" idx="2"/>
          </p:nvPr>
        </p:nvSpPr>
        <p:spPr>
          <a:xfrm>
            <a:off x="6366127" y="656044"/>
            <a:ext cx="5181600" cy="2363603"/>
          </a:xfrm>
        </p:spPr>
        <p:txBody>
          <a:bodyPr>
            <a:normAutofit/>
          </a:bodyPr>
          <a:lstStyle/>
          <a:p>
            <a:pPr marL="0" indent="0">
              <a:buNone/>
            </a:pPr>
            <a:r>
              <a:rPr lang="en-US" dirty="0"/>
              <a:t>Orient object on print plate</a:t>
            </a:r>
          </a:p>
        </p:txBody>
      </p:sp>
      <p:pic>
        <p:nvPicPr>
          <p:cNvPr id="5" name="Graphic 2">
            <a:extLst>
              <a:ext uri="{FF2B5EF4-FFF2-40B4-BE49-F238E27FC236}">
                <a16:creationId xmlns:a16="http://schemas.microsoft.com/office/drawing/2014/main" id="{AA9C0FD3-8C26-E071-99CC-0A5818B96C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855" y="1721731"/>
            <a:ext cx="4040441" cy="4040441"/>
          </a:xfrm>
          <a:prstGeom prst="rect">
            <a:avLst/>
          </a:prstGeom>
        </p:spPr>
      </p:pic>
    </p:spTree>
    <p:extLst>
      <p:ext uri="{BB962C8B-B14F-4D97-AF65-F5344CB8AC3E}">
        <p14:creationId xmlns:p14="http://schemas.microsoft.com/office/powerpoint/2010/main" val="2560389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4279E-F006-C9C1-6DB3-2576B05194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9FE84C-B8B3-09A0-A978-EC13FBD269A5}"/>
              </a:ext>
            </a:extLst>
          </p:cNvPr>
          <p:cNvSpPr>
            <a:spLocks noGrp="1"/>
          </p:cNvSpPr>
          <p:nvPr>
            <p:ph type="title"/>
          </p:nvPr>
        </p:nvSpPr>
        <p:spPr>
          <a:xfrm>
            <a:off x="437171" y="512282"/>
            <a:ext cx="5621062" cy="1325563"/>
          </a:xfrm>
        </p:spPr>
        <p:txBody>
          <a:bodyPr/>
          <a:lstStyle/>
          <a:p>
            <a:r>
              <a:rPr lang="en-US" sz="4400" dirty="0">
                <a:cs typeface="Arial"/>
              </a:rPr>
              <a:t>4. Slicer settings</a:t>
            </a:r>
            <a:endParaRPr lang="en-US" dirty="0"/>
          </a:p>
        </p:txBody>
      </p:sp>
      <p:sp>
        <p:nvSpPr>
          <p:cNvPr id="4" name="Content Placeholder 3">
            <a:extLst>
              <a:ext uri="{FF2B5EF4-FFF2-40B4-BE49-F238E27FC236}">
                <a16:creationId xmlns:a16="http://schemas.microsoft.com/office/drawing/2014/main" id="{FF29F950-9941-7F51-D3A5-0D5CAE21F6C9}"/>
              </a:ext>
            </a:extLst>
          </p:cNvPr>
          <p:cNvSpPr>
            <a:spLocks noGrp="1"/>
          </p:cNvSpPr>
          <p:nvPr>
            <p:ph sz="half" idx="2"/>
          </p:nvPr>
        </p:nvSpPr>
        <p:spPr>
          <a:xfrm>
            <a:off x="6366127" y="656044"/>
            <a:ext cx="5181600" cy="2363603"/>
          </a:xfrm>
        </p:spPr>
        <p:txBody>
          <a:bodyPr>
            <a:normAutofit/>
          </a:bodyPr>
          <a:lstStyle/>
          <a:p>
            <a:pPr marL="0" indent="0">
              <a:buNone/>
            </a:pPr>
            <a:r>
              <a:rPr lang="en-US" dirty="0"/>
              <a:t>Sinking objects</a:t>
            </a:r>
          </a:p>
        </p:txBody>
      </p:sp>
      <p:pic>
        <p:nvPicPr>
          <p:cNvPr id="5" name="Graphic 6">
            <a:extLst>
              <a:ext uri="{FF2B5EF4-FFF2-40B4-BE49-F238E27FC236}">
                <a16:creationId xmlns:a16="http://schemas.microsoft.com/office/drawing/2014/main" id="{B0440F2D-7947-EEC3-19AC-666AF655AE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936" y="2065565"/>
            <a:ext cx="4251778" cy="4251778"/>
          </a:xfrm>
          <a:prstGeom prst="rect">
            <a:avLst/>
          </a:prstGeom>
        </p:spPr>
      </p:pic>
    </p:spTree>
    <p:extLst>
      <p:ext uri="{BB962C8B-B14F-4D97-AF65-F5344CB8AC3E}">
        <p14:creationId xmlns:p14="http://schemas.microsoft.com/office/powerpoint/2010/main" val="347910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B1843-82DD-135A-1F3C-0387D4B0F7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CABC47-8926-ECB3-EB28-0657CB9512FB}"/>
              </a:ext>
            </a:extLst>
          </p:cNvPr>
          <p:cNvSpPr>
            <a:spLocks noGrp="1"/>
          </p:cNvSpPr>
          <p:nvPr>
            <p:ph type="title"/>
          </p:nvPr>
        </p:nvSpPr>
        <p:spPr>
          <a:xfrm>
            <a:off x="437171" y="512282"/>
            <a:ext cx="5621062" cy="1325563"/>
          </a:xfrm>
        </p:spPr>
        <p:txBody>
          <a:bodyPr/>
          <a:lstStyle/>
          <a:p>
            <a:r>
              <a:rPr lang="en-US" sz="4400" dirty="0">
                <a:cs typeface="Arial"/>
              </a:rPr>
              <a:t>4. Slicer settings</a:t>
            </a:r>
            <a:endParaRPr lang="en-US" dirty="0"/>
          </a:p>
        </p:txBody>
      </p:sp>
      <p:sp>
        <p:nvSpPr>
          <p:cNvPr id="4" name="Content Placeholder 3">
            <a:extLst>
              <a:ext uri="{FF2B5EF4-FFF2-40B4-BE49-F238E27FC236}">
                <a16:creationId xmlns:a16="http://schemas.microsoft.com/office/drawing/2014/main" id="{897C4511-7B64-ACD9-809B-E039D275CBF6}"/>
              </a:ext>
            </a:extLst>
          </p:cNvPr>
          <p:cNvSpPr>
            <a:spLocks noGrp="1"/>
          </p:cNvSpPr>
          <p:nvPr>
            <p:ph sz="half" idx="2"/>
          </p:nvPr>
        </p:nvSpPr>
        <p:spPr>
          <a:xfrm>
            <a:off x="6366127" y="656044"/>
            <a:ext cx="5181600" cy="2363603"/>
          </a:xfrm>
        </p:spPr>
        <p:txBody>
          <a:bodyPr>
            <a:normAutofit/>
          </a:bodyPr>
          <a:lstStyle/>
          <a:p>
            <a:pPr marL="0" indent="0">
              <a:buNone/>
            </a:pPr>
            <a:r>
              <a:rPr lang="en-US" dirty="0"/>
              <a:t>Perimeter count verses infill </a:t>
            </a:r>
          </a:p>
        </p:txBody>
      </p:sp>
      <p:pic>
        <p:nvPicPr>
          <p:cNvPr id="5" name="Graphic 14">
            <a:extLst>
              <a:ext uri="{FF2B5EF4-FFF2-40B4-BE49-F238E27FC236}">
                <a16:creationId xmlns:a16="http://schemas.microsoft.com/office/drawing/2014/main" id="{4DB8C83F-3242-B26A-F003-7DBE5CAE9E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273" y="1723162"/>
            <a:ext cx="4622556" cy="4622556"/>
          </a:xfrm>
          <a:prstGeom prst="rect">
            <a:avLst/>
          </a:prstGeom>
        </p:spPr>
      </p:pic>
    </p:spTree>
    <p:extLst>
      <p:ext uri="{BB962C8B-B14F-4D97-AF65-F5344CB8AC3E}">
        <p14:creationId xmlns:p14="http://schemas.microsoft.com/office/powerpoint/2010/main" val="3899057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EB9728-2876-6F0A-DC39-9BE368FE0268}"/>
              </a:ext>
            </a:extLst>
          </p:cNvPr>
          <p:cNvSpPr/>
          <p:nvPr/>
        </p:nvSpPr>
        <p:spPr>
          <a:xfrm>
            <a:off x="0" y="0"/>
            <a:ext cx="4886325" cy="6867525"/>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7360" y="1715461"/>
            <a:ext cx="5062625" cy="3369317"/>
          </a:xfrm>
        </p:spPr>
        <p:txBody>
          <a:bodyPr vert="horz" lIns="91440" tIns="45720" rIns="91440" bIns="45720" rtlCol="0" anchor="t">
            <a:normAutofit fontScale="90000"/>
          </a:bodyPr>
          <a:lstStyle/>
          <a:p>
            <a:pPr algn="r"/>
            <a:r>
              <a:rPr lang="en-US" sz="3200" dirty="0">
                <a:latin typeface="Arial"/>
                <a:cs typeface="Arial"/>
              </a:rPr>
              <a:t>Acknowledgement of Country</a:t>
            </a:r>
            <a:br>
              <a:rPr lang="en-US" sz="3200" dirty="0">
                <a:latin typeface="Arial"/>
                <a:cs typeface="Arial"/>
              </a:rPr>
            </a:br>
            <a:endParaRPr lang="en-US" sz="4000" dirty="0">
              <a:latin typeface="Arial"/>
              <a:cs typeface="Arial"/>
            </a:endParaRPr>
          </a:p>
          <a:p>
            <a:r>
              <a:rPr lang="en-US" sz="2000" dirty="0">
                <a:latin typeface="Arial"/>
                <a:ea typeface="+mj-lt"/>
                <a:cs typeface="+mj-lt"/>
              </a:rPr>
              <a:t>We acknowledge Aboriginal and Torres Strait Islander peoples and their continuing connection to land and as custodians of stories for millennia. We respectfully acknowledge the land on which we all meet today, and pay our respects to elders past, present and emerging.</a:t>
            </a:r>
            <a:endParaRPr lang="en-US" sz="2000" dirty="0">
              <a:latin typeface="Arial"/>
              <a:cs typeface="Calibri Light"/>
            </a:endParaRPr>
          </a:p>
          <a:p>
            <a:pPr algn="r"/>
            <a:endParaRPr lang="en-US" sz="2000" dirty="0">
              <a:latin typeface="Arial"/>
              <a:cs typeface="Calibri Light"/>
            </a:endParaRPr>
          </a:p>
        </p:txBody>
      </p:sp>
      <p:pic>
        <p:nvPicPr>
          <p:cNvPr id="3" name="Picture 3" descr="A picture containing text, weapon&#10;&#10;Description automatically generated">
            <a:extLst>
              <a:ext uri="{FF2B5EF4-FFF2-40B4-BE49-F238E27FC236}">
                <a16:creationId xmlns:a16="http://schemas.microsoft.com/office/drawing/2014/main" id="{C01F5733-01B3-AA96-074F-C362A901DDAD}"/>
              </a:ext>
            </a:extLst>
          </p:cNvPr>
          <p:cNvPicPr>
            <a:picLocks noChangeAspect="1"/>
          </p:cNvPicPr>
          <p:nvPr/>
        </p:nvPicPr>
        <p:blipFill>
          <a:blip r:embed="rId2"/>
          <a:stretch>
            <a:fillRect/>
          </a:stretch>
        </p:blipFill>
        <p:spPr>
          <a:xfrm>
            <a:off x="1766888" y="1481137"/>
            <a:ext cx="1162050" cy="3400425"/>
          </a:xfrm>
          <a:prstGeom prst="rect">
            <a:avLst/>
          </a:prstGeom>
        </p:spPr>
      </p:pic>
    </p:spTree>
    <p:extLst>
      <p:ext uri="{BB962C8B-B14F-4D97-AF65-F5344CB8AC3E}">
        <p14:creationId xmlns:p14="http://schemas.microsoft.com/office/powerpoint/2010/main" val="2275128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3ECB4-B261-92AC-CCE1-E3F6D466FA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690461-EBC2-E7D8-F78F-BE7866092892}"/>
              </a:ext>
            </a:extLst>
          </p:cNvPr>
          <p:cNvSpPr>
            <a:spLocks noGrp="1"/>
          </p:cNvSpPr>
          <p:nvPr>
            <p:ph type="title"/>
          </p:nvPr>
        </p:nvSpPr>
        <p:spPr>
          <a:xfrm>
            <a:off x="437171" y="512282"/>
            <a:ext cx="5621062" cy="1325563"/>
          </a:xfrm>
        </p:spPr>
        <p:txBody>
          <a:bodyPr/>
          <a:lstStyle/>
          <a:p>
            <a:r>
              <a:rPr lang="en-US" sz="4400" dirty="0">
                <a:cs typeface="Arial"/>
              </a:rPr>
              <a:t>4. Slicer settings</a:t>
            </a:r>
            <a:endParaRPr lang="en-US" dirty="0"/>
          </a:p>
        </p:txBody>
      </p:sp>
      <p:sp>
        <p:nvSpPr>
          <p:cNvPr id="4" name="Content Placeholder 3">
            <a:extLst>
              <a:ext uri="{FF2B5EF4-FFF2-40B4-BE49-F238E27FC236}">
                <a16:creationId xmlns:a16="http://schemas.microsoft.com/office/drawing/2014/main" id="{60ED75C0-562B-D608-5BA4-61B84846F734}"/>
              </a:ext>
            </a:extLst>
          </p:cNvPr>
          <p:cNvSpPr>
            <a:spLocks noGrp="1"/>
          </p:cNvSpPr>
          <p:nvPr>
            <p:ph sz="half" idx="2"/>
          </p:nvPr>
        </p:nvSpPr>
        <p:spPr>
          <a:xfrm>
            <a:off x="6366127" y="656044"/>
            <a:ext cx="5181600" cy="2363603"/>
          </a:xfrm>
        </p:spPr>
        <p:txBody>
          <a:bodyPr>
            <a:normAutofit/>
          </a:bodyPr>
          <a:lstStyle/>
          <a:p>
            <a:pPr marL="0" indent="0">
              <a:buNone/>
            </a:pPr>
            <a:r>
              <a:rPr lang="en-US" dirty="0"/>
              <a:t>Types of supports</a:t>
            </a:r>
          </a:p>
        </p:txBody>
      </p:sp>
      <p:pic>
        <p:nvPicPr>
          <p:cNvPr id="6" name="Graphic 7">
            <a:extLst>
              <a:ext uri="{FF2B5EF4-FFF2-40B4-BE49-F238E27FC236}">
                <a16:creationId xmlns:a16="http://schemas.microsoft.com/office/drawing/2014/main" id="{FDC6FBF7-BE01-1FE7-9885-CE8BBD5D0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272" y="1678667"/>
            <a:ext cx="4029327" cy="4029327"/>
          </a:xfrm>
          <a:prstGeom prst="rect">
            <a:avLst/>
          </a:prstGeom>
        </p:spPr>
      </p:pic>
    </p:spTree>
    <p:extLst>
      <p:ext uri="{BB962C8B-B14F-4D97-AF65-F5344CB8AC3E}">
        <p14:creationId xmlns:p14="http://schemas.microsoft.com/office/powerpoint/2010/main" val="2791232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36B2A-D6EB-A14C-5746-BD2BDECEA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15604-61CD-805E-A696-AA1A02E64915}"/>
              </a:ext>
            </a:extLst>
          </p:cNvPr>
          <p:cNvSpPr>
            <a:spLocks noGrp="1"/>
          </p:cNvSpPr>
          <p:nvPr>
            <p:ph type="title"/>
          </p:nvPr>
        </p:nvSpPr>
        <p:spPr>
          <a:xfrm>
            <a:off x="437171" y="512282"/>
            <a:ext cx="5621062" cy="1325563"/>
          </a:xfrm>
        </p:spPr>
        <p:txBody>
          <a:bodyPr/>
          <a:lstStyle/>
          <a:p>
            <a:r>
              <a:rPr lang="en-US" sz="4400" dirty="0">
                <a:cs typeface="Arial"/>
              </a:rPr>
              <a:t>4. Slicer settings</a:t>
            </a:r>
            <a:endParaRPr lang="en-US" dirty="0"/>
          </a:p>
        </p:txBody>
      </p:sp>
      <p:sp>
        <p:nvSpPr>
          <p:cNvPr id="4" name="Content Placeholder 3">
            <a:extLst>
              <a:ext uri="{FF2B5EF4-FFF2-40B4-BE49-F238E27FC236}">
                <a16:creationId xmlns:a16="http://schemas.microsoft.com/office/drawing/2014/main" id="{B8DE2EE0-B40D-CE42-B56E-E84AA2EF23E5}"/>
              </a:ext>
            </a:extLst>
          </p:cNvPr>
          <p:cNvSpPr>
            <a:spLocks noGrp="1"/>
          </p:cNvSpPr>
          <p:nvPr>
            <p:ph sz="half" idx="2"/>
          </p:nvPr>
        </p:nvSpPr>
        <p:spPr>
          <a:xfrm>
            <a:off x="6366127" y="656044"/>
            <a:ext cx="5181600" cy="2363603"/>
          </a:xfrm>
        </p:spPr>
        <p:txBody>
          <a:bodyPr>
            <a:normAutofit/>
          </a:bodyPr>
          <a:lstStyle/>
          <a:p>
            <a:pPr marL="0" indent="0">
              <a:buNone/>
            </a:pPr>
            <a:r>
              <a:rPr lang="en-US" dirty="0"/>
              <a:t>Do you want a brim</a:t>
            </a:r>
          </a:p>
        </p:txBody>
      </p:sp>
      <p:pic>
        <p:nvPicPr>
          <p:cNvPr id="3" name="Graphic 10">
            <a:extLst>
              <a:ext uri="{FF2B5EF4-FFF2-40B4-BE49-F238E27FC236}">
                <a16:creationId xmlns:a16="http://schemas.microsoft.com/office/drawing/2014/main" id="{59CA23DE-E57D-38E3-9A26-CC6D1793F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273" y="1837845"/>
            <a:ext cx="4435727" cy="4435727"/>
          </a:xfrm>
          <a:prstGeom prst="rect">
            <a:avLst/>
          </a:prstGeom>
        </p:spPr>
      </p:pic>
    </p:spTree>
    <p:extLst>
      <p:ext uri="{BB962C8B-B14F-4D97-AF65-F5344CB8AC3E}">
        <p14:creationId xmlns:p14="http://schemas.microsoft.com/office/powerpoint/2010/main" val="2908078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8EF18-7D6D-5317-68E6-2FACC8860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3A5EA-53C8-5E1F-A77A-94FEF957CF98}"/>
              </a:ext>
            </a:extLst>
          </p:cNvPr>
          <p:cNvSpPr>
            <a:spLocks noGrp="1"/>
          </p:cNvSpPr>
          <p:nvPr>
            <p:ph type="title"/>
          </p:nvPr>
        </p:nvSpPr>
        <p:spPr>
          <a:xfrm>
            <a:off x="437171" y="512282"/>
            <a:ext cx="5621062" cy="1325563"/>
          </a:xfrm>
        </p:spPr>
        <p:txBody>
          <a:bodyPr/>
          <a:lstStyle/>
          <a:p>
            <a:r>
              <a:rPr lang="en-US" sz="4400" dirty="0">
                <a:cs typeface="Arial"/>
              </a:rPr>
              <a:t>4. Slicer settings</a:t>
            </a:r>
            <a:endParaRPr lang="en-US" dirty="0"/>
          </a:p>
        </p:txBody>
      </p:sp>
      <p:sp>
        <p:nvSpPr>
          <p:cNvPr id="4" name="Content Placeholder 3">
            <a:extLst>
              <a:ext uri="{FF2B5EF4-FFF2-40B4-BE49-F238E27FC236}">
                <a16:creationId xmlns:a16="http://schemas.microsoft.com/office/drawing/2014/main" id="{0B9D6459-4DC3-C9B6-718F-9B234DF878E5}"/>
              </a:ext>
            </a:extLst>
          </p:cNvPr>
          <p:cNvSpPr>
            <a:spLocks noGrp="1"/>
          </p:cNvSpPr>
          <p:nvPr>
            <p:ph sz="half" idx="2"/>
          </p:nvPr>
        </p:nvSpPr>
        <p:spPr>
          <a:xfrm>
            <a:off x="6366127" y="656044"/>
            <a:ext cx="5181600" cy="2363603"/>
          </a:xfrm>
        </p:spPr>
        <p:txBody>
          <a:bodyPr>
            <a:normAutofit/>
          </a:bodyPr>
          <a:lstStyle/>
          <a:p>
            <a:pPr marL="0" indent="0">
              <a:buNone/>
            </a:pPr>
            <a:r>
              <a:rPr lang="en-US" dirty="0"/>
              <a:t>WARNING: detected print stability </a:t>
            </a:r>
            <a:r>
              <a:rPr lang="en-US" dirty="0" err="1"/>
              <a:t>issuses</a:t>
            </a:r>
            <a:r>
              <a:rPr lang="en-US" dirty="0"/>
              <a:t>: </a:t>
            </a:r>
            <a:r>
              <a:rPr lang="en-US" dirty="0">
                <a:solidFill>
                  <a:srgbClr val="ED6B20"/>
                </a:solidFill>
              </a:rPr>
              <a:t>[</a:t>
            </a:r>
            <a:r>
              <a:rPr lang="en-US" u="sng" dirty="0">
                <a:solidFill>
                  <a:srgbClr val="ED6B20"/>
                </a:solidFill>
              </a:rPr>
              <a:t>More]</a:t>
            </a:r>
          </a:p>
        </p:txBody>
      </p:sp>
      <p:pic>
        <p:nvPicPr>
          <p:cNvPr id="5" name="Graphic 9">
            <a:extLst>
              <a:ext uri="{FF2B5EF4-FFF2-40B4-BE49-F238E27FC236}">
                <a16:creationId xmlns:a16="http://schemas.microsoft.com/office/drawing/2014/main" id="{4A7C7B0B-6E70-9201-64EA-9BB74A9BB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272" y="1837844"/>
            <a:ext cx="4359755" cy="4359755"/>
          </a:xfrm>
          <a:prstGeom prst="rect">
            <a:avLst/>
          </a:prstGeom>
        </p:spPr>
      </p:pic>
    </p:spTree>
    <p:extLst>
      <p:ext uri="{BB962C8B-B14F-4D97-AF65-F5344CB8AC3E}">
        <p14:creationId xmlns:p14="http://schemas.microsoft.com/office/powerpoint/2010/main" val="2284352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80D43-C8B4-D074-78CB-CEB34508D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8AF9F0-37F3-5755-DB03-AE4C71B9C48E}"/>
              </a:ext>
            </a:extLst>
          </p:cNvPr>
          <p:cNvSpPr>
            <a:spLocks noGrp="1"/>
          </p:cNvSpPr>
          <p:nvPr>
            <p:ph type="title"/>
          </p:nvPr>
        </p:nvSpPr>
        <p:spPr>
          <a:xfrm>
            <a:off x="437171" y="512282"/>
            <a:ext cx="5621062" cy="1325563"/>
          </a:xfrm>
        </p:spPr>
        <p:txBody>
          <a:bodyPr/>
          <a:lstStyle/>
          <a:p>
            <a:r>
              <a:rPr lang="en-US" sz="4400" dirty="0">
                <a:cs typeface="Arial"/>
              </a:rPr>
              <a:t>4. Slicer settings</a:t>
            </a:r>
            <a:endParaRPr lang="en-US" dirty="0"/>
          </a:p>
        </p:txBody>
      </p:sp>
      <p:sp>
        <p:nvSpPr>
          <p:cNvPr id="4" name="Content Placeholder 3">
            <a:extLst>
              <a:ext uri="{FF2B5EF4-FFF2-40B4-BE49-F238E27FC236}">
                <a16:creationId xmlns:a16="http://schemas.microsoft.com/office/drawing/2014/main" id="{042559F8-3611-28DF-1D04-5C447925CE3D}"/>
              </a:ext>
            </a:extLst>
          </p:cNvPr>
          <p:cNvSpPr>
            <a:spLocks noGrp="1"/>
          </p:cNvSpPr>
          <p:nvPr>
            <p:ph sz="half" idx="2"/>
          </p:nvPr>
        </p:nvSpPr>
        <p:spPr>
          <a:xfrm>
            <a:off x="6366127" y="656044"/>
            <a:ext cx="5181600" cy="2363603"/>
          </a:xfrm>
        </p:spPr>
        <p:txBody>
          <a:bodyPr>
            <a:normAutofit/>
          </a:bodyPr>
          <a:lstStyle/>
          <a:p>
            <a:pPr marL="0" indent="0">
              <a:buNone/>
            </a:pPr>
            <a:r>
              <a:rPr lang="en-US" dirty="0"/>
              <a:t>Cutting models to eliminate or reduce supports</a:t>
            </a:r>
            <a:endParaRPr lang="en-US" u="sng" dirty="0">
              <a:solidFill>
                <a:srgbClr val="ED6B20"/>
              </a:solidFill>
            </a:endParaRPr>
          </a:p>
        </p:txBody>
      </p:sp>
      <p:pic>
        <p:nvPicPr>
          <p:cNvPr id="3" name="Graphic 13">
            <a:extLst>
              <a:ext uri="{FF2B5EF4-FFF2-40B4-BE49-F238E27FC236}">
                <a16:creationId xmlns:a16="http://schemas.microsoft.com/office/drawing/2014/main" id="{907921C1-D863-4B6D-370C-4FDD8B7629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272" y="1855987"/>
            <a:ext cx="3942241" cy="3942241"/>
          </a:xfrm>
          <a:prstGeom prst="rect">
            <a:avLst/>
          </a:prstGeom>
        </p:spPr>
      </p:pic>
    </p:spTree>
    <p:extLst>
      <p:ext uri="{BB962C8B-B14F-4D97-AF65-F5344CB8AC3E}">
        <p14:creationId xmlns:p14="http://schemas.microsoft.com/office/powerpoint/2010/main" val="1000937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38B12-F0E2-DD66-5628-8378551F11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A01D77-8AC6-DCB3-F9D8-1BC740DD364E}"/>
              </a:ext>
            </a:extLst>
          </p:cNvPr>
          <p:cNvSpPr>
            <a:spLocks noGrp="1"/>
          </p:cNvSpPr>
          <p:nvPr>
            <p:ph type="title"/>
          </p:nvPr>
        </p:nvSpPr>
        <p:spPr>
          <a:xfrm>
            <a:off x="437171" y="512282"/>
            <a:ext cx="5621062" cy="1325563"/>
          </a:xfrm>
        </p:spPr>
        <p:txBody>
          <a:bodyPr/>
          <a:lstStyle/>
          <a:p>
            <a:r>
              <a:rPr lang="en-US" sz="4400" dirty="0">
                <a:cs typeface="Arial"/>
              </a:rPr>
              <a:t>4. Slicer settings</a:t>
            </a:r>
            <a:endParaRPr lang="en-US" dirty="0"/>
          </a:p>
        </p:txBody>
      </p:sp>
      <p:sp>
        <p:nvSpPr>
          <p:cNvPr id="4" name="Content Placeholder 3">
            <a:extLst>
              <a:ext uri="{FF2B5EF4-FFF2-40B4-BE49-F238E27FC236}">
                <a16:creationId xmlns:a16="http://schemas.microsoft.com/office/drawing/2014/main" id="{780C4D03-AD84-EA23-5E66-644E631FBE35}"/>
              </a:ext>
            </a:extLst>
          </p:cNvPr>
          <p:cNvSpPr>
            <a:spLocks noGrp="1"/>
          </p:cNvSpPr>
          <p:nvPr>
            <p:ph sz="half" idx="2"/>
          </p:nvPr>
        </p:nvSpPr>
        <p:spPr>
          <a:xfrm>
            <a:off x="6366127" y="656044"/>
            <a:ext cx="5181600" cy="2363603"/>
          </a:xfrm>
        </p:spPr>
        <p:txBody>
          <a:bodyPr>
            <a:normAutofit/>
          </a:bodyPr>
          <a:lstStyle/>
          <a:p>
            <a:pPr marL="0" indent="0">
              <a:buNone/>
            </a:pPr>
            <a:r>
              <a:rPr lang="en-US" dirty="0"/>
              <a:t>Variable layer heights</a:t>
            </a:r>
            <a:endParaRPr lang="en-US" u="sng" dirty="0">
              <a:solidFill>
                <a:srgbClr val="ED6B20"/>
              </a:solidFill>
            </a:endParaRPr>
          </a:p>
        </p:txBody>
      </p:sp>
      <p:pic>
        <p:nvPicPr>
          <p:cNvPr id="5" name="Graphic 3">
            <a:extLst>
              <a:ext uri="{FF2B5EF4-FFF2-40B4-BE49-F238E27FC236}">
                <a16:creationId xmlns:a16="http://schemas.microsoft.com/office/drawing/2014/main" id="{6EF76C90-7981-7275-C860-81AD18562B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171" y="1837845"/>
            <a:ext cx="4628315" cy="4628315"/>
          </a:xfrm>
          <a:prstGeom prst="rect">
            <a:avLst/>
          </a:prstGeom>
        </p:spPr>
      </p:pic>
    </p:spTree>
    <p:extLst>
      <p:ext uri="{BB962C8B-B14F-4D97-AF65-F5344CB8AC3E}">
        <p14:creationId xmlns:p14="http://schemas.microsoft.com/office/powerpoint/2010/main" val="1705279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435DF-E5ED-2061-C339-8A3231FA9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5C687-FE2A-4595-FCAF-887135C88604}"/>
              </a:ext>
            </a:extLst>
          </p:cNvPr>
          <p:cNvSpPr>
            <a:spLocks noGrp="1"/>
          </p:cNvSpPr>
          <p:nvPr>
            <p:ph type="title"/>
          </p:nvPr>
        </p:nvSpPr>
        <p:spPr>
          <a:xfrm>
            <a:off x="437171" y="512282"/>
            <a:ext cx="5621062" cy="1325563"/>
          </a:xfrm>
        </p:spPr>
        <p:txBody>
          <a:bodyPr/>
          <a:lstStyle/>
          <a:p>
            <a:r>
              <a:rPr lang="en-US" sz="4400" dirty="0">
                <a:cs typeface="Arial"/>
              </a:rPr>
              <a:t>5. Design for 3D printing</a:t>
            </a:r>
            <a:endParaRPr lang="en-US" dirty="0"/>
          </a:p>
        </p:txBody>
      </p:sp>
      <p:sp>
        <p:nvSpPr>
          <p:cNvPr id="4" name="Content Placeholder 3">
            <a:extLst>
              <a:ext uri="{FF2B5EF4-FFF2-40B4-BE49-F238E27FC236}">
                <a16:creationId xmlns:a16="http://schemas.microsoft.com/office/drawing/2014/main" id="{1004A277-FBA4-D74F-08E5-8C1F57A4F96C}"/>
              </a:ext>
            </a:extLst>
          </p:cNvPr>
          <p:cNvSpPr>
            <a:spLocks noGrp="1"/>
          </p:cNvSpPr>
          <p:nvPr>
            <p:ph sz="half" idx="2"/>
          </p:nvPr>
        </p:nvSpPr>
        <p:spPr>
          <a:xfrm>
            <a:off x="6366127" y="656044"/>
            <a:ext cx="5181600" cy="2363603"/>
          </a:xfrm>
        </p:spPr>
        <p:txBody>
          <a:bodyPr>
            <a:normAutofit/>
          </a:bodyPr>
          <a:lstStyle/>
          <a:p>
            <a:pPr marL="0" indent="0">
              <a:buNone/>
            </a:pPr>
            <a:r>
              <a:rPr lang="en-US" dirty="0"/>
              <a:t>Fillets and Chamfers </a:t>
            </a:r>
          </a:p>
        </p:txBody>
      </p:sp>
      <p:pic>
        <p:nvPicPr>
          <p:cNvPr id="3" name="Picture 2" descr="A white box with a black background&#10;&#10;Description automatically generated">
            <a:extLst>
              <a:ext uri="{FF2B5EF4-FFF2-40B4-BE49-F238E27FC236}">
                <a16:creationId xmlns:a16="http://schemas.microsoft.com/office/drawing/2014/main" id="{820CDD01-33A9-F86D-EFB9-2986FDC7A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588" y="1837845"/>
            <a:ext cx="4305098" cy="4305098"/>
          </a:xfrm>
          <a:prstGeom prst="rect">
            <a:avLst/>
          </a:prstGeom>
        </p:spPr>
      </p:pic>
    </p:spTree>
    <p:extLst>
      <p:ext uri="{BB962C8B-B14F-4D97-AF65-F5344CB8AC3E}">
        <p14:creationId xmlns:p14="http://schemas.microsoft.com/office/powerpoint/2010/main" val="1870694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A315-34B4-A002-8E5A-78833AB8A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86BFA-9A58-C2B9-5A88-560102180910}"/>
              </a:ext>
            </a:extLst>
          </p:cNvPr>
          <p:cNvSpPr>
            <a:spLocks noGrp="1"/>
          </p:cNvSpPr>
          <p:nvPr>
            <p:ph type="title"/>
          </p:nvPr>
        </p:nvSpPr>
        <p:spPr>
          <a:xfrm>
            <a:off x="437171" y="512282"/>
            <a:ext cx="5621062" cy="1325563"/>
          </a:xfrm>
        </p:spPr>
        <p:txBody>
          <a:bodyPr/>
          <a:lstStyle/>
          <a:p>
            <a:r>
              <a:rPr lang="en-US" sz="4400" dirty="0">
                <a:cs typeface="Arial"/>
              </a:rPr>
              <a:t>5. Design for 3D printing</a:t>
            </a:r>
            <a:endParaRPr lang="en-US" dirty="0"/>
          </a:p>
        </p:txBody>
      </p:sp>
      <p:sp>
        <p:nvSpPr>
          <p:cNvPr id="4" name="Content Placeholder 3">
            <a:extLst>
              <a:ext uri="{FF2B5EF4-FFF2-40B4-BE49-F238E27FC236}">
                <a16:creationId xmlns:a16="http://schemas.microsoft.com/office/drawing/2014/main" id="{9FD700BC-5701-7330-F27B-CC256FF7CFCF}"/>
              </a:ext>
            </a:extLst>
          </p:cNvPr>
          <p:cNvSpPr>
            <a:spLocks noGrp="1"/>
          </p:cNvSpPr>
          <p:nvPr>
            <p:ph sz="half" idx="2"/>
          </p:nvPr>
        </p:nvSpPr>
        <p:spPr>
          <a:xfrm>
            <a:off x="6366127" y="656044"/>
            <a:ext cx="5181600" cy="2363603"/>
          </a:xfrm>
        </p:spPr>
        <p:txBody>
          <a:bodyPr>
            <a:normAutofit/>
          </a:bodyPr>
          <a:lstStyle/>
          <a:p>
            <a:pPr marL="0" indent="0">
              <a:buNone/>
            </a:pPr>
            <a:r>
              <a:rPr lang="en-US" dirty="0"/>
              <a:t>Design you object in parts for later assembly </a:t>
            </a:r>
          </a:p>
        </p:txBody>
      </p:sp>
      <p:pic>
        <p:nvPicPr>
          <p:cNvPr id="5" name="Graphic 16">
            <a:extLst>
              <a:ext uri="{FF2B5EF4-FFF2-40B4-BE49-F238E27FC236}">
                <a16:creationId xmlns:a16="http://schemas.microsoft.com/office/drawing/2014/main" id="{A1C3FCD9-CD6A-B7F0-2FAD-C6229AB5D3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1349" r="19101"/>
          <a:stretch/>
        </p:blipFill>
        <p:spPr bwMode="auto">
          <a:xfrm>
            <a:off x="644273" y="2273522"/>
            <a:ext cx="4087384" cy="39753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8729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1AEF6-C40F-C746-ABFF-0CA6AF9D40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84F6C-4A3D-4566-F7B9-5B0F84CF9B8F}"/>
              </a:ext>
            </a:extLst>
          </p:cNvPr>
          <p:cNvSpPr>
            <a:spLocks noGrp="1"/>
          </p:cNvSpPr>
          <p:nvPr>
            <p:ph type="title"/>
          </p:nvPr>
        </p:nvSpPr>
        <p:spPr>
          <a:xfrm>
            <a:off x="437171" y="512282"/>
            <a:ext cx="5621062" cy="1325563"/>
          </a:xfrm>
        </p:spPr>
        <p:txBody>
          <a:bodyPr/>
          <a:lstStyle/>
          <a:p>
            <a:r>
              <a:rPr lang="en-US" sz="4400" dirty="0">
                <a:cs typeface="Arial"/>
              </a:rPr>
              <a:t>5. Design for 3D printing</a:t>
            </a:r>
            <a:endParaRPr lang="en-US" dirty="0"/>
          </a:p>
        </p:txBody>
      </p:sp>
      <p:sp>
        <p:nvSpPr>
          <p:cNvPr id="4" name="Content Placeholder 3">
            <a:extLst>
              <a:ext uri="{FF2B5EF4-FFF2-40B4-BE49-F238E27FC236}">
                <a16:creationId xmlns:a16="http://schemas.microsoft.com/office/drawing/2014/main" id="{8F59EC84-8155-D84F-F3F5-91F7401637C0}"/>
              </a:ext>
            </a:extLst>
          </p:cNvPr>
          <p:cNvSpPr>
            <a:spLocks noGrp="1"/>
          </p:cNvSpPr>
          <p:nvPr>
            <p:ph sz="half" idx="2"/>
          </p:nvPr>
        </p:nvSpPr>
        <p:spPr>
          <a:xfrm>
            <a:off x="6366127" y="656044"/>
            <a:ext cx="5181600" cy="2363603"/>
          </a:xfrm>
        </p:spPr>
        <p:txBody>
          <a:bodyPr>
            <a:normAutofit/>
          </a:bodyPr>
          <a:lstStyle/>
          <a:p>
            <a:pPr marL="0" indent="0">
              <a:buNone/>
            </a:pPr>
            <a:r>
              <a:rPr lang="en-US" dirty="0"/>
              <a:t>Locators </a:t>
            </a:r>
          </a:p>
        </p:txBody>
      </p:sp>
      <p:pic>
        <p:nvPicPr>
          <p:cNvPr id="5" name="Graphic 16">
            <a:extLst>
              <a:ext uri="{FF2B5EF4-FFF2-40B4-BE49-F238E27FC236}">
                <a16:creationId xmlns:a16="http://schemas.microsoft.com/office/drawing/2014/main" id="{95C285F0-A5F8-4132-AD1B-C7E8BFA38A5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1349" r="19101"/>
          <a:stretch/>
        </p:blipFill>
        <p:spPr bwMode="auto">
          <a:xfrm>
            <a:off x="644273" y="2273522"/>
            <a:ext cx="4087384" cy="39753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2504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F47B2-87A2-133C-FE9B-7C55E3EB4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80C46-7CFE-552D-C1F9-0A752D7CE33C}"/>
              </a:ext>
            </a:extLst>
          </p:cNvPr>
          <p:cNvSpPr>
            <a:spLocks noGrp="1"/>
          </p:cNvSpPr>
          <p:nvPr>
            <p:ph type="title"/>
          </p:nvPr>
        </p:nvSpPr>
        <p:spPr/>
        <p:txBody>
          <a:bodyPr>
            <a:normAutofit fontScale="90000"/>
          </a:bodyPr>
          <a:lstStyle/>
          <a:p>
            <a:r>
              <a:rPr lang="en-US" dirty="0"/>
              <a:t>5. How you can design your parts to get the best possible 3D printing outcomes? </a:t>
            </a:r>
          </a:p>
        </p:txBody>
      </p:sp>
      <p:pic>
        <p:nvPicPr>
          <p:cNvPr id="5" name="Content Placeholder 4" descr="A screenshot of a computer&#10;&#10;AI-generated content may be incorrect.">
            <a:extLst>
              <a:ext uri="{FF2B5EF4-FFF2-40B4-BE49-F238E27FC236}">
                <a16:creationId xmlns:a16="http://schemas.microsoft.com/office/drawing/2014/main" id="{8A268F9A-FBC9-70CA-DA97-E184C73E0ECD}"/>
              </a:ext>
            </a:extLst>
          </p:cNvPr>
          <p:cNvPicPr>
            <a:picLocks noGrp="1" noChangeAspect="1"/>
          </p:cNvPicPr>
          <p:nvPr>
            <p:ph idx="1"/>
          </p:nvPr>
        </p:nvPicPr>
        <p:blipFill>
          <a:blip r:embed="rId3"/>
          <a:stretch>
            <a:fillRect/>
          </a:stretch>
        </p:blipFill>
        <p:spPr>
          <a:xfrm>
            <a:off x="3900775" y="1825625"/>
            <a:ext cx="4390450" cy="4352925"/>
          </a:xfrm>
        </p:spPr>
      </p:pic>
    </p:spTree>
    <p:extLst>
      <p:ext uri="{BB962C8B-B14F-4D97-AF65-F5344CB8AC3E}">
        <p14:creationId xmlns:p14="http://schemas.microsoft.com/office/powerpoint/2010/main" val="1432161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77CEF7-6387-BD0B-0368-88F0D12436AF}"/>
              </a:ext>
            </a:extLst>
          </p:cNvPr>
          <p:cNvSpPr>
            <a:spLocks noGrp="1"/>
          </p:cNvSpPr>
          <p:nvPr>
            <p:ph type="body" sz="half" idx="2"/>
          </p:nvPr>
        </p:nvSpPr>
        <p:spPr>
          <a:xfrm>
            <a:off x="760842" y="1252800"/>
            <a:ext cx="10315892" cy="4352400"/>
          </a:xfrm>
        </p:spPr>
        <p:txBody>
          <a:bodyPr>
            <a:normAutofit/>
          </a:bodyPr>
          <a:lstStyle/>
          <a:p>
            <a:pPr marL="0" indent="0">
              <a:buNone/>
            </a:pPr>
            <a:endParaRPr lang="en-US" sz="3200" dirty="0"/>
          </a:p>
          <a:p>
            <a:pPr marL="0" indent="0">
              <a:buNone/>
            </a:pPr>
            <a:endParaRPr lang="en-US" sz="2400" dirty="0"/>
          </a:p>
          <a:p>
            <a:pPr marL="0" indent="0">
              <a:buNone/>
            </a:pPr>
            <a:endParaRPr lang="en-US" sz="2400" dirty="0"/>
          </a:p>
          <a:p>
            <a:pPr marL="0" indent="0">
              <a:buNone/>
            </a:pPr>
            <a:endParaRPr lang="en-US" sz="2400" dirty="0">
              <a:solidFill>
                <a:schemeClr val="bg2">
                  <a:lumMod val="75000"/>
                  <a:lumOff val="25000"/>
                </a:schemeClr>
              </a:solidFill>
            </a:endParaRP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5" name="Title 4">
            <a:extLst>
              <a:ext uri="{FF2B5EF4-FFF2-40B4-BE49-F238E27FC236}">
                <a16:creationId xmlns:a16="http://schemas.microsoft.com/office/drawing/2014/main" id="{50F8F951-353F-39E9-B9EF-E4F242131BB6}"/>
              </a:ext>
            </a:extLst>
          </p:cNvPr>
          <p:cNvSpPr>
            <a:spLocks noGrp="1"/>
          </p:cNvSpPr>
          <p:nvPr>
            <p:ph type="title"/>
          </p:nvPr>
        </p:nvSpPr>
        <p:spPr/>
        <p:txBody>
          <a:bodyPr/>
          <a:lstStyle/>
          <a:p>
            <a:r>
              <a:rPr lang="en-US" dirty="0"/>
              <a:t>More learning resources</a:t>
            </a:r>
          </a:p>
        </p:txBody>
      </p:sp>
      <p:pic>
        <p:nvPicPr>
          <p:cNvPr id="7" name="Picture 6" descr="A screenshot of a social media post&#10;&#10;AI-generated content may be incorrect.">
            <a:extLst>
              <a:ext uri="{FF2B5EF4-FFF2-40B4-BE49-F238E27FC236}">
                <a16:creationId xmlns:a16="http://schemas.microsoft.com/office/drawing/2014/main" id="{7B21BA24-C50C-A6FF-7612-26F8E75451ED}"/>
              </a:ext>
            </a:extLst>
          </p:cNvPr>
          <p:cNvPicPr>
            <a:picLocks noChangeAspect="1"/>
          </p:cNvPicPr>
          <p:nvPr/>
        </p:nvPicPr>
        <p:blipFill>
          <a:blip r:embed="rId3"/>
          <a:stretch>
            <a:fillRect/>
          </a:stretch>
        </p:blipFill>
        <p:spPr>
          <a:xfrm>
            <a:off x="760843" y="5009662"/>
            <a:ext cx="2745264" cy="1165696"/>
          </a:xfrm>
          <a:prstGeom prst="rect">
            <a:avLst/>
          </a:prstGeom>
        </p:spPr>
      </p:pic>
      <p:pic>
        <p:nvPicPr>
          <p:cNvPr id="9" name="Picture 8" descr="A close-up of a person working on a machine&#10;&#10;AI-generated content may be incorrect.">
            <a:extLst>
              <a:ext uri="{FF2B5EF4-FFF2-40B4-BE49-F238E27FC236}">
                <a16:creationId xmlns:a16="http://schemas.microsoft.com/office/drawing/2014/main" id="{E095A95F-4169-BC44-45DB-71E362C8772A}"/>
              </a:ext>
            </a:extLst>
          </p:cNvPr>
          <p:cNvPicPr>
            <a:picLocks noChangeAspect="1"/>
          </p:cNvPicPr>
          <p:nvPr/>
        </p:nvPicPr>
        <p:blipFill>
          <a:blip r:embed="rId4"/>
          <a:srcRect/>
          <a:stretch/>
        </p:blipFill>
        <p:spPr>
          <a:xfrm>
            <a:off x="4822991" y="4309916"/>
            <a:ext cx="2686691" cy="1336988"/>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A484FD95-FC1E-EE7A-ECA2-49F147C9F693}"/>
              </a:ext>
            </a:extLst>
          </p:cNvPr>
          <p:cNvPicPr>
            <a:picLocks noChangeAspect="1"/>
          </p:cNvPicPr>
          <p:nvPr/>
        </p:nvPicPr>
        <p:blipFill>
          <a:blip r:embed="rId5"/>
          <a:stretch>
            <a:fillRect/>
          </a:stretch>
        </p:blipFill>
        <p:spPr>
          <a:xfrm>
            <a:off x="4896407" y="1495081"/>
            <a:ext cx="2613275" cy="1528178"/>
          </a:xfrm>
          <a:prstGeom prst="rect">
            <a:avLst/>
          </a:prstGeom>
        </p:spPr>
      </p:pic>
      <p:pic>
        <p:nvPicPr>
          <p:cNvPr id="13" name="Picture 12" descr="A black and white text on a black background&#10;&#10;AI-generated content may be incorrect.">
            <a:extLst>
              <a:ext uri="{FF2B5EF4-FFF2-40B4-BE49-F238E27FC236}">
                <a16:creationId xmlns:a16="http://schemas.microsoft.com/office/drawing/2014/main" id="{13C61C3E-A61E-DFA5-23B5-6DFDC9AF5E5C}"/>
              </a:ext>
            </a:extLst>
          </p:cNvPr>
          <p:cNvPicPr>
            <a:picLocks noChangeAspect="1"/>
          </p:cNvPicPr>
          <p:nvPr/>
        </p:nvPicPr>
        <p:blipFill>
          <a:blip r:embed="rId6"/>
          <a:stretch>
            <a:fillRect/>
          </a:stretch>
        </p:blipFill>
        <p:spPr>
          <a:xfrm>
            <a:off x="835723" y="1424001"/>
            <a:ext cx="3106908" cy="922008"/>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E5B7C2AF-5BC2-301F-86AD-96428B3CF892}"/>
              </a:ext>
            </a:extLst>
          </p:cNvPr>
          <p:cNvPicPr>
            <a:picLocks noChangeAspect="1"/>
          </p:cNvPicPr>
          <p:nvPr/>
        </p:nvPicPr>
        <p:blipFill>
          <a:blip r:embed="rId7"/>
          <a:stretch>
            <a:fillRect/>
          </a:stretch>
        </p:blipFill>
        <p:spPr>
          <a:xfrm>
            <a:off x="751036" y="2916167"/>
            <a:ext cx="2697288" cy="1360029"/>
          </a:xfrm>
          <a:prstGeom prst="rect">
            <a:avLst/>
          </a:prstGeom>
        </p:spPr>
      </p:pic>
      <p:sp>
        <p:nvSpPr>
          <p:cNvPr id="16" name="TextBox 15">
            <a:extLst>
              <a:ext uri="{FF2B5EF4-FFF2-40B4-BE49-F238E27FC236}">
                <a16:creationId xmlns:a16="http://schemas.microsoft.com/office/drawing/2014/main" id="{705CA3AF-A8B3-2AAC-8CD2-AC1274C5680E}"/>
              </a:ext>
            </a:extLst>
          </p:cNvPr>
          <p:cNvSpPr txBox="1"/>
          <p:nvPr/>
        </p:nvSpPr>
        <p:spPr>
          <a:xfrm>
            <a:off x="4775500" y="3265983"/>
            <a:ext cx="4410382" cy="984885"/>
          </a:xfrm>
          <a:prstGeom prst="rect">
            <a:avLst/>
          </a:prstGeom>
          <a:noFill/>
        </p:spPr>
        <p:txBody>
          <a:bodyPr wrap="square" rtlCol="0">
            <a:spAutoFit/>
          </a:bodyPr>
          <a:lstStyle/>
          <a:p>
            <a:r>
              <a:rPr lang="en-AU" sz="2000" u="sng" dirty="0">
                <a:solidFill>
                  <a:schemeClr val="bg2">
                    <a:lumMod val="75000"/>
                    <a:lumOff val="25000"/>
                  </a:schemeClr>
                </a:solidFill>
                <a:effectLst/>
                <a:latin typeface="Aptos Narrow" panose="020B000402020202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PrusaSlicer | Prusa Knowledge Base (prusa3d.com)</a:t>
            </a:r>
            <a:r>
              <a:rPr lang="en-AU" sz="2000" dirty="0">
                <a:solidFill>
                  <a:schemeClr val="bg2">
                    <a:lumMod val="75000"/>
                    <a:lumOff val="25000"/>
                  </a:schemeClr>
                </a:solidFill>
                <a:effectLst/>
                <a:latin typeface="Aptos Narrow" panose="020B0004020202020204" pitchFamily="34" charset="0"/>
              </a:rPr>
              <a:t> </a:t>
            </a:r>
          </a:p>
          <a:p>
            <a:endParaRPr lang="en-US" dirty="0"/>
          </a:p>
        </p:txBody>
      </p:sp>
      <p:sp>
        <p:nvSpPr>
          <p:cNvPr id="17" name="TextBox 16">
            <a:extLst>
              <a:ext uri="{FF2B5EF4-FFF2-40B4-BE49-F238E27FC236}">
                <a16:creationId xmlns:a16="http://schemas.microsoft.com/office/drawing/2014/main" id="{74784F93-3701-9C51-FB5C-5BC22B863DC2}"/>
              </a:ext>
            </a:extLst>
          </p:cNvPr>
          <p:cNvSpPr txBox="1"/>
          <p:nvPr/>
        </p:nvSpPr>
        <p:spPr>
          <a:xfrm>
            <a:off x="681896" y="4414124"/>
            <a:ext cx="3545058" cy="646331"/>
          </a:xfrm>
          <a:prstGeom prst="rect">
            <a:avLst/>
          </a:prstGeom>
          <a:noFill/>
        </p:spPr>
        <p:txBody>
          <a:bodyPr wrap="square" rtlCol="0">
            <a:spAutoFit/>
          </a:bodyPr>
          <a:lstStyle/>
          <a:p>
            <a:r>
              <a:rPr lang="en-US" sz="1800" dirty="0" err="1">
                <a:solidFill>
                  <a:schemeClr val="bg2">
                    <a:lumMod val="75000"/>
                    <a:lumOff val="25000"/>
                  </a:schemeClr>
                </a:solidFill>
              </a:rPr>
              <a:t>tinkercad.com</a:t>
            </a:r>
            <a:r>
              <a:rPr lang="en-US" sz="1800" dirty="0">
                <a:solidFill>
                  <a:schemeClr val="bg2">
                    <a:lumMod val="75000"/>
                    <a:lumOff val="25000"/>
                  </a:schemeClr>
                </a:solidFill>
              </a:rPr>
              <a:t>/skills/3d-printing</a:t>
            </a:r>
          </a:p>
          <a:p>
            <a:endParaRPr lang="en-US" dirty="0"/>
          </a:p>
        </p:txBody>
      </p:sp>
      <p:sp>
        <p:nvSpPr>
          <p:cNvPr id="18" name="TextBox 17">
            <a:extLst>
              <a:ext uri="{FF2B5EF4-FFF2-40B4-BE49-F238E27FC236}">
                <a16:creationId xmlns:a16="http://schemas.microsoft.com/office/drawing/2014/main" id="{F0599E7A-2178-0F77-ADBC-3837A6AD62C4}"/>
              </a:ext>
            </a:extLst>
          </p:cNvPr>
          <p:cNvSpPr txBox="1"/>
          <p:nvPr/>
        </p:nvSpPr>
        <p:spPr>
          <a:xfrm>
            <a:off x="4654903" y="5958562"/>
            <a:ext cx="3403248" cy="984885"/>
          </a:xfrm>
          <a:prstGeom prst="rect">
            <a:avLst/>
          </a:prstGeom>
          <a:noFill/>
        </p:spPr>
        <p:txBody>
          <a:bodyPr wrap="square" rtlCol="0">
            <a:spAutoFit/>
          </a:bodyPr>
          <a:lstStyle/>
          <a:p>
            <a:r>
              <a:rPr lang="en-US" sz="2000" dirty="0" err="1">
                <a:solidFill>
                  <a:schemeClr val="bg2">
                    <a:lumMod val="75000"/>
                    <a:lumOff val="25000"/>
                  </a:schemeClr>
                </a:solidFill>
              </a:rPr>
              <a:t>hubs.com</a:t>
            </a:r>
            <a:r>
              <a:rPr lang="en-US" sz="2000" dirty="0">
                <a:solidFill>
                  <a:schemeClr val="bg2">
                    <a:lumMod val="75000"/>
                    <a:lumOff val="25000"/>
                  </a:schemeClr>
                </a:solidFill>
              </a:rPr>
              <a:t>/knowledge-base/design-for-3d-printing/</a:t>
            </a:r>
          </a:p>
          <a:p>
            <a:endParaRPr lang="en-US" dirty="0"/>
          </a:p>
        </p:txBody>
      </p:sp>
      <p:sp>
        <p:nvSpPr>
          <p:cNvPr id="19" name="TextBox 18">
            <a:extLst>
              <a:ext uri="{FF2B5EF4-FFF2-40B4-BE49-F238E27FC236}">
                <a16:creationId xmlns:a16="http://schemas.microsoft.com/office/drawing/2014/main" id="{1847D5A4-A26B-B975-1904-B996E61CA2B9}"/>
              </a:ext>
            </a:extLst>
          </p:cNvPr>
          <p:cNvSpPr txBox="1"/>
          <p:nvPr/>
        </p:nvSpPr>
        <p:spPr>
          <a:xfrm>
            <a:off x="681896" y="6263557"/>
            <a:ext cx="3615397" cy="646331"/>
          </a:xfrm>
          <a:prstGeom prst="rect">
            <a:avLst/>
          </a:prstGeom>
          <a:noFill/>
        </p:spPr>
        <p:txBody>
          <a:bodyPr wrap="square" rtlCol="0">
            <a:spAutoFit/>
          </a:bodyPr>
          <a:lstStyle/>
          <a:p>
            <a:r>
              <a:rPr lang="en-US" sz="1800" dirty="0" err="1">
                <a:solidFill>
                  <a:schemeClr val="bg2">
                    <a:lumMod val="75000"/>
                    <a:lumOff val="25000"/>
                  </a:schemeClr>
                </a:solidFill>
              </a:rPr>
              <a:t>youtube.com</a:t>
            </a:r>
            <a:r>
              <a:rPr lang="en-US" sz="1800" dirty="0">
                <a:solidFill>
                  <a:schemeClr val="bg2">
                    <a:lumMod val="75000"/>
                    <a:lumOff val="25000"/>
                  </a:schemeClr>
                </a:solidFill>
              </a:rPr>
              <a:t>/@</a:t>
            </a:r>
            <a:r>
              <a:rPr lang="en-US" sz="1800" dirty="0" err="1">
                <a:solidFill>
                  <a:schemeClr val="bg2">
                    <a:lumMod val="75000"/>
                    <a:lumOff val="25000"/>
                  </a:schemeClr>
                </a:solidFill>
              </a:rPr>
              <a:t>MakersMuse</a:t>
            </a:r>
            <a:endParaRPr lang="en-US" sz="1800" dirty="0">
              <a:solidFill>
                <a:schemeClr val="bg2">
                  <a:lumMod val="75000"/>
                  <a:lumOff val="25000"/>
                </a:schemeClr>
              </a:solidFill>
            </a:endParaRPr>
          </a:p>
          <a:p>
            <a:endParaRPr lang="en-US" dirty="0"/>
          </a:p>
        </p:txBody>
      </p:sp>
      <p:sp>
        <p:nvSpPr>
          <p:cNvPr id="20" name="TextBox 19">
            <a:extLst>
              <a:ext uri="{FF2B5EF4-FFF2-40B4-BE49-F238E27FC236}">
                <a16:creationId xmlns:a16="http://schemas.microsoft.com/office/drawing/2014/main" id="{08D79F0C-3C57-A3F3-5047-8F2FAD691F50}"/>
              </a:ext>
            </a:extLst>
          </p:cNvPr>
          <p:cNvSpPr txBox="1"/>
          <p:nvPr/>
        </p:nvSpPr>
        <p:spPr>
          <a:xfrm>
            <a:off x="681896" y="2295216"/>
            <a:ext cx="3404382" cy="646331"/>
          </a:xfrm>
          <a:prstGeom prst="rect">
            <a:avLst/>
          </a:prstGeom>
          <a:noFill/>
        </p:spPr>
        <p:txBody>
          <a:bodyPr wrap="square" rtlCol="0">
            <a:spAutoFit/>
          </a:bodyPr>
          <a:lstStyle/>
          <a:p>
            <a:r>
              <a:rPr lang="en-US" sz="1800" dirty="0" err="1">
                <a:solidFill>
                  <a:schemeClr val="bg2">
                    <a:lumMod val="75000"/>
                    <a:lumOff val="25000"/>
                  </a:schemeClr>
                </a:solidFill>
              </a:rPr>
              <a:t>Wiki.slq.qld.gov.au</a:t>
            </a:r>
            <a:r>
              <a:rPr lang="en-US" sz="1800" dirty="0">
                <a:solidFill>
                  <a:schemeClr val="bg2">
                    <a:lumMod val="75000"/>
                    <a:lumOff val="25000"/>
                  </a:schemeClr>
                </a:solidFill>
              </a:rPr>
              <a:t> </a:t>
            </a:r>
          </a:p>
          <a:p>
            <a:endParaRPr lang="en-US" dirty="0"/>
          </a:p>
        </p:txBody>
      </p:sp>
      <p:pic>
        <p:nvPicPr>
          <p:cNvPr id="4" name="Picture 3" descr="A person smiling at the camera&#10;&#10;AI-generated content may be incorrect.">
            <a:extLst>
              <a:ext uri="{FF2B5EF4-FFF2-40B4-BE49-F238E27FC236}">
                <a16:creationId xmlns:a16="http://schemas.microsoft.com/office/drawing/2014/main" id="{70F19507-2BBE-5A64-933D-6B9A67981652}"/>
              </a:ext>
            </a:extLst>
          </p:cNvPr>
          <p:cNvPicPr>
            <a:picLocks noChangeAspect="1"/>
          </p:cNvPicPr>
          <p:nvPr/>
        </p:nvPicPr>
        <p:blipFill>
          <a:blip r:embed="rId9"/>
          <a:stretch>
            <a:fillRect/>
          </a:stretch>
        </p:blipFill>
        <p:spPr>
          <a:xfrm>
            <a:off x="8829675" y="4230205"/>
            <a:ext cx="2139732" cy="1595957"/>
          </a:xfrm>
          <a:prstGeom prst="rect">
            <a:avLst/>
          </a:prstGeom>
        </p:spPr>
      </p:pic>
      <p:sp>
        <p:nvSpPr>
          <p:cNvPr id="8" name="TextBox 7">
            <a:extLst>
              <a:ext uri="{FF2B5EF4-FFF2-40B4-BE49-F238E27FC236}">
                <a16:creationId xmlns:a16="http://schemas.microsoft.com/office/drawing/2014/main" id="{6CA71475-2EE9-F53E-607F-14FE7351D6E5}"/>
              </a:ext>
            </a:extLst>
          </p:cNvPr>
          <p:cNvSpPr txBox="1"/>
          <p:nvPr/>
        </p:nvSpPr>
        <p:spPr>
          <a:xfrm>
            <a:off x="8226778" y="5915700"/>
            <a:ext cx="3403248" cy="984885"/>
          </a:xfrm>
          <a:prstGeom prst="rect">
            <a:avLst/>
          </a:prstGeom>
          <a:noFill/>
        </p:spPr>
        <p:txBody>
          <a:bodyPr wrap="square" rtlCol="0">
            <a:spAutoFit/>
          </a:bodyPr>
          <a:lstStyle/>
          <a:p>
            <a:r>
              <a:rPr lang="en-US" sz="2000" dirty="0">
                <a:solidFill>
                  <a:schemeClr val="bg2">
                    <a:lumMod val="75000"/>
                    <a:lumOff val="25000"/>
                  </a:schemeClr>
                </a:solidFill>
              </a:rPr>
              <a:t>https://</a:t>
            </a:r>
            <a:r>
              <a:rPr lang="en-US" sz="2000" dirty="0" err="1">
                <a:solidFill>
                  <a:schemeClr val="bg2">
                    <a:lumMod val="75000"/>
                    <a:lumOff val="25000"/>
                  </a:schemeClr>
                </a:solidFill>
              </a:rPr>
              <a:t>teachingtechyt.github.io</a:t>
            </a:r>
            <a:r>
              <a:rPr lang="en-US" sz="2000" dirty="0">
                <a:solidFill>
                  <a:schemeClr val="bg2">
                    <a:lumMod val="75000"/>
                    <a:lumOff val="25000"/>
                  </a:schemeClr>
                </a:solidFill>
              </a:rPr>
              <a:t>//</a:t>
            </a:r>
          </a:p>
          <a:p>
            <a:endParaRPr lang="en-US" dirty="0"/>
          </a:p>
        </p:txBody>
      </p:sp>
    </p:spTree>
    <p:extLst>
      <p:ext uri="{BB962C8B-B14F-4D97-AF65-F5344CB8AC3E}">
        <p14:creationId xmlns:p14="http://schemas.microsoft.com/office/powerpoint/2010/main" val="358183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57F52-5F73-8926-E0D4-1EC6315CDA12}"/>
              </a:ext>
            </a:extLst>
          </p:cNvPr>
          <p:cNvSpPr>
            <a:spLocks noGrp="1"/>
          </p:cNvSpPr>
          <p:nvPr>
            <p:ph type="title"/>
          </p:nvPr>
        </p:nvSpPr>
        <p:spPr>
          <a:xfrm>
            <a:off x="582166" y="4943315"/>
            <a:ext cx="5621062" cy="1325563"/>
          </a:xfrm>
        </p:spPr>
        <p:txBody>
          <a:bodyPr/>
          <a:lstStyle/>
          <a:p>
            <a:r>
              <a:rPr lang="en-US" sz="4400" dirty="0">
                <a:cs typeface="Arial"/>
              </a:rPr>
              <a:t>WORKSHOP SUMMARY</a:t>
            </a:r>
            <a:endParaRPr lang="en-US" dirty="0"/>
          </a:p>
        </p:txBody>
      </p:sp>
      <p:sp>
        <p:nvSpPr>
          <p:cNvPr id="4" name="Content Placeholder 3">
            <a:extLst>
              <a:ext uri="{FF2B5EF4-FFF2-40B4-BE49-F238E27FC236}">
                <a16:creationId xmlns:a16="http://schemas.microsoft.com/office/drawing/2014/main" id="{FF4A9081-75F5-93C7-238B-B1103562A56A}"/>
              </a:ext>
            </a:extLst>
          </p:cNvPr>
          <p:cNvSpPr>
            <a:spLocks noGrp="1"/>
          </p:cNvSpPr>
          <p:nvPr>
            <p:ph sz="half" idx="2"/>
          </p:nvPr>
        </p:nvSpPr>
        <p:spPr>
          <a:xfrm>
            <a:off x="6366127" y="656044"/>
            <a:ext cx="5181600" cy="2363603"/>
          </a:xfrm>
        </p:spPr>
        <p:txBody>
          <a:bodyPr>
            <a:normAutofit/>
          </a:bodyPr>
          <a:lstStyle/>
          <a:p>
            <a:pPr marL="0" indent="0">
              <a:buNone/>
            </a:pPr>
            <a:r>
              <a:rPr lang="en-US" sz="1800" b="0" i="0" dirty="0">
                <a:effectLst/>
                <a:latin typeface="Aptos Narrow" panose="020B0004020202020204" pitchFamily="34" charset="0"/>
              </a:rPr>
              <a:t>In this workshop we will deep dive into the creation process for designing content for printing on The Edge 3D printers.  </a:t>
            </a:r>
          </a:p>
          <a:p>
            <a:pPr marL="0" indent="0">
              <a:buNone/>
            </a:pPr>
            <a:r>
              <a:rPr lang="en-US" sz="1800" b="0" i="0" dirty="0">
                <a:effectLst/>
                <a:latin typeface="Aptos Narrow" panose="020B0004020202020204" pitchFamily="34" charset="0"/>
              </a:rPr>
              <a:t>After attending this session, you should have a better understanding of prepping your 3D models printed at the best quality, most efficient speeds and much more. </a:t>
            </a:r>
          </a:p>
          <a:p>
            <a:endParaRPr lang="en-US" dirty="0"/>
          </a:p>
        </p:txBody>
      </p:sp>
      <p:sp>
        <p:nvSpPr>
          <p:cNvPr id="5" name="Rectangle 4">
            <a:extLst>
              <a:ext uri="{FF2B5EF4-FFF2-40B4-BE49-F238E27FC236}">
                <a16:creationId xmlns:a16="http://schemas.microsoft.com/office/drawing/2014/main" id="{993A832B-DA26-056A-70B9-A1295DBF4764}"/>
              </a:ext>
            </a:extLst>
          </p:cNvPr>
          <p:cNvSpPr/>
          <p:nvPr/>
        </p:nvSpPr>
        <p:spPr>
          <a:xfrm>
            <a:off x="6432859" y="3232299"/>
            <a:ext cx="5048136" cy="303658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b="1" dirty="0">
                <a:solidFill>
                  <a:schemeClr val="tx1"/>
                </a:solidFill>
                <a:latin typeface="Aptos Narrow" panose="020B0004020202020204" pitchFamily="34" charset="0"/>
                <a:ea typeface="+mn-lt"/>
                <a:cs typeface="Arial"/>
              </a:rPr>
              <a:t>Open Lab </a:t>
            </a:r>
            <a:r>
              <a:rPr lang="en-US" sz="1400" dirty="0">
                <a:solidFill>
                  <a:schemeClr val="tx1"/>
                </a:solidFill>
                <a:latin typeface="Aptos Narrow" panose="020B0004020202020204" pitchFamily="34" charset="0"/>
                <a:ea typeface="+mn-lt"/>
                <a:cs typeface="Arial"/>
              </a:rPr>
              <a:t>sessions are a chance to meet up with like-minded makers and tinkerers at The Edge with facilitators to support your creative needs in the space. </a:t>
            </a:r>
            <a:br>
              <a:rPr lang="en-US" sz="1400" dirty="0">
                <a:solidFill>
                  <a:schemeClr val="tx1"/>
                </a:solidFill>
                <a:latin typeface="Aptos Narrow" panose="020B0004020202020204" pitchFamily="34" charset="0"/>
                <a:ea typeface="+mn-lt"/>
                <a:cs typeface="Arial"/>
              </a:rPr>
            </a:br>
            <a:br>
              <a:rPr lang="en-US" sz="1400" dirty="0">
                <a:latin typeface="Aptos Narrow" panose="020B0004020202020204" pitchFamily="34" charset="0"/>
                <a:ea typeface="+mn-lt"/>
                <a:cs typeface="Arial"/>
              </a:rPr>
            </a:br>
            <a:r>
              <a:rPr lang="en-US" sz="1400" dirty="0">
                <a:solidFill>
                  <a:schemeClr val="tx1"/>
                </a:solidFill>
                <a:latin typeface="Aptos Narrow" panose="020B0004020202020204" pitchFamily="34" charset="0"/>
                <a:ea typeface="+mn-lt"/>
                <a:cs typeface="Arial"/>
              </a:rPr>
              <a:t>Bookings are required to use the equipment and you will be able to book with your SLQ account once you have completed the relevant induction.</a:t>
            </a:r>
            <a:endParaRPr lang="en-US" sz="1400" dirty="0">
              <a:solidFill>
                <a:schemeClr val="tx1"/>
              </a:solidFill>
              <a:latin typeface="Aptos Narrow" panose="020B0004020202020204" pitchFamily="34" charset="0"/>
              <a:cs typeface="Arial"/>
            </a:endParaRPr>
          </a:p>
          <a:p>
            <a:endParaRPr lang="en-US" sz="1400" dirty="0">
              <a:solidFill>
                <a:schemeClr val="tx1"/>
              </a:solidFill>
              <a:latin typeface="Aptos Narrow" panose="020B0004020202020204" pitchFamily="34" charset="0"/>
              <a:ea typeface="+mn-lt"/>
              <a:cs typeface="Arial"/>
            </a:endParaRPr>
          </a:p>
          <a:p>
            <a:r>
              <a:rPr lang="en-US" sz="1400" b="1" dirty="0">
                <a:solidFill>
                  <a:schemeClr val="tx1"/>
                </a:solidFill>
                <a:latin typeface="Aptos Narrow" panose="020B0004020202020204" pitchFamily="34" charset="0"/>
                <a:ea typeface="+mn-lt"/>
                <a:cs typeface="Arial"/>
              </a:rPr>
              <a:t>Wednesday 1.30pm – 8pm</a:t>
            </a:r>
            <a:endParaRPr lang="en-US" sz="1400" b="1" dirty="0">
              <a:solidFill>
                <a:schemeClr val="tx1"/>
              </a:solidFill>
              <a:latin typeface="Aptos Narrow" panose="020B0004020202020204" pitchFamily="34" charset="0"/>
              <a:cs typeface="Arial"/>
            </a:endParaRPr>
          </a:p>
          <a:p>
            <a:r>
              <a:rPr lang="en-US" sz="1400" b="1" dirty="0">
                <a:solidFill>
                  <a:schemeClr val="tx1"/>
                </a:solidFill>
                <a:latin typeface="Aptos Narrow" panose="020B0004020202020204" pitchFamily="34" charset="0"/>
                <a:ea typeface="+mn-lt"/>
                <a:cs typeface="Arial"/>
              </a:rPr>
              <a:t>Thursday 1.30pm – 8pm </a:t>
            </a:r>
            <a:endParaRPr lang="en-US" sz="1400" b="1" dirty="0">
              <a:solidFill>
                <a:schemeClr val="tx1"/>
              </a:solidFill>
              <a:latin typeface="Aptos Narrow" panose="020B0004020202020204" pitchFamily="34" charset="0"/>
              <a:cs typeface="Arial"/>
            </a:endParaRPr>
          </a:p>
          <a:p>
            <a:r>
              <a:rPr lang="en-US" sz="1400" b="1" dirty="0">
                <a:solidFill>
                  <a:schemeClr val="tx1"/>
                </a:solidFill>
                <a:latin typeface="Aptos Narrow" panose="020B0004020202020204" pitchFamily="34" charset="0"/>
                <a:ea typeface="+mn-lt"/>
                <a:cs typeface="Arial"/>
              </a:rPr>
              <a:t>Saturday 12pm – 5pm</a:t>
            </a:r>
          </a:p>
          <a:p>
            <a:endParaRPr lang="en-US" sz="1400" b="1" dirty="0">
              <a:solidFill>
                <a:schemeClr val="tx1"/>
              </a:solidFill>
              <a:latin typeface="Aptos Narrow" panose="020B0004020202020204" pitchFamily="34" charset="0"/>
              <a:ea typeface="Calibri"/>
              <a:cs typeface="Arial"/>
            </a:endParaRPr>
          </a:p>
          <a:p>
            <a:r>
              <a:rPr lang="en-US" sz="1400" dirty="0">
                <a:solidFill>
                  <a:schemeClr val="tx1"/>
                </a:solidFill>
                <a:latin typeface="Aptos Narrow" panose="020B0004020202020204" pitchFamily="34" charset="0"/>
                <a:ea typeface="Calibri"/>
                <a:cs typeface="Arial"/>
              </a:rPr>
              <a:t>For more info and to book, head to </a:t>
            </a:r>
            <a:r>
              <a:rPr lang="en-US" sz="1400" dirty="0">
                <a:solidFill>
                  <a:schemeClr val="accent1"/>
                </a:solidFill>
                <a:latin typeface="Aptos Narrow" panose="020B0004020202020204" pitchFamily="34" charset="0"/>
                <a:ea typeface="+mn-lt"/>
                <a:cs typeface="+mn-lt"/>
                <a:hlinkClick r:id="rId3">
                  <a:extLst>
                    <a:ext uri="{A12FA001-AC4F-418D-AE19-62706E023703}">
                      <ahyp:hlinkClr xmlns:ahyp="http://schemas.microsoft.com/office/drawing/2018/hyperlinkcolor" val="tx"/>
                    </a:ext>
                  </a:extLst>
                </a:hlinkClick>
              </a:rPr>
              <a:t>https://www.slq.qld.gov.au/visit/spaces/edge</a:t>
            </a:r>
          </a:p>
        </p:txBody>
      </p:sp>
      <p:pic>
        <p:nvPicPr>
          <p:cNvPr id="6" name="Content Placeholder 5" descr="A computer and printer on a table&#10;&#10;Description automatically generated">
            <a:extLst>
              <a:ext uri="{FF2B5EF4-FFF2-40B4-BE49-F238E27FC236}">
                <a16:creationId xmlns:a16="http://schemas.microsoft.com/office/drawing/2014/main" id="{126B9D29-14F7-A759-BC8E-141EC26438CF}"/>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1" r="4698"/>
          <a:stretch/>
        </p:blipFill>
        <p:spPr>
          <a:xfrm>
            <a:off x="560752" y="656044"/>
            <a:ext cx="5658829" cy="3958486"/>
          </a:xfrm>
          <a:prstGeom prst="rect">
            <a:avLst/>
          </a:prstGeom>
        </p:spPr>
      </p:pic>
    </p:spTree>
    <p:extLst>
      <p:ext uri="{BB962C8B-B14F-4D97-AF65-F5344CB8AC3E}">
        <p14:creationId xmlns:p14="http://schemas.microsoft.com/office/powerpoint/2010/main" val="1229427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9FABC-6F73-ABA2-4681-B80F7802C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FE32A1-F36F-8CD5-7048-EB665FB90E31}"/>
              </a:ext>
            </a:extLst>
          </p:cNvPr>
          <p:cNvSpPr>
            <a:spLocks noGrp="1"/>
          </p:cNvSpPr>
          <p:nvPr>
            <p:ph type="title"/>
          </p:nvPr>
        </p:nvSpPr>
        <p:spPr/>
        <p:txBody>
          <a:bodyPr/>
          <a:lstStyle/>
          <a:p>
            <a:r>
              <a:rPr lang="en-US" sz="4400" dirty="0">
                <a:cs typeface="Arial"/>
              </a:rPr>
              <a:t>WORKSHOP SUMMARY</a:t>
            </a:r>
            <a:endParaRPr lang="en-US" dirty="0"/>
          </a:p>
        </p:txBody>
      </p:sp>
      <p:sp>
        <p:nvSpPr>
          <p:cNvPr id="3" name="Content Placeholder 2">
            <a:extLst>
              <a:ext uri="{FF2B5EF4-FFF2-40B4-BE49-F238E27FC236}">
                <a16:creationId xmlns:a16="http://schemas.microsoft.com/office/drawing/2014/main" id="{7AA5E144-9A8D-04B7-2C00-3B7732A73100}"/>
              </a:ext>
            </a:extLst>
          </p:cNvPr>
          <p:cNvSpPr>
            <a:spLocks noGrp="1"/>
          </p:cNvSpPr>
          <p:nvPr>
            <p:ph idx="1"/>
          </p:nvPr>
        </p:nvSpPr>
        <p:spPr/>
        <p:txBody>
          <a:bodyPr>
            <a:normAutofit/>
          </a:bodyPr>
          <a:lstStyle/>
          <a:p>
            <a:pPr marL="0" indent="0">
              <a:buNone/>
            </a:pPr>
            <a:r>
              <a:rPr lang="en-US" dirty="0"/>
              <a:t>In this workshop we’ll break the session down into 5 sections where we look at the things you can do to get the most out of your 3Dprinting efforts at each stage of the 3D printing process.</a:t>
            </a:r>
          </a:p>
          <a:p>
            <a:pPr marL="0" indent="0">
              <a:buNone/>
            </a:pPr>
            <a:endParaRPr lang="en-US" dirty="0"/>
          </a:p>
          <a:p>
            <a:pPr marL="0" indent="0">
              <a:buNone/>
            </a:pPr>
            <a:r>
              <a:rPr lang="en-US" dirty="0"/>
              <a:t>We’ll work backwards in time starting by asking: </a:t>
            </a:r>
          </a:p>
        </p:txBody>
      </p:sp>
    </p:spTree>
    <p:extLst>
      <p:ext uri="{BB962C8B-B14F-4D97-AF65-F5344CB8AC3E}">
        <p14:creationId xmlns:p14="http://schemas.microsoft.com/office/powerpoint/2010/main" val="12476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BCADD-6904-16CA-A845-EE236A8C1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B9954-6B17-9BE6-4F75-74D6A1B39FF8}"/>
              </a:ext>
            </a:extLst>
          </p:cNvPr>
          <p:cNvSpPr>
            <a:spLocks noGrp="1"/>
          </p:cNvSpPr>
          <p:nvPr>
            <p:ph type="title"/>
          </p:nvPr>
        </p:nvSpPr>
        <p:spPr/>
        <p:txBody>
          <a:bodyPr/>
          <a:lstStyle/>
          <a:p>
            <a:r>
              <a:rPr lang="en-US" sz="4400" dirty="0">
                <a:cs typeface="Arial"/>
              </a:rPr>
              <a:t>WORKSHOP SUMMARY</a:t>
            </a:r>
            <a:endParaRPr lang="en-US" dirty="0"/>
          </a:p>
        </p:txBody>
      </p:sp>
      <p:sp>
        <p:nvSpPr>
          <p:cNvPr id="3" name="Content Placeholder 2">
            <a:extLst>
              <a:ext uri="{FF2B5EF4-FFF2-40B4-BE49-F238E27FC236}">
                <a16:creationId xmlns:a16="http://schemas.microsoft.com/office/drawing/2014/main" id="{1B3F1F32-E664-3F3C-2FFB-F09EB62009E3}"/>
              </a:ext>
            </a:extLst>
          </p:cNvPr>
          <p:cNvSpPr>
            <a:spLocks noGrp="1"/>
          </p:cNvSpPr>
          <p:nvPr>
            <p:ph idx="1"/>
          </p:nvPr>
        </p:nvSpPr>
        <p:spPr/>
        <p:txBody>
          <a:bodyPr>
            <a:normAutofit/>
          </a:bodyPr>
          <a:lstStyle/>
          <a:p>
            <a:pPr marL="0" indent="0">
              <a:buNone/>
            </a:pPr>
            <a:r>
              <a:rPr lang="en-US" dirty="0"/>
              <a:t>In this workshop we’ll break the session down into 5 sections where we look at the things you can do to get the most out of your 3Dprinting efforts at each stage of the 3D printing process.</a:t>
            </a:r>
          </a:p>
          <a:p>
            <a:pPr marL="0" indent="0">
              <a:buNone/>
            </a:pPr>
            <a:endParaRPr lang="en-US" dirty="0"/>
          </a:p>
          <a:p>
            <a:pPr marL="0" indent="0">
              <a:buNone/>
            </a:pPr>
            <a:r>
              <a:rPr lang="en-US" dirty="0"/>
              <a:t>We’ll work backwards in time starting by asking: </a:t>
            </a:r>
          </a:p>
          <a:p>
            <a:pPr marL="514350" indent="-514350">
              <a:buFont typeface="+mj-lt"/>
              <a:buAutoNum type="arabicPeriod"/>
            </a:pPr>
            <a:r>
              <a:rPr lang="en-US" sz="3500" dirty="0"/>
              <a:t>how you are going to </a:t>
            </a:r>
            <a:r>
              <a:rPr lang="en-US" sz="3500" u="sng" dirty="0"/>
              <a:t>use the print?</a:t>
            </a:r>
          </a:p>
        </p:txBody>
      </p:sp>
    </p:spTree>
    <p:extLst>
      <p:ext uri="{BB962C8B-B14F-4D97-AF65-F5344CB8AC3E}">
        <p14:creationId xmlns:p14="http://schemas.microsoft.com/office/powerpoint/2010/main" val="1301690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9B1E9-32F5-2715-3497-B4C045B712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35FDD-87F9-5E25-7145-7651E609F253}"/>
              </a:ext>
            </a:extLst>
          </p:cNvPr>
          <p:cNvSpPr>
            <a:spLocks noGrp="1"/>
          </p:cNvSpPr>
          <p:nvPr>
            <p:ph type="title"/>
          </p:nvPr>
        </p:nvSpPr>
        <p:spPr/>
        <p:txBody>
          <a:bodyPr/>
          <a:lstStyle/>
          <a:p>
            <a:r>
              <a:rPr lang="en-US" sz="4400" dirty="0">
                <a:cs typeface="Arial"/>
              </a:rPr>
              <a:t>WORKSHOP SUMMARY</a:t>
            </a:r>
            <a:endParaRPr lang="en-US" dirty="0"/>
          </a:p>
        </p:txBody>
      </p:sp>
      <p:sp>
        <p:nvSpPr>
          <p:cNvPr id="3" name="Content Placeholder 2">
            <a:extLst>
              <a:ext uri="{FF2B5EF4-FFF2-40B4-BE49-F238E27FC236}">
                <a16:creationId xmlns:a16="http://schemas.microsoft.com/office/drawing/2014/main" id="{DD974583-D372-DEB0-F25E-584AC31069D9}"/>
              </a:ext>
            </a:extLst>
          </p:cNvPr>
          <p:cNvSpPr>
            <a:spLocks noGrp="1"/>
          </p:cNvSpPr>
          <p:nvPr>
            <p:ph idx="1"/>
          </p:nvPr>
        </p:nvSpPr>
        <p:spPr/>
        <p:txBody>
          <a:bodyPr>
            <a:normAutofit/>
          </a:bodyPr>
          <a:lstStyle/>
          <a:p>
            <a:pPr marL="0" indent="0">
              <a:buNone/>
            </a:pPr>
            <a:r>
              <a:rPr lang="en-US" dirty="0"/>
              <a:t>In this workshop we’ll break the session down into 5 sections where we look at the things you can do to get the most out of your 3Dprinting efforts at each stage of the 3D printing process.</a:t>
            </a:r>
          </a:p>
          <a:p>
            <a:pPr marL="0" indent="0">
              <a:buNone/>
            </a:pPr>
            <a:endParaRPr lang="en-US" dirty="0"/>
          </a:p>
          <a:p>
            <a:pPr marL="0" indent="0">
              <a:buNone/>
            </a:pPr>
            <a:r>
              <a:rPr lang="en-US" dirty="0"/>
              <a:t>We’ll work backwards in time starting by asking: </a:t>
            </a:r>
          </a:p>
          <a:p>
            <a:pPr marL="514350" indent="-514350">
              <a:buFont typeface="+mj-lt"/>
              <a:buAutoNum type="arabicPeriod"/>
            </a:pPr>
            <a:r>
              <a:rPr lang="en-US" sz="3500" dirty="0"/>
              <a:t>how you are going to </a:t>
            </a:r>
            <a:r>
              <a:rPr lang="en-US" sz="3500" u="sng" dirty="0"/>
              <a:t>use the print?</a:t>
            </a:r>
          </a:p>
          <a:p>
            <a:pPr marL="514350" indent="-514350">
              <a:buFont typeface="+mj-lt"/>
              <a:buAutoNum type="arabicPeriod"/>
            </a:pPr>
            <a:r>
              <a:rPr lang="en-US" sz="3500" dirty="0"/>
              <a:t>how much post print </a:t>
            </a:r>
            <a:r>
              <a:rPr lang="en-US" sz="3500" u="sng" dirty="0"/>
              <a:t>finishing and assembly?</a:t>
            </a:r>
          </a:p>
        </p:txBody>
      </p:sp>
    </p:spTree>
    <p:extLst>
      <p:ext uri="{BB962C8B-B14F-4D97-AF65-F5344CB8AC3E}">
        <p14:creationId xmlns:p14="http://schemas.microsoft.com/office/powerpoint/2010/main" val="4253627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DFE04-F726-D0EA-DC32-BB15FD452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F3D4F-C698-A054-6B0A-621AA84BC9B6}"/>
              </a:ext>
            </a:extLst>
          </p:cNvPr>
          <p:cNvSpPr>
            <a:spLocks noGrp="1"/>
          </p:cNvSpPr>
          <p:nvPr>
            <p:ph type="title"/>
          </p:nvPr>
        </p:nvSpPr>
        <p:spPr/>
        <p:txBody>
          <a:bodyPr/>
          <a:lstStyle/>
          <a:p>
            <a:r>
              <a:rPr lang="en-US" sz="4400" dirty="0">
                <a:cs typeface="Arial"/>
              </a:rPr>
              <a:t>WORKSHOP SUMMARY</a:t>
            </a:r>
            <a:endParaRPr lang="en-US" dirty="0"/>
          </a:p>
        </p:txBody>
      </p:sp>
      <p:sp>
        <p:nvSpPr>
          <p:cNvPr id="3" name="Content Placeholder 2">
            <a:extLst>
              <a:ext uri="{FF2B5EF4-FFF2-40B4-BE49-F238E27FC236}">
                <a16:creationId xmlns:a16="http://schemas.microsoft.com/office/drawing/2014/main" id="{FB42C9AC-5732-1962-4BCD-5F03328B1AFF}"/>
              </a:ext>
            </a:extLst>
          </p:cNvPr>
          <p:cNvSpPr>
            <a:spLocks noGrp="1"/>
          </p:cNvSpPr>
          <p:nvPr>
            <p:ph idx="1"/>
          </p:nvPr>
        </p:nvSpPr>
        <p:spPr/>
        <p:txBody>
          <a:bodyPr>
            <a:normAutofit lnSpcReduction="10000"/>
          </a:bodyPr>
          <a:lstStyle/>
          <a:p>
            <a:pPr marL="0" indent="0">
              <a:buNone/>
            </a:pPr>
            <a:r>
              <a:rPr lang="en-US" dirty="0"/>
              <a:t>In this workshop we’ll break the session down into 5 sections where we look at the things you can do to get the most out of your 3Dprinting efforts at each stage of the 3D printing process.</a:t>
            </a:r>
          </a:p>
          <a:p>
            <a:pPr marL="0" indent="0">
              <a:buNone/>
            </a:pPr>
            <a:endParaRPr lang="en-US" dirty="0"/>
          </a:p>
          <a:p>
            <a:pPr marL="0" indent="0">
              <a:buNone/>
            </a:pPr>
            <a:r>
              <a:rPr lang="en-US" dirty="0"/>
              <a:t>We’ll work backwards in time starting by asking: </a:t>
            </a:r>
          </a:p>
          <a:p>
            <a:pPr marL="514350" indent="-514350">
              <a:buFont typeface="+mj-lt"/>
              <a:buAutoNum type="arabicPeriod"/>
            </a:pPr>
            <a:r>
              <a:rPr lang="en-US" sz="3500" dirty="0"/>
              <a:t>how you are going to </a:t>
            </a:r>
            <a:r>
              <a:rPr lang="en-US" sz="3500" u="sng" dirty="0"/>
              <a:t>use the print?</a:t>
            </a:r>
          </a:p>
          <a:p>
            <a:pPr marL="514350" indent="-514350">
              <a:buFont typeface="+mj-lt"/>
              <a:buAutoNum type="arabicPeriod"/>
            </a:pPr>
            <a:r>
              <a:rPr lang="en-US" sz="3500" dirty="0"/>
              <a:t>how much post print </a:t>
            </a:r>
            <a:r>
              <a:rPr lang="en-US" sz="3500" u="sng" dirty="0"/>
              <a:t>finishing and assembly?</a:t>
            </a:r>
          </a:p>
          <a:p>
            <a:pPr marL="514350" indent="-514350">
              <a:buFont typeface="+mj-lt"/>
              <a:buAutoNum type="arabicPeriod"/>
            </a:pPr>
            <a:r>
              <a:rPr lang="en-US" sz="3500" dirty="0"/>
              <a:t>What you can do to make sure the printer does the best job?</a:t>
            </a:r>
          </a:p>
        </p:txBody>
      </p:sp>
    </p:spTree>
    <p:extLst>
      <p:ext uri="{BB962C8B-B14F-4D97-AF65-F5344CB8AC3E}">
        <p14:creationId xmlns:p14="http://schemas.microsoft.com/office/powerpoint/2010/main" val="1998263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60561-EABD-9B31-A16A-9CCC479AA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075A1-00AD-8A3D-BF79-C0E2ECCC6E47}"/>
              </a:ext>
            </a:extLst>
          </p:cNvPr>
          <p:cNvSpPr>
            <a:spLocks noGrp="1"/>
          </p:cNvSpPr>
          <p:nvPr>
            <p:ph type="title"/>
          </p:nvPr>
        </p:nvSpPr>
        <p:spPr/>
        <p:txBody>
          <a:bodyPr/>
          <a:lstStyle/>
          <a:p>
            <a:r>
              <a:rPr lang="en-US" sz="4400" dirty="0">
                <a:cs typeface="Arial"/>
              </a:rPr>
              <a:t>WORKSHOP SUMMARY</a:t>
            </a:r>
            <a:endParaRPr lang="en-US" dirty="0"/>
          </a:p>
        </p:txBody>
      </p:sp>
      <p:sp>
        <p:nvSpPr>
          <p:cNvPr id="3" name="Content Placeholder 2">
            <a:extLst>
              <a:ext uri="{FF2B5EF4-FFF2-40B4-BE49-F238E27FC236}">
                <a16:creationId xmlns:a16="http://schemas.microsoft.com/office/drawing/2014/main" id="{F27ACDC2-FB01-DCCC-394B-4D8BB752FF44}"/>
              </a:ext>
            </a:extLst>
          </p:cNvPr>
          <p:cNvSpPr>
            <a:spLocks noGrp="1"/>
          </p:cNvSpPr>
          <p:nvPr>
            <p:ph idx="1"/>
          </p:nvPr>
        </p:nvSpPr>
        <p:spPr/>
        <p:txBody>
          <a:bodyPr>
            <a:normAutofit fontScale="92500" lnSpcReduction="20000"/>
          </a:bodyPr>
          <a:lstStyle/>
          <a:p>
            <a:pPr marL="0" indent="0">
              <a:buNone/>
            </a:pPr>
            <a:r>
              <a:rPr lang="en-US" dirty="0"/>
              <a:t>In this workshop we’ll break the session down into 5 sections where we look at the things you can do to get the most out of your 3Dprinting efforts at each stage of the 3D printing process.</a:t>
            </a:r>
          </a:p>
          <a:p>
            <a:pPr marL="0" indent="0">
              <a:buNone/>
            </a:pPr>
            <a:endParaRPr lang="en-US" dirty="0"/>
          </a:p>
          <a:p>
            <a:pPr marL="0" indent="0">
              <a:buNone/>
            </a:pPr>
            <a:r>
              <a:rPr lang="en-US" dirty="0"/>
              <a:t>We’ll work backwards in time starting by asking: </a:t>
            </a:r>
          </a:p>
          <a:p>
            <a:pPr marL="514350" indent="-514350">
              <a:buFont typeface="+mj-lt"/>
              <a:buAutoNum type="arabicPeriod"/>
            </a:pPr>
            <a:r>
              <a:rPr lang="en-US" sz="3500" dirty="0"/>
              <a:t>how you are going to </a:t>
            </a:r>
            <a:r>
              <a:rPr lang="en-US" sz="3500" u="sng" dirty="0"/>
              <a:t>use the print?</a:t>
            </a:r>
          </a:p>
          <a:p>
            <a:pPr marL="514350" indent="-514350">
              <a:buFont typeface="+mj-lt"/>
              <a:buAutoNum type="arabicPeriod"/>
            </a:pPr>
            <a:r>
              <a:rPr lang="en-US" sz="3500" dirty="0"/>
              <a:t>how much post print </a:t>
            </a:r>
            <a:r>
              <a:rPr lang="en-US" sz="3500" u="sng" dirty="0"/>
              <a:t>finishing and assembly?</a:t>
            </a:r>
          </a:p>
          <a:p>
            <a:pPr marL="514350" indent="-514350">
              <a:buFont typeface="+mj-lt"/>
              <a:buAutoNum type="arabicPeriod"/>
            </a:pPr>
            <a:r>
              <a:rPr lang="en-US" sz="3500" dirty="0"/>
              <a:t>What you can do to make sure the printer does the best job?</a:t>
            </a:r>
          </a:p>
          <a:p>
            <a:pPr marL="514350" indent="-514350">
              <a:buFont typeface="+mj-lt"/>
              <a:buAutoNum type="arabicPeriod"/>
            </a:pPr>
            <a:r>
              <a:rPr lang="en-US" sz="3600" dirty="0"/>
              <a:t>What slicer settings you’ll use to meet your needs?</a:t>
            </a:r>
          </a:p>
        </p:txBody>
      </p:sp>
    </p:spTree>
    <p:extLst>
      <p:ext uri="{BB962C8B-B14F-4D97-AF65-F5344CB8AC3E}">
        <p14:creationId xmlns:p14="http://schemas.microsoft.com/office/powerpoint/2010/main" val="153629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A5000-78F1-D2ED-EBEA-E8A94FB3AA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E290C1-F1A9-33F5-D348-C58F04E8E6B6}"/>
              </a:ext>
            </a:extLst>
          </p:cNvPr>
          <p:cNvSpPr>
            <a:spLocks noGrp="1"/>
          </p:cNvSpPr>
          <p:nvPr>
            <p:ph type="title"/>
          </p:nvPr>
        </p:nvSpPr>
        <p:spPr/>
        <p:txBody>
          <a:bodyPr/>
          <a:lstStyle/>
          <a:p>
            <a:r>
              <a:rPr lang="en-US" sz="4400" dirty="0">
                <a:cs typeface="Arial"/>
              </a:rPr>
              <a:t>WORKSHOP SUMMARY</a:t>
            </a:r>
            <a:endParaRPr lang="en-US" dirty="0"/>
          </a:p>
        </p:txBody>
      </p:sp>
      <p:sp>
        <p:nvSpPr>
          <p:cNvPr id="3" name="Content Placeholder 2">
            <a:extLst>
              <a:ext uri="{FF2B5EF4-FFF2-40B4-BE49-F238E27FC236}">
                <a16:creationId xmlns:a16="http://schemas.microsoft.com/office/drawing/2014/main" id="{6D4D259A-5AC9-BBA2-9D65-428DBA91675E}"/>
              </a:ext>
            </a:extLst>
          </p:cNvPr>
          <p:cNvSpPr>
            <a:spLocks noGrp="1"/>
          </p:cNvSpPr>
          <p:nvPr>
            <p:ph idx="1"/>
          </p:nvPr>
        </p:nvSpPr>
        <p:spPr/>
        <p:txBody>
          <a:bodyPr>
            <a:normAutofit fontScale="85000" lnSpcReduction="20000"/>
          </a:bodyPr>
          <a:lstStyle/>
          <a:p>
            <a:pPr marL="0" indent="0">
              <a:buNone/>
            </a:pPr>
            <a:r>
              <a:rPr lang="en-US" dirty="0"/>
              <a:t>In this workshop we’ll break the session down into 5 sections where we look at the things you can do to get the most out of your 3Dprinting efforts at each stage of the 3D printing process.</a:t>
            </a:r>
          </a:p>
          <a:p>
            <a:pPr marL="0" indent="0">
              <a:buNone/>
            </a:pPr>
            <a:endParaRPr lang="en-US" dirty="0"/>
          </a:p>
          <a:p>
            <a:pPr marL="0" indent="0">
              <a:buNone/>
            </a:pPr>
            <a:r>
              <a:rPr lang="en-US" dirty="0"/>
              <a:t>We’ll work backwards in time starting by asking: </a:t>
            </a:r>
          </a:p>
          <a:p>
            <a:pPr marL="514350" indent="-514350">
              <a:buFont typeface="+mj-lt"/>
              <a:buAutoNum type="arabicPeriod"/>
            </a:pPr>
            <a:r>
              <a:rPr lang="en-US" sz="3500" dirty="0"/>
              <a:t>how you are going to </a:t>
            </a:r>
            <a:r>
              <a:rPr lang="en-US" sz="3500" u="sng" dirty="0"/>
              <a:t>use the print?</a:t>
            </a:r>
          </a:p>
          <a:p>
            <a:pPr marL="514350" indent="-514350">
              <a:buFont typeface="+mj-lt"/>
              <a:buAutoNum type="arabicPeriod"/>
            </a:pPr>
            <a:r>
              <a:rPr lang="en-US" sz="3500" dirty="0"/>
              <a:t>how much post print </a:t>
            </a:r>
            <a:r>
              <a:rPr lang="en-US" sz="3500" u="sng" dirty="0"/>
              <a:t>finishing and assembly?</a:t>
            </a:r>
          </a:p>
          <a:p>
            <a:pPr marL="514350" indent="-514350">
              <a:buFont typeface="+mj-lt"/>
              <a:buAutoNum type="arabicPeriod"/>
            </a:pPr>
            <a:r>
              <a:rPr lang="en-US" sz="3500" dirty="0"/>
              <a:t>What you can do to make sure the printer does the best job?</a:t>
            </a:r>
          </a:p>
          <a:p>
            <a:pPr marL="514350" indent="-514350">
              <a:buFont typeface="+mj-lt"/>
              <a:buAutoNum type="arabicPeriod"/>
            </a:pPr>
            <a:r>
              <a:rPr lang="en-US" sz="3600" dirty="0"/>
              <a:t>What slicer settings you’ll use to meet your needs?</a:t>
            </a:r>
          </a:p>
          <a:p>
            <a:pPr marL="514350" indent="-514350">
              <a:buFont typeface="+mj-lt"/>
              <a:buAutoNum type="arabicPeriod"/>
            </a:pPr>
            <a:r>
              <a:rPr lang="en-US" sz="3600" dirty="0"/>
              <a:t>How you can design your parts to get the best possible 3D printing outcomes?     </a:t>
            </a:r>
          </a:p>
        </p:txBody>
      </p:sp>
    </p:spTree>
    <p:extLst>
      <p:ext uri="{BB962C8B-B14F-4D97-AF65-F5344CB8AC3E}">
        <p14:creationId xmlns:p14="http://schemas.microsoft.com/office/powerpoint/2010/main" val="3724604435"/>
      </p:ext>
    </p:extLst>
  </p:cSld>
  <p:clrMapOvr>
    <a:masterClrMapping/>
  </p:clrMapOvr>
</p:sld>
</file>

<file path=ppt/theme/theme1.xml><?xml version="1.0" encoding="utf-8"?>
<a:theme xmlns:a="http://schemas.openxmlformats.org/drawingml/2006/main" name="SLQ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SLQ theme no chevr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d8470d3-ab7d-4606-a5c2-25d7c3f08449">
      <Terms xmlns="http://schemas.microsoft.com/office/infopath/2007/PartnerControls"/>
    </lcf76f155ced4ddcb4097134ff3c332f>
    <SharedWithUsers xmlns="f65ea285-70c3-4c1f-8d38-d4eb6a79199f">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34F7E297BF54449A02819067FF9166" ma:contentTypeVersion="14" ma:contentTypeDescription="Create a new document." ma:contentTypeScope="" ma:versionID="669599af4600a4c0aed7898be45bad17">
  <xsd:schema xmlns:xsd="http://www.w3.org/2001/XMLSchema" xmlns:xs="http://www.w3.org/2001/XMLSchema" xmlns:p="http://schemas.microsoft.com/office/2006/metadata/properties" xmlns:ns2="3d8470d3-ab7d-4606-a5c2-25d7c3f08449" xmlns:ns3="f65ea285-70c3-4c1f-8d38-d4eb6a79199f" targetNamespace="http://schemas.microsoft.com/office/2006/metadata/properties" ma:root="true" ma:fieldsID="ddf7a9b68e1dca105a61d8c997863a5a" ns2:_="" ns3:_="">
    <xsd:import namespace="3d8470d3-ab7d-4606-a5c2-25d7c3f08449"/>
    <xsd:import namespace="f65ea285-70c3-4c1f-8d38-d4eb6a7919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8470d3-ab7d-4606-a5c2-25d7c3f084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887afb6-b740-45b6-9c28-fce5107743b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5ea285-70c3-4c1f-8d38-d4eb6a79199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911EDE-038E-4A8B-9AFD-8E5778FB6444}">
  <ds:schemaRefs>
    <ds:schemaRef ds:uri="http://schemas.microsoft.com/office/2006/metadata/properties"/>
    <ds:schemaRef ds:uri="http://schemas.microsoft.com/office/infopath/2007/PartnerControls"/>
    <ds:schemaRef ds:uri="3d8470d3-ab7d-4606-a5c2-25d7c3f08449"/>
    <ds:schemaRef ds:uri="f65ea285-70c3-4c1f-8d38-d4eb6a79199f"/>
  </ds:schemaRefs>
</ds:datastoreItem>
</file>

<file path=customXml/itemProps2.xml><?xml version="1.0" encoding="utf-8"?>
<ds:datastoreItem xmlns:ds="http://schemas.openxmlformats.org/officeDocument/2006/customXml" ds:itemID="{B4E35F06-61FF-44D0-8542-C58E8159C13B}">
  <ds:schemaRefs>
    <ds:schemaRef ds:uri="http://schemas.microsoft.com/sharepoint/v3/contenttype/forms"/>
  </ds:schemaRefs>
</ds:datastoreItem>
</file>

<file path=customXml/itemProps3.xml><?xml version="1.0" encoding="utf-8"?>
<ds:datastoreItem xmlns:ds="http://schemas.openxmlformats.org/officeDocument/2006/customXml" ds:itemID="{6F3B37E8-7FDE-4023-84D1-3C791B0E83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8470d3-ab7d-4606-a5c2-25d7c3f08449"/>
    <ds:schemaRef ds:uri="f65ea285-70c3-4c1f-8d38-d4eb6a7919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2446</TotalTime>
  <Words>1141</Words>
  <Application>Microsoft Macintosh PowerPoint</Application>
  <PresentationFormat>Widescreen</PresentationFormat>
  <Paragraphs>150</Paragraphs>
  <Slides>30</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Aptos</vt:lpstr>
      <vt:lpstr>Aptos Narrow</vt:lpstr>
      <vt:lpstr>Arial</vt:lpstr>
      <vt:lpstr>Symbol</vt:lpstr>
      <vt:lpstr>SLQ theme</vt:lpstr>
      <vt:lpstr>SLQ theme no chevron</vt:lpstr>
      <vt:lpstr>3D Printing  101</vt:lpstr>
      <vt:lpstr>Acknowledgement of Country  We acknowledge Aboriginal and Torres Strait Islander peoples and their continuing connection to land and as custodians of stories for millennia. We respectfully acknowledge the land on which we all meet today, and pay our respects to elders past, present and emerging. </vt:lpstr>
      <vt:lpstr>WORKSHOP SUMMARY</vt:lpstr>
      <vt:lpstr>WORKSHOP SUMMARY</vt:lpstr>
      <vt:lpstr>WORKSHOP SUMMARY</vt:lpstr>
      <vt:lpstr>WORKSHOP SUMMARY</vt:lpstr>
      <vt:lpstr>WORKSHOP SUMMARY</vt:lpstr>
      <vt:lpstr>WORKSHOP SUMMARY</vt:lpstr>
      <vt:lpstr>WORKSHOP SUMMARY</vt:lpstr>
      <vt:lpstr>But first  What’s a reasonable thing to try and make on the  3D printers at The Edge?</vt:lpstr>
      <vt:lpstr>Tinkercad refresher</vt:lpstr>
      <vt:lpstr>How are you going to use the print?</vt:lpstr>
      <vt:lpstr>2. How much post print finishing and assembly do you want to do?</vt:lpstr>
      <vt:lpstr>3. What you can do to make sure the printer does the best job? </vt:lpstr>
      <vt:lpstr>4. What slicer settings will you use?</vt:lpstr>
      <vt:lpstr>4. Slicer settings</vt:lpstr>
      <vt:lpstr>4. Slicer settings</vt:lpstr>
      <vt:lpstr>4. Slicer settings</vt:lpstr>
      <vt:lpstr>4. Slicer settings</vt:lpstr>
      <vt:lpstr>4. Slicer settings</vt:lpstr>
      <vt:lpstr>4. Slicer settings</vt:lpstr>
      <vt:lpstr>4. Slicer settings</vt:lpstr>
      <vt:lpstr>4. Slicer settings</vt:lpstr>
      <vt:lpstr>4. Slicer settings</vt:lpstr>
      <vt:lpstr>5. Design for 3D printing</vt:lpstr>
      <vt:lpstr>5. Design for 3D printing</vt:lpstr>
      <vt:lpstr>5. Design for 3D printing</vt:lpstr>
      <vt:lpstr>5. How you can design your parts to get the best possible 3D printing outcomes? </vt:lpstr>
      <vt:lpstr>More learning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Mick Byrne</cp:lastModifiedBy>
  <cp:revision>22</cp:revision>
  <dcterms:created xsi:type="dcterms:W3CDTF">2025-01-06T05:59:08Z</dcterms:created>
  <dcterms:modified xsi:type="dcterms:W3CDTF">2025-03-01T05:32:33Z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0x010100D534F7E297BF54449A02819067FF9166</vt:lpwstr>
  </property>
  <property fmtid="{D5CDD505-2E9C-101B-9397-08002B2CF9AE}" pid="3" name="Order">
    <vt:r8>62000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activity">
    <vt:lpwstr>{"FileActivityType":"9","FileActivityTimeStamp":"2025-01-31T02:12:42.220Z","FileActivityUsersOnPage":[{"DisplayName":"Emma Winch","Id":"ewinch@slq.qld.gov.au"},{"DisplayName":"Chris Currie","Id":"ccurrie@slq.qld.gov.au"}],"FileActivityNavigationId":null}</vt:lpwstr>
  </property>
  <property fmtid="{D5CDD505-2E9C-101B-9397-08002B2CF9AE}" pid="8" name="_ExtendedDescription">
    <vt:lpwstr/>
  </property>
  <property fmtid="{D5CDD505-2E9C-101B-9397-08002B2CF9AE}" pid="9" name="TriggerFlowInfo">
    <vt:lpwstr/>
  </property>
  <property fmtid="{D5CDD505-2E9C-101B-9397-08002B2CF9AE}" pid="10" name="kedf3583308f4f33b0e4aeec01c5a75e">
    <vt:lpwstr>Working document|d84c0e14-715f-4888-93aa-770533540b30</vt:lpwstr>
  </property>
  <property fmtid="{D5CDD505-2E9C-101B-9397-08002B2CF9AE}" pid="11" name="TaxCatchAll">
    <vt:lpwstr>2;#Marketing and Communications|6ee1f5e7-d00d-4893-bad8-27f665709f50;#1;#Working document|d84c0e14-715f-4888-93aa-770533540b30</vt:lpwstr>
  </property>
  <property fmtid="{D5CDD505-2E9C-101B-9397-08002B2CF9AE}" pid="12" name="occc0f38b01848c9a253cf1a050e6bc8">
    <vt:lpwstr>Marketing and Communications|6ee1f5e7-d00d-4893-bad8-27f665709f50</vt:lpwstr>
  </property>
  <property fmtid="{D5CDD505-2E9C-101B-9397-08002B2CF9AE}" pid="13" name="k7e1e201ab244161abc6269085bafd9b">
    <vt:lpwstr/>
  </property>
  <property fmtid="{D5CDD505-2E9C-101B-9397-08002B2CF9AE}" pid="14" name="MediaServiceImageTags">
    <vt:lpwstr/>
  </property>
  <property fmtid="{D5CDD505-2E9C-101B-9397-08002B2CF9AE}" pid="15" name="SLFileNumber">
    <vt:lpwstr/>
  </property>
  <property fmtid="{D5CDD505-2E9C-101B-9397-08002B2CF9AE}" pid="16" name="SLPublicPrograms">
    <vt:lpwstr/>
  </property>
  <property fmtid="{D5CDD505-2E9C-101B-9397-08002B2CF9AE}" pid="17" name="SLLGA">
    <vt:lpwstr/>
  </property>
  <property fmtid="{D5CDD505-2E9C-101B-9397-08002B2CF9AE}" pid="18" name="SLQDocumentState">
    <vt:lpwstr>1;#Working document|d84c0e14-715f-4888-93aa-770533540b30</vt:lpwstr>
  </property>
  <property fmtid="{D5CDD505-2E9C-101B-9397-08002B2CF9AE}" pid="19" name="ea08aa40c9ba47c59c795f3744242dc8">
    <vt:lpwstr/>
  </property>
  <property fmtid="{D5CDD505-2E9C-101B-9397-08002B2CF9AE}" pid="20" name="l6001d7ba62247e8aa4d8d222ca9f490">
    <vt:lpwstr/>
  </property>
  <property fmtid="{D5CDD505-2E9C-101B-9397-08002B2CF9AE}" pid="21" name="od6f14f1f45b4e8ca99ee1b0fe3b24bd">
    <vt:lpwstr/>
  </property>
  <property fmtid="{D5CDD505-2E9C-101B-9397-08002B2CF9AE}" pid="22" name="d2d91528ce6544f4ae800da16cf32132">
    <vt:lpwstr/>
  </property>
  <property fmtid="{D5CDD505-2E9C-101B-9397-08002B2CF9AE}" pid="23" name="SL_x0020_Business_x0020_activity">
    <vt:lpwstr/>
  </property>
  <property fmtid="{D5CDD505-2E9C-101B-9397-08002B2CF9AE}" pid="24" name="bf18ecc5a4454bc092414554a75d21d8">
    <vt:lpwstr/>
  </property>
  <property fmtid="{D5CDD505-2E9C-101B-9397-08002B2CF9AE}" pid="25" name="fb02aa3e9147428392385507a26bc5a3">
    <vt:lpwstr/>
  </property>
  <property fmtid="{D5CDD505-2E9C-101B-9397-08002B2CF9AE}" pid="26" name="SLQDepartment">
    <vt:lpwstr>2;#Marketing and Communications|6ee1f5e7-d00d-4893-bad8-27f665709f50</vt:lpwstr>
  </property>
  <property fmtid="{D5CDD505-2E9C-101B-9397-08002B2CF9AE}" pid="27" name="SLQDocumentType">
    <vt:lpwstr/>
  </property>
  <property fmtid="{D5CDD505-2E9C-101B-9397-08002B2CF9AE}" pid="28" name="SLBCSActivity">
    <vt:lpwstr/>
  </property>
  <property fmtid="{D5CDD505-2E9C-101B-9397-08002B2CF9AE}" pid="29" name="SLBCSDescriptor">
    <vt:lpwstr/>
  </property>
  <property fmtid="{D5CDD505-2E9C-101B-9397-08002B2CF9AE}" pid="30" name="SL Business activity">
    <vt:lpwstr/>
  </property>
</Properties>
</file>