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307" r:id="rId3"/>
    <p:sldId id="276" r:id="rId4"/>
    <p:sldId id="279" r:id="rId5"/>
    <p:sldId id="308" r:id="rId6"/>
    <p:sldId id="315" r:id="rId7"/>
    <p:sldId id="316" r:id="rId8"/>
    <p:sldId id="309" r:id="rId9"/>
    <p:sldId id="300" r:id="rId10"/>
    <p:sldId id="317" r:id="rId11"/>
    <p:sldId id="313" r:id="rId12"/>
    <p:sldId id="303" r:id="rId13"/>
    <p:sldId id="310" r:id="rId14"/>
    <p:sldId id="318" r:id="rId15"/>
    <p:sldId id="319" r:id="rId16"/>
  </p:sldIdLst>
  <p:sldSz cx="9144000" cy="5143500" type="screen16x9"/>
  <p:notesSz cx="6858000" cy="9144000"/>
  <p:defaultTextStyle>
    <a:defPPr marL="0" marR="0" indent="0" algn="l" defTabSz="57396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3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1pPr>
    <a:lvl2pPr marL="0" marR="0" indent="215238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2pPr>
    <a:lvl3pPr marL="0" marR="0" indent="430477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3pPr>
    <a:lvl4pPr marL="0" marR="0" indent="645715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4pPr>
    <a:lvl5pPr marL="0" marR="0" indent="860953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5pPr>
    <a:lvl6pPr marL="0" marR="0" indent="1076192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6pPr>
    <a:lvl7pPr marL="0" marR="0" indent="1291430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7pPr>
    <a:lvl8pPr marL="0" marR="0" indent="1506668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8pPr>
    <a:lvl9pPr marL="0" marR="0" indent="1721907" algn="r" defTabSz="366702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816" b="1" i="0" u="none" strike="noStrike" cap="all" spc="122" normalizeH="0" baseline="0">
        <a:ln>
          <a:noFill/>
        </a:ln>
        <a:solidFill>
          <a:srgbClr val="EC6408"/>
        </a:solidFill>
        <a:effectLst/>
        <a:uFillTx/>
        <a:latin typeface="+mj-lt"/>
        <a:ea typeface="+mj-ea"/>
        <a:cs typeface="+mj-cs"/>
        <a:sym typeface="Avenir Next Condensed"/>
      </a:defRPr>
    </a:lvl9pPr>
  </p:defaultTextStyle>
  <p:extLst>
    <p:ext uri="{521415D9-36F7-43E2-AB2F-B90AF26B5E84}">
      <p14:sectionLst xmlns:p14="http://schemas.microsoft.com/office/powerpoint/2010/main">
        <p14:section name="Default Section" id="{A8A8338C-1B65-4114-8A46-1B47E4702441}">
          <p14:sldIdLst>
            <p14:sldId id="256"/>
            <p14:sldId id="307"/>
            <p14:sldId id="276"/>
            <p14:sldId id="279"/>
            <p14:sldId id="308"/>
            <p14:sldId id="315"/>
            <p14:sldId id="316"/>
            <p14:sldId id="309"/>
            <p14:sldId id="300"/>
            <p14:sldId id="317"/>
            <p14:sldId id="313"/>
            <p14:sldId id="303"/>
            <p14:sldId id="310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nee Dewar" initials="RD" lastIdx="4" clrIdx="0">
    <p:extLst>
      <p:ext uri="{19B8F6BF-5375-455C-9EA6-DF929625EA0E}">
        <p15:presenceInfo xmlns:p15="http://schemas.microsoft.com/office/powerpoint/2012/main" userId="S::RDewar@slq.qld.gov.au::5a848749-2710-49a1-a02e-ee5b3fda23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D51ADE6A-740E-44AE-83CC-AE7238B6C88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C4A4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6A0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6A0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36"/>
    <p:restoredTop sz="74398" autoAdjust="0"/>
  </p:normalViewPr>
  <p:slideViewPr>
    <p:cSldViewPr snapToGrid="0" snapToObjects="1">
      <p:cViewPr varScale="1">
        <p:scale>
          <a:sx n="71" d="100"/>
          <a:sy n="71" d="100"/>
        </p:scale>
        <p:origin x="870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4T16:23:28.274" idx="2">
    <p:pos x="10" y="10"/>
    <p:text>Always refer to as Fun Palace</p:text>
    <p:extLst>
      <p:ext uri="{C676402C-5697-4E1C-873F-D02D1690AC5C}">
        <p15:threadingInfo xmlns:p15="http://schemas.microsoft.com/office/powerpoint/2012/main" timeZoneBias="-600"/>
      </p:ext>
    </p:extLst>
  </p:cm>
  <p:cm authorId="1" dt="2019-11-14T16:26:35.908" idx="4">
    <p:pos x="146" y="146"/>
    <p:text>Second sentance - Fun Palace</p:text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4T16:22:59.683" idx="1">
    <p:pos x="10" y="10"/>
    <p:text>helps our library</p:text>
    <p:extLst>
      <p:ext uri="{C676402C-5697-4E1C-873F-D02D1690AC5C}">
        <p15:threadingInfo xmlns:p15="http://schemas.microsoft.com/office/powerpoint/2012/main" timeZoneBias="-6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2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66702" latinLnBrk="0">
      <a:defRPr sz="1381">
        <a:latin typeface="Lucida Grande"/>
        <a:ea typeface="Lucida Grande"/>
        <a:cs typeface="Lucida Grande"/>
        <a:sym typeface="Lucida Grande"/>
      </a:defRPr>
    </a:lvl1pPr>
    <a:lvl2pPr indent="143492" defTabSz="366702" latinLnBrk="0">
      <a:defRPr sz="1381">
        <a:latin typeface="Lucida Grande"/>
        <a:ea typeface="Lucida Grande"/>
        <a:cs typeface="Lucida Grande"/>
        <a:sym typeface="Lucida Grande"/>
      </a:defRPr>
    </a:lvl2pPr>
    <a:lvl3pPr indent="286984" defTabSz="366702" latinLnBrk="0">
      <a:defRPr sz="1381">
        <a:latin typeface="Lucida Grande"/>
        <a:ea typeface="Lucida Grande"/>
        <a:cs typeface="Lucida Grande"/>
        <a:sym typeface="Lucida Grande"/>
      </a:defRPr>
    </a:lvl3pPr>
    <a:lvl4pPr indent="430477" defTabSz="366702" latinLnBrk="0">
      <a:defRPr sz="1381">
        <a:latin typeface="Lucida Grande"/>
        <a:ea typeface="Lucida Grande"/>
        <a:cs typeface="Lucida Grande"/>
        <a:sym typeface="Lucida Grande"/>
      </a:defRPr>
    </a:lvl4pPr>
    <a:lvl5pPr indent="573969" defTabSz="366702" latinLnBrk="0">
      <a:defRPr sz="1381">
        <a:latin typeface="Lucida Grande"/>
        <a:ea typeface="Lucida Grande"/>
        <a:cs typeface="Lucida Grande"/>
        <a:sym typeface="Lucida Grande"/>
      </a:defRPr>
    </a:lvl5pPr>
    <a:lvl6pPr indent="717461" defTabSz="366702" latinLnBrk="0">
      <a:defRPr sz="1381">
        <a:latin typeface="Lucida Grande"/>
        <a:ea typeface="Lucida Grande"/>
        <a:cs typeface="Lucida Grande"/>
        <a:sym typeface="Lucida Grande"/>
      </a:defRPr>
    </a:lvl6pPr>
    <a:lvl7pPr indent="860953" defTabSz="366702" latinLnBrk="0">
      <a:defRPr sz="1381">
        <a:latin typeface="Lucida Grande"/>
        <a:ea typeface="Lucida Grande"/>
        <a:cs typeface="Lucida Grande"/>
        <a:sym typeface="Lucida Grande"/>
      </a:defRPr>
    </a:lvl7pPr>
    <a:lvl8pPr indent="1004446" defTabSz="366702" latinLnBrk="0">
      <a:defRPr sz="1381">
        <a:latin typeface="Lucida Grande"/>
        <a:ea typeface="Lucida Grande"/>
        <a:cs typeface="Lucida Grande"/>
        <a:sym typeface="Lucida Grande"/>
      </a:defRPr>
    </a:lvl8pPr>
    <a:lvl9pPr indent="1147938" defTabSz="366702" latinLnBrk="0">
      <a:defRPr sz="1381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38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Title:</a:t>
            </a:r>
            <a:br>
              <a:rPr lang="en-AU" sz="138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</a:br>
            <a:r>
              <a:rPr lang="en-AU" sz="138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The</a:t>
            </a:r>
            <a:r>
              <a:rPr lang="en-AU" sz="1381" baseline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Vision in Action</a:t>
            </a:r>
          </a:p>
          <a:p>
            <a:r>
              <a:rPr lang="en-AU" sz="1381" baseline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Case Study guide using the STAR model.</a:t>
            </a:r>
            <a:endParaRPr lang="en-AU" sz="138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01376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045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81" b="0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(Footage</a:t>
            </a:r>
            <a:r>
              <a:rPr lang="en-AU" sz="1381" b="0" i="1" baseline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or photos from the event of local subject matter experts)</a:t>
            </a:r>
            <a:endParaRPr lang="en-AU" sz="1381" b="0" i="0" baseline="0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990454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1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  <a:sym typeface="Lucida Grande"/>
              </a:rPr>
              <a:t>(Footage of Fun Palace participants engaging in the various activities on offer on the day)</a:t>
            </a:r>
          </a:p>
          <a:p>
            <a:b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</a:br>
            <a:endParaRPr lang="en-AU" sz="138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990454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38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01376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66702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(Footage of</a:t>
            </a:r>
            <a:r>
              <a:rPr lang="en-AU" sz="1381" i="1" baseline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SLQ representative talking to the camera to explain the situation</a:t>
            </a:r>
            <a: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</a:t>
            </a:r>
            <a:br>
              <a:rPr lang="en-AU" sz="138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</a:br>
            <a:endParaRPr lang="en-AU" sz="1381" dirty="0">
              <a:effectLst/>
              <a:latin typeface="Lucida Grande"/>
              <a:sym typeface="Lucida Grande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2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38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0137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66702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(Footage of</a:t>
            </a:r>
            <a:r>
              <a:rPr lang="en-AU" sz="1381" i="1" baseline="0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SLQ representative talking to the camera to explain the situation</a:t>
            </a:r>
            <a: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</a:t>
            </a:r>
            <a:br>
              <a:rPr lang="en-AU" sz="138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</a:br>
            <a:endParaRPr lang="en-AU" sz="1381" dirty="0">
              <a:effectLst/>
              <a:latin typeface="Lucida Grande"/>
              <a:sym typeface="Lucida Grande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2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81" i="1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(Footage /</a:t>
            </a:r>
            <a:r>
              <a:rPr lang="en-AU" sz="1381" i="1" baseline="0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 imagery – State Library of Queensland imagery) </a:t>
            </a:r>
          </a:p>
          <a:p>
            <a:pPr marL="0" marR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</a:br>
            <a:endParaRPr lang="en-AU" sz="138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99045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AU" sz="1381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0137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81" i="1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(Footage /</a:t>
            </a:r>
            <a:r>
              <a:rPr lang="en-AU" sz="1381" i="1" baseline="0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 imagery – Various images of the event)</a:t>
            </a:r>
          </a:p>
          <a:p>
            <a:pPr marL="0" marR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</a:br>
            <a:endParaRPr lang="en-AU" sz="138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990454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81" i="1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(Footage /</a:t>
            </a:r>
            <a:r>
              <a:rPr lang="en-AU" sz="1381" i="1" baseline="0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 imagery – Various images of the event)</a:t>
            </a:r>
          </a:p>
          <a:p>
            <a:pPr marL="0" marR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AU" sz="1381" i="1" dirty="0">
                <a:effectLst/>
                <a:latin typeface="Lucida Grande"/>
                <a:ea typeface="Lucida Grande"/>
                <a:cs typeface="Lucida Grande"/>
                <a:sym typeface="Lucida Grande"/>
              </a:rPr>
            </a:br>
            <a:endParaRPr lang="en-AU" sz="138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99045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381" b="1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0137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366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045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oto Placeholder 1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2" name="Rectangle"/>
          <p:cNvSpPr>
            <a:spLocks noGrp="1"/>
          </p:cNvSpPr>
          <p:nvPr>
            <p:ph type="body" idx="14" hasCustomPrompt="1"/>
          </p:nvPr>
        </p:nvSpPr>
        <p:spPr>
          <a:xfrm>
            <a:off x="554513" y="452092"/>
            <a:ext cx="8034975" cy="4239317"/>
          </a:xfrm>
          <a:prstGeom prst="rect">
            <a:avLst/>
          </a:prstGeom>
          <a:solidFill>
            <a:srgbClr val="FFFFFF">
              <a:alpha val="23402"/>
            </a:srgbClr>
          </a:solidFill>
        </p:spPr>
        <p:txBody>
          <a:bodyPr numCol="1" spcCol="38100" anchor="ctr"/>
          <a:lstStyle/>
          <a:p>
            <a:pPr algn="r">
              <a:lnSpc>
                <a:spcPct val="80000"/>
              </a:lnSpc>
              <a:defRPr sz="1300" b="1" cap="all" spc="195">
                <a:solidFill>
                  <a:srgbClr val="EC6408"/>
                </a:solidFill>
                <a:latin typeface="+mj-lt"/>
                <a:ea typeface="+mj-ea"/>
                <a:cs typeface="+mj-cs"/>
                <a:sym typeface="Avenir Next Condensed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3" name="Product"/>
          <p:cNvSpPr txBox="1">
            <a:spLocks noGrp="1"/>
          </p:cNvSpPr>
          <p:nvPr>
            <p:ph type="body" sz="quarter" idx="15"/>
          </p:nvPr>
        </p:nvSpPr>
        <p:spPr>
          <a:xfrm>
            <a:off x="1717535" y="3334133"/>
            <a:ext cx="3764178" cy="580648"/>
          </a:xfrm>
          <a:prstGeom prst="rect">
            <a:avLst/>
          </a:prstGeom>
        </p:spPr>
        <p:txBody>
          <a:bodyPr numCol="1" spcCol="38100" anchor="b"/>
          <a:lstStyle>
            <a:lvl1pPr>
              <a:defRPr sz="2056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Condensed Demi Bold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Line"/>
          <p:cNvSpPr>
            <a:spLocks noGrp="1"/>
          </p:cNvSpPr>
          <p:nvPr>
            <p:ph type="body" sz="quarter" idx="16" hasCustomPrompt="1"/>
          </p:nvPr>
        </p:nvSpPr>
        <p:spPr>
          <a:xfrm>
            <a:off x="1089295" y="3727257"/>
            <a:ext cx="462366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50800" tIns="50800" rIns="50800" bIns="50800" numCol="1" spcCol="38100" anchor="ctr"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5" name="Line"/>
          <p:cNvSpPr>
            <a:spLocks noGrp="1"/>
          </p:cNvSpPr>
          <p:nvPr>
            <p:ph type="body" sz="quarter" idx="17" hasCustomPrompt="1"/>
          </p:nvPr>
        </p:nvSpPr>
        <p:spPr>
          <a:xfrm>
            <a:off x="1089294" y="854130"/>
            <a:ext cx="5419373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50800" tIns="50800" rIns="50800" bIns="50800" numCol="1" spcCol="38100" anchor="ctr"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6" name="Company name"/>
          <p:cNvSpPr txBox="1">
            <a:spLocks noGrp="1"/>
          </p:cNvSpPr>
          <p:nvPr>
            <p:ph type="body" sz="quarter" idx="18"/>
          </p:nvPr>
        </p:nvSpPr>
        <p:spPr>
          <a:xfrm>
            <a:off x="6702637" y="699635"/>
            <a:ext cx="1419926" cy="308991"/>
          </a:xfrm>
          <a:prstGeom prst="rect">
            <a:avLst/>
          </a:prstGeom>
        </p:spPr>
        <p:txBody>
          <a:bodyPr numCol="1" spcCol="38100" anchor="ctr"/>
          <a:lstStyle>
            <a:lvl1pPr algn="r">
              <a:lnSpc>
                <a:spcPct val="80000"/>
              </a:lnSpc>
              <a:defRPr sz="1002" cap="all" spc="150">
                <a:solidFill>
                  <a:srgbClr val="EE6610"/>
                </a:solidFill>
                <a:latin typeface="+mn-lt"/>
                <a:ea typeface="+mn-ea"/>
                <a:cs typeface="+mn-cs"/>
                <a:sym typeface="Avenir Next Condensed Demi Bold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986834" y="3906520"/>
            <a:ext cx="4460275" cy="580648"/>
          </a:xfrm>
          <a:prstGeom prst="rect">
            <a:avLst/>
          </a:prstGeom>
        </p:spPr>
        <p:txBody>
          <a:bodyPr/>
          <a:lstStyle>
            <a:lvl1pPr>
              <a:defRPr sz="3427" spc="514">
                <a:solidFill>
                  <a:srgbClr val="EE630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95887" y="4882306"/>
            <a:ext cx="171649" cy="124137"/>
          </a:xfrm>
          <a:prstGeom prst="rect">
            <a:avLst/>
          </a:prstGeom>
        </p:spPr>
        <p:txBody>
          <a:bodyPr anchor="t"/>
          <a:lstStyle>
            <a:lvl1pPr>
              <a:defRPr sz="949" spc="142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Line"/>
          <p:cNvSpPr>
            <a:spLocks noGrp="1"/>
          </p:cNvSpPr>
          <p:nvPr>
            <p:ph type="body" sz="quarter" idx="13" hasCustomPrompt="1"/>
          </p:nvPr>
        </p:nvSpPr>
        <p:spPr>
          <a:xfrm>
            <a:off x="2354746" y="4812214"/>
            <a:ext cx="5758261" cy="1"/>
          </a:xfrm>
          <a:prstGeom prst="line">
            <a:avLst/>
          </a:prstGeom>
          <a:ln>
            <a:solidFill>
              <a:srgbClr val="A6AAA9"/>
            </a:solidFill>
          </a:ln>
        </p:spPr>
        <p:txBody>
          <a:bodyPr lIns="50800" tIns="50800" rIns="50800" bIns="50800" numCol="1" spcCol="38100" anchor="ctr"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37" name="Company name  slide #"/>
          <p:cNvSpPr txBox="1">
            <a:spLocks noGrp="1"/>
          </p:cNvSpPr>
          <p:nvPr>
            <p:ph type="body" sz="quarter" idx="14"/>
          </p:nvPr>
        </p:nvSpPr>
        <p:spPr>
          <a:xfrm>
            <a:off x="714997" y="4751939"/>
            <a:ext cx="1520031" cy="120551"/>
          </a:xfrm>
          <a:prstGeom prst="rect">
            <a:avLst/>
          </a:prstGeom>
        </p:spPr>
        <p:txBody>
          <a:bodyPr numCol="1" spcCol="38100" anchor="ctr"/>
          <a:lstStyle>
            <a:lvl1pPr>
              <a:lnSpc>
                <a:spcPct val="80000"/>
              </a:lnSpc>
              <a:defRPr sz="685" cap="all" spc="103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1" name="Parturient Egestas Inceptos"/>
          <p:cNvSpPr txBox="1">
            <a:spLocks noGrp="1"/>
          </p:cNvSpPr>
          <p:nvPr>
            <p:ph type="body" sz="quarter" idx="15"/>
          </p:nvPr>
        </p:nvSpPr>
        <p:spPr>
          <a:xfrm>
            <a:off x="898480" y="2280170"/>
            <a:ext cx="3474939" cy="231684"/>
          </a:xfrm>
          <a:prstGeom prst="rect">
            <a:avLst/>
          </a:prstGeom>
        </p:spPr>
        <p:txBody>
          <a:bodyPr numCol="1" spcCol="38100" anchor="ctr"/>
          <a:lstStyle>
            <a:lvl1pPr>
              <a:defRPr sz="1055" cap="all">
                <a:latin typeface="+mn-lt"/>
                <a:ea typeface="+mn-ea"/>
                <a:cs typeface="+mn-cs"/>
                <a:sym typeface="Avenir Next Condensed Demi Bold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arturient Egestas Inceptos"/>
          <p:cNvSpPr txBox="1">
            <a:spLocks noGrp="1"/>
          </p:cNvSpPr>
          <p:nvPr>
            <p:ph type="body" sz="quarter" idx="16"/>
          </p:nvPr>
        </p:nvSpPr>
        <p:spPr>
          <a:xfrm>
            <a:off x="4756105" y="2280170"/>
            <a:ext cx="3474939" cy="231684"/>
          </a:xfrm>
          <a:prstGeom prst="rect">
            <a:avLst/>
          </a:prstGeom>
        </p:spPr>
        <p:txBody>
          <a:bodyPr numCol="1" spcCol="38100" anchor="ctr"/>
          <a:lstStyle>
            <a:lvl1pPr>
              <a:defRPr sz="1055" cap="all">
                <a:latin typeface="+mn-lt"/>
                <a:ea typeface="+mn-ea"/>
                <a:cs typeface="+mn-cs"/>
                <a:sym typeface="Avenir Next Condensed Demi Bold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2049" y="4758866"/>
            <a:ext cx="146322" cy="1066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01445" y="671034"/>
            <a:ext cx="7341110" cy="420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063" cy="172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numCol="2" spcCol="52324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ransition spd="med"/>
  <p:txStyles>
    <p:titleStyle>
      <a:lvl1pPr marL="0" marR="0" indent="0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1pPr>
      <a:lvl2pPr marL="0" marR="0" indent="120541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2pPr>
      <a:lvl3pPr marL="0" marR="0" indent="241082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3pPr>
      <a:lvl4pPr marL="0" marR="0" indent="361622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4pPr>
      <a:lvl5pPr marL="0" marR="0" indent="482163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5pPr>
      <a:lvl6pPr marL="0" marR="0" indent="602704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6pPr>
      <a:lvl7pPr marL="0" marR="0" indent="723245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7pPr>
      <a:lvl8pPr marL="0" marR="0" indent="843785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8pPr>
      <a:lvl9pPr marL="0" marR="0" indent="964326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67" b="0" i="0" u="none" strike="noStrike" cap="all" spc="34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venir Next Condensed Demi Bold"/>
        </a:defRPr>
      </a:lvl9pPr>
    </p:titleStyle>
    <p:bodyStyle>
      <a:lvl1pPr marL="0" marR="0" indent="0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1pPr>
      <a:lvl2pPr marL="0" marR="0" indent="0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2pPr>
      <a:lvl3pPr marL="0" marR="0" indent="0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3pPr>
      <a:lvl4pPr marL="0" marR="0" indent="0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4pPr>
      <a:lvl5pPr marL="0" marR="0" indent="0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5pPr>
      <a:lvl6pPr marL="0" marR="0" indent="187508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6pPr>
      <a:lvl7pPr marL="0" marR="0" indent="375016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7pPr>
      <a:lvl8pPr marL="0" marR="0" indent="562524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8pPr>
      <a:lvl9pPr marL="0" marR="0" indent="750032" algn="l" defTabSz="30804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rgbClr val="000000"/>
          </a:solidFill>
          <a:uFillTx/>
          <a:latin typeface="Avenir Next"/>
          <a:ea typeface="Avenir Next"/>
          <a:cs typeface="Avenir Next"/>
          <a:sym typeface="Avenir Next"/>
        </a:defRPr>
      </a:lvl9pPr>
    </p:bodyStyle>
    <p:otherStyle>
      <a:lvl1pPr marL="0" marR="0" indent="0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1pPr>
      <a:lvl2pPr marL="0" marR="0" indent="120541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2pPr>
      <a:lvl3pPr marL="0" marR="0" indent="241082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3pPr>
      <a:lvl4pPr marL="0" marR="0" indent="361622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4pPr>
      <a:lvl5pPr marL="0" marR="0" indent="482163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5pPr>
      <a:lvl6pPr marL="0" marR="0" indent="602704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6pPr>
      <a:lvl7pPr marL="0" marR="0" indent="723245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7pPr>
      <a:lvl8pPr marL="0" marR="0" indent="843785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8pPr>
      <a:lvl9pPr marL="0" marR="0" indent="964326" algn="r" defTabSz="30804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5" b="1" i="0" u="none" strike="noStrike" cap="all" spc="103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comments" Target="../comments/comment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AE1F7-3F6D-264A-B425-61D6F34394FF}"/>
              </a:ext>
            </a:extLst>
          </p:cNvPr>
          <p:cNvSpPr/>
          <p:nvPr/>
        </p:nvSpPr>
        <p:spPr>
          <a:xfrm>
            <a:off x="554512" y="452091"/>
            <a:ext cx="8034975" cy="423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" b="1" i="0" u="none" strike="noStrike" cap="all" spc="195" normalizeH="0" baseline="0">
              <a:ln>
                <a:noFill/>
              </a:ln>
              <a:solidFill>
                <a:srgbClr val="EC6408"/>
              </a:solidFill>
              <a:effectLst/>
              <a:uFillTx/>
              <a:latin typeface="+mj-lt"/>
              <a:ea typeface="+mj-ea"/>
              <a:cs typeface="+mj-cs"/>
              <a:sym typeface="Avenir Next Condensed"/>
            </a:endParaRPr>
          </a:p>
        </p:txBody>
      </p:sp>
      <p:sp>
        <p:nvSpPr>
          <p:cNvPr id="71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lnSpc>
                <a:spcPct val="80000"/>
              </a:lnSpc>
              <a:defRPr sz="1300" b="1" cap="all" spc="195">
                <a:solidFill>
                  <a:srgbClr val="EC6408"/>
                </a:solidFill>
                <a:latin typeface="+mj-lt"/>
                <a:ea typeface="+mj-ea"/>
                <a:cs typeface="+mj-cs"/>
                <a:sym typeface="Avenir Next Condensed"/>
              </a:defRPr>
            </a:pPr>
            <a:endParaRPr dirty="0"/>
          </a:p>
        </p:txBody>
      </p:sp>
      <p:sp>
        <p:nvSpPr>
          <p:cNvPr id="720" name="Product"/>
          <p:cNvSpPr txBox="1">
            <a:spLocks noGrp="1"/>
          </p:cNvSpPr>
          <p:nvPr>
            <p:ph type="body" idx="15"/>
          </p:nvPr>
        </p:nvSpPr>
        <p:spPr>
          <a:xfrm>
            <a:off x="1089294" y="4046483"/>
            <a:ext cx="3764178" cy="580648"/>
          </a:xfrm>
          <a:prstGeom prst="rect">
            <a:avLst/>
          </a:prstGeom>
        </p:spPr>
        <p:txBody>
          <a:bodyPr/>
          <a:lstStyle/>
          <a:p>
            <a:r>
              <a:rPr lang="en-AU" dirty="0">
                <a:solidFill>
                  <a:schemeClr val="tx2">
                    <a:lumMod val="10000"/>
                  </a:schemeClr>
                </a:solidFill>
              </a:rPr>
              <a:t>Case study guide using the </a:t>
            </a:r>
            <a:r>
              <a:rPr lang="en-AU" b="1" dirty="0">
                <a:solidFill>
                  <a:schemeClr val="tx2">
                    <a:lumMod val="10000"/>
                  </a:schemeClr>
                </a:solidFill>
              </a:rPr>
              <a:t>Star</a:t>
            </a:r>
            <a:r>
              <a:rPr lang="en-AU" dirty="0">
                <a:solidFill>
                  <a:schemeClr val="tx2">
                    <a:lumMod val="10000"/>
                  </a:schemeClr>
                </a:solidFill>
              </a:rPr>
              <a:t> model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22" name="Line"/>
          <p:cNvSpPr>
            <a:spLocks noGrp="1"/>
          </p:cNvSpPr>
          <p:nvPr>
            <p:ph type="body" idx="17"/>
          </p:nvPr>
        </p:nvSpPr>
        <p:spPr>
          <a:xfrm>
            <a:off x="1089293" y="3218071"/>
            <a:ext cx="5419373" cy="1"/>
          </a:xfrm>
          <a:prstGeom prst="line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endParaRPr/>
          </a:p>
        </p:txBody>
      </p:sp>
      <p:sp>
        <p:nvSpPr>
          <p:cNvPr id="723" name="Company name"/>
          <p:cNvSpPr txBox="1"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/>
              <a:t>SLQ</a:t>
            </a:r>
            <a:endParaRPr dirty="0"/>
          </a:p>
        </p:txBody>
      </p:sp>
      <p:sp>
        <p:nvSpPr>
          <p:cNvPr id="724" name="Presentation"/>
          <p:cNvSpPr txBox="1">
            <a:spLocks noGrp="1"/>
          </p:cNvSpPr>
          <p:nvPr>
            <p:ph type="ctrTitle"/>
          </p:nvPr>
        </p:nvSpPr>
        <p:spPr>
          <a:xfrm>
            <a:off x="1089294" y="3116765"/>
            <a:ext cx="4460275" cy="580648"/>
          </a:xfrm>
          <a:prstGeom prst="rect">
            <a:avLst/>
          </a:prstGeom>
        </p:spPr>
        <p:txBody>
          <a:bodyPr/>
          <a:lstStyle/>
          <a:p>
            <a:r>
              <a:rPr lang="en-AU" dirty="0">
                <a:solidFill>
                  <a:schemeClr val="tx2">
                    <a:lumMod val="10000"/>
                  </a:schemeClr>
                </a:solidFill>
              </a:rPr>
              <a:t>The Vision in Action</a:t>
            </a:r>
            <a:br>
              <a:rPr lang="en-AU"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"/>
          <a:stretch/>
        </p:blipFill>
        <p:spPr bwMode="auto">
          <a:xfrm>
            <a:off x="0" y="0"/>
            <a:ext cx="9144000" cy="513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652718"/>
            <a:ext cx="9144000" cy="23801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1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We developed event posters and displayed these throughout the library prior to the event to create interest.</a:t>
            </a:r>
          </a:p>
        </p:txBody>
      </p:sp>
    </p:spTree>
    <p:extLst>
      <p:ext uri="{BB962C8B-B14F-4D97-AF65-F5344CB8AC3E}">
        <p14:creationId xmlns:p14="http://schemas.microsoft.com/office/powerpoint/2010/main" val="8613715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8077"/>
          <a:stretch/>
        </p:blipFill>
        <p:spPr bwMode="auto">
          <a:xfrm>
            <a:off x="0" y="0"/>
            <a:ext cx="9144000" cy="522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2" name="Company name  slide #"/>
          <p:cNvSpPr txBox="1">
            <a:spLocks noGrp="1"/>
          </p:cNvSpPr>
          <p:nvPr>
            <p:ph type="body" idx="14"/>
          </p:nvPr>
        </p:nvSpPr>
        <p:spPr>
          <a:xfrm>
            <a:off x="79566" y="5005054"/>
            <a:ext cx="1520031" cy="120551"/>
          </a:xfrm>
          <a:prstGeom prst="rect">
            <a:avLst/>
          </a:prstGeo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SLQ - storyboard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03528"/>
            <a:ext cx="9144000" cy="4226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3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We secured involvement from local subject matter experts and leaders to supervise work stations. </a:t>
            </a:r>
          </a:p>
        </p:txBody>
      </p:sp>
    </p:spTree>
    <p:extLst>
      <p:ext uri="{BB962C8B-B14F-4D97-AF65-F5344CB8AC3E}">
        <p14:creationId xmlns:p14="http://schemas.microsoft.com/office/powerpoint/2010/main" val="43694008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ompany name  slide #"/>
          <p:cNvSpPr txBox="1">
            <a:spLocks noGrp="1"/>
          </p:cNvSpPr>
          <p:nvPr>
            <p:ph type="body" idx="14"/>
          </p:nvPr>
        </p:nvSpPr>
        <p:spPr>
          <a:xfrm>
            <a:off x="79566" y="5005054"/>
            <a:ext cx="1520031" cy="120551"/>
          </a:xfrm>
          <a:prstGeom prst="rect">
            <a:avLst/>
          </a:prstGeo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SLQ - storyboard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1913"/>
            <a:ext cx="9229726" cy="527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2863" y="4709061"/>
            <a:ext cx="9229726" cy="4226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3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Our team coordinated and managed event logistics including management of all the activity stations. And we documented this with a series of photos and videos. </a:t>
            </a:r>
          </a:p>
        </p:txBody>
      </p:sp>
    </p:spTree>
    <p:extLst>
      <p:ext uri="{BB962C8B-B14F-4D97-AF65-F5344CB8AC3E}">
        <p14:creationId xmlns:p14="http://schemas.microsoft.com/office/powerpoint/2010/main" val="15292532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AE1F7-3F6D-264A-B425-61D6F34394FF}"/>
              </a:ext>
            </a:extLst>
          </p:cNvPr>
          <p:cNvSpPr/>
          <p:nvPr/>
        </p:nvSpPr>
        <p:spPr>
          <a:xfrm>
            <a:off x="554512" y="452091"/>
            <a:ext cx="8034975" cy="423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" b="1" i="0" u="none" strike="noStrike" cap="all" spc="195" normalizeH="0" baseline="0">
              <a:ln>
                <a:noFill/>
              </a:ln>
              <a:solidFill>
                <a:srgbClr val="EC6408"/>
              </a:solidFill>
              <a:effectLst/>
              <a:uFillTx/>
              <a:latin typeface="+mj-lt"/>
              <a:ea typeface="+mj-ea"/>
              <a:cs typeface="+mj-cs"/>
              <a:sym typeface="Avenir Next Condensed"/>
            </a:endParaRPr>
          </a:p>
        </p:txBody>
      </p:sp>
      <p:sp>
        <p:nvSpPr>
          <p:cNvPr id="71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lnSpc>
                <a:spcPct val="80000"/>
              </a:lnSpc>
              <a:defRPr sz="1300" b="1" cap="all" spc="195">
                <a:solidFill>
                  <a:srgbClr val="EC6408"/>
                </a:solidFill>
                <a:latin typeface="+mj-lt"/>
                <a:ea typeface="+mj-ea"/>
                <a:cs typeface="+mj-cs"/>
                <a:sym typeface="Avenir Next Condensed"/>
              </a:defRPr>
            </a:pPr>
            <a:endParaRPr dirty="0"/>
          </a:p>
        </p:txBody>
      </p:sp>
      <p:sp>
        <p:nvSpPr>
          <p:cNvPr id="720" name="Product"/>
          <p:cNvSpPr txBox="1">
            <a:spLocks noGrp="1"/>
          </p:cNvSpPr>
          <p:nvPr>
            <p:ph type="body" idx="15"/>
          </p:nvPr>
        </p:nvSpPr>
        <p:spPr>
          <a:xfrm>
            <a:off x="1089294" y="3697413"/>
            <a:ext cx="3764178" cy="929718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solidFill>
                  <a:schemeClr val="tx2">
                    <a:lumMod val="10000"/>
                  </a:schemeClr>
                </a:solidFill>
              </a:rPr>
              <a:t>result</a:t>
            </a:r>
            <a:endParaRPr sz="4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22" name="Line"/>
          <p:cNvSpPr>
            <a:spLocks noGrp="1"/>
          </p:cNvSpPr>
          <p:nvPr>
            <p:ph type="body" idx="17"/>
          </p:nvPr>
        </p:nvSpPr>
        <p:spPr>
          <a:xfrm>
            <a:off x="1089293" y="3218071"/>
            <a:ext cx="5419373" cy="1"/>
          </a:xfrm>
          <a:prstGeom prst="line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endParaRPr/>
          </a:p>
        </p:txBody>
      </p:sp>
      <p:sp>
        <p:nvSpPr>
          <p:cNvPr id="724" name="Presentation"/>
          <p:cNvSpPr txBox="1">
            <a:spLocks noGrp="1"/>
          </p:cNvSpPr>
          <p:nvPr>
            <p:ph type="ctrTitle"/>
          </p:nvPr>
        </p:nvSpPr>
        <p:spPr>
          <a:xfrm>
            <a:off x="1089294" y="3116765"/>
            <a:ext cx="4460275" cy="580648"/>
          </a:xfrm>
          <a:prstGeom prst="rect">
            <a:avLst/>
          </a:prstGeom>
        </p:spPr>
        <p:txBody>
          <a:bodyPr/>
          <a:lstStyle/>
          <a:p>
            <a:r>
              <a:rPr lang="en-AU" sz="19900" dirty="0"/>
              <a:t>R</a:t>
            </a:r>
            <a:br>
              <a:rPr lang="en-A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49281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740A25-5528-EB41-954D-982586562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10" y="-67732"/>
            <a:ext cx="9410302" cy="52279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0482" y="4400732"/>
            <a:ext cx="9184481" cy="5827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3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We had a fantastic turn out at this event. Some of the activities have proved so popular that we’ll be including them as a regular feature in our monthly program here at the library. </a:t>
            </a:r>
          </a:p>
          <a:p>
            <a:pPr marL="180000" algn="l" defTabSz="584200"/>
            <a:r>
              <a:rPr lang="en-AU" sz="13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For more information on Fun Palace, head to the State Library of Queensland website.</a:t>
            </a:r>
          </a:p>
        </p:txBody>
      </p:sp>
    </p:spTree>
    <p:extLst>
      <p:ext uri="{BB962C8B-B14F-4D97-AF65-F5344CB8AC3E}">
        <p14:creationId xmlns:p14="http://schemas.microsoft.com/office/powerpoint/2010/main" val="238052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EB2043-6324-488E-A9EE-9ED2DB664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8D14-F28C-40CB-90FC-430BE43DF7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8EF4B8-C5A9-4201-BF08-49B283B1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4E323-2FFE-4828-808A-2CA5E462468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F883F8-DF08-4B58-B0A8-8D10BD8D7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675F46-4EF2-419B-AE29-C9EFCED906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2" descr="K:\State Library Queensland - Realising our Potential\Phase 4 - User testing, finalisation, handover\Final feedback received\V4 content edits\Final slide.png">
            <a:extLst>
              <a:ext uri="{FF2B5EF4-FFF2-40B4-BE49-F238E27FC236}">
                <a16:creationId xmlns:a16="http://schemas.microsoft.com/office/drawing/2014/main" id="{E3122231-DB29-4164-B854-00D1854F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87" y="0"/>
            <a:ext cx="9360051" cy="52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36C3E-7F85-4F69-966F-85C3CCB0E8E2}"/>
              </a:ext>
            </a:extLst>
          </p:cNvPr>
          <p:cNvSpPr txBox="1"/>
          <p:nvPr/>
        </p:nvSpPr>
        <p:spPr>
          <a:xfrm>
            <a:off x="493486" y="578008"/>
            <a:ext cx="3468914" cy="8905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3200" b="0" i="0" u="none" strike="noStrike" cap="all" spc="195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Avenir Next Condensed"/>
              </a:rPr>
              <a:t>FUN</a:t>
            </a:r>
            <a:r>
              <a:rPr kumimoji="0" lang="en-AU" sz="3200" b="0" i="0" u="none" strike="noStrike" cap="all" spc="195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Avenir Next Condensed"/>
              </a:rPr>
              <a:t> Palace </a:t>
            </a:r>
            <a:r>
              <a:rPr kumimoji="0" lang="en-AU" sz="3200" b="0" i="0" u="none" strike="noStrike" cap="all" spc="195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venir Next Condensed"/>
              </a:rPr>
              <a:t>2019</a:t>
            </a:r>
            <a:endParaRPr kumimoji="0" lang="en-AU" sz="3200" b="0" i="0" u="none" strike="noStrike" cap="all" spc="195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Nex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938526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AE1F7-3F6D-264A-B425-61D6F34394FF}"/>
              </a:ext>
            </a:extLst>
          </p:cNvPr>
          <p:cNvSpPr/>
          <p:nvPr/>
        </p:nvSpPr>
        <p:spPr>
          <a:xfrm>
            <a:off x="554512" y="452091"/>
            <a:ext cx="8034975" cy="423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" b="1" i="0" u="none" strike="noStrike" cap="all" spc="195" normalizeH="0" baseline="0">
              <a:ln>
                <a:noFill/>
              </a:ln>
              <a:solidFill>
                <a:srgbClr val="EC6408"/>
              </a:solidFill>
              <a:effectLst/>
              <a:uFillTx/>
              <a:latin typeface="+mj-lt"/>
              <a:ea typeface="+mj-ea"/>
              <a:cs typeface="+mj-cs"/>
              <a:sym typeface="Avenir Next Condensed"/>
            </a:endParaRPr>
          </a:p>
        </p:txBody>
      </p:sp>
      <p:sp>
        <p:nvSpPr>
          <p:cNvPr id="71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lnSpc>
                <a:spcPct val="80000"/>
              </a:lnSpc>
              <a:defRPr sz="1300" b="1" cap="all" spc="195">
                <a:solidFill>
                  <a:srgbClr val="EC6408"/>
                </a:solidFill>
                <a:latin typeface="+mj-lt"/>
                <a:ea typeface="+mj-ea"/>
                <a:cs typeface="+mj-cs"/>
                <a:sym typeface="Avenir Next Condensed"/>
              </a:defRPr>
            </a:pPr>
            <a:endParaRPr dirty="0"/>
          </a:p>
        </p:txBody>
      </p:sp>
      <p:sp>
        <p:nvSpPr>
          <p:cNvPr id="720" name="Product"/>
          <p:cNvSpPr txBox="1">
            <a:spLocks noGrp="1"/>
          </p:cNvSpPr>
          <p:nvPr>
            <p:ph type="body" idx="15"/>
          </p:nvPr>
        </p:nvSpPr>
        <p:spPr>
          <a:xfrm>
            <a:off x="1089294" y="3697413"/>
            <a:ext cx="3764178" cy="929718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solidFill>
                  <a:schemeClr val="tx2">
                    <a:lumMod val="10000"/>
                  </a:schemeClr>
                </a:solidFill>
              </a:rPr>
              <a:t>Situation</a:t>
            </a:r>
            <a:endParaRPr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22" name="Line"/>
          <p:cNvSpPr>
            <a:spLocks noGrp="1"/>
          </p:cNvSpPr>
          <p:nvPr>
            <p:ph type="body" idx="17"/>
          </p:nvPr>
        </p:nvSpPr>
        <p:spPr>
          <a:xfrm>
            <a:off x="1089293" y="3218071"/>
            <a:ext cx="5419373" cy="1"/>
          </a:xfrm>
          <a:prstGeom prst="line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endParaRPr/>
          </a:p>
        </p:txBody>
      </p:sp>
      <p:sp>
        <p:nvSpPr>
          <p:cNvPr id="724" name="Presentation"/>
          <p:cNvSpPr txBox="1">
            <a:spLocks noGrp="1"/>
          </p:cNvSpPr>
          <p:nvPr>
            <p:ph type="ctrTitle"/>
          </p:nvPr>
        </p:nvSpPr>
        <p:spPr>
          <a:xfrm>
            <a:off x="1089294" y="3116765"/>
            <a:ext cx="4460275" cy="580648"/>
          </a:xfrm>
          <a:prstGeom prst="rect">
            <a:avLst/>
          </a:prstGeom>
        </p:spPr>
        <p:txBody>
          <a:bodyPr/>
          <a:lstStyle/>
          <a:p>
            <a:r>
              <a:rPr lang="en-AU" sz="19900" dirty="0"/>
              <a:t>S</a:t>
            </a:r>
            <a:br>
              <a:rPr lang="en-A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86755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740A25-5528-EB41-954D-982586562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10" y="-67732"/>
            <a:ext cx="9410302" cy="5227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4602698"/>
            <a:ext cx="9144001" cy="4226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3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State Library of Queensland recently hosted its annual Fun Palace event. Fun Palace is a full day event celebrating art, science, learning, play, and adventure. </a:t>
            </a:r>
          </a:p>
        </p:txBody>
      </p:sp>
    </p:spTree>
    <p:extLst>
      <p:ext uri="{BB962C8B-B14F-4D97-AF65-F5344CB8AC3E}">
        <p14:creationId xmlns:p14="http://schemas.microsoft.com/office/powerpoint/2010/main" val="1103740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5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803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AE1F7-3F6D-264A-B425-61D6F34394FF}"/>
              </a:ext>
            </a:extLst>
          </p:cNvPr>
          <p:cNvSpPr/>
          <p:nvPr/>
        </p:nvSpPr>
        <p:spPr>
          <a:xfrm>
            <a:off x="554512" y="452091"/>
            <a:ext cx="8034975" cy="423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" b="1" i="0" u="none" strike="noStrike" cap="all" spc="195" normalizeH="0" baseline="0">
              <a:ln>
                <a:noFill/>
              </a:ln>
              <a:solidFill>
                <a:srgbClr val="EC6408"/>
              </a:solidFill>
              <a:effectLst/>
              <a:uFillTx/>
              <a:latin typeface="+mj-lt"/>
              <a:ea typeface="+mj-ea"/>
              <a:cs typeface="+mj-cs"/>
              <a:sym typeface="Avenir Next Condensed"/>
            </a:endParaRPr>
          </a:p>
        </p:txBody>
      </p:sp>
      <p:sp>
        <p:nvSpPr>
          <p:cNvPr id="71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lnSpc>
                <a:spcPct val="80000"/>
              </a:lnSpc>
              <a:defRPr sz="1300" b="1" cap="all" spc="195">
                <a:solidFill>
                  <a:srgbClr val="EC6408"/>
                </a:solidFill>
                <a:latin typeface="+mj-lt"/>
                <a:ea typeface="+mj-ea"/>
                <a:cs typeface="+mj-cs"/>
                <a:sym typeface="Avenir Next Condensed"/>
              </a:defRPr>
            </a:pPr>
            <a:endParaRPr dirty="0"/>
          </a:p>
        </p:txBody>
      </p:sp>
      <p:sp>
        <p:nvSpPr>
          <p:cNvPr id="720" name="Product"/>
          <p:cNvSpPr txBox="1">
            <a:spLocks noGrp="1"/>
          </p:cNvSpPr>
          <p:nvPr>
            <p:ph type="body" idx="15"/>
          </p:nvPr>
        </p:nvSpPr>
        <p:spPr>
          <a:xfrm>
            <a:off x="1089294" y="3697413"/>
            <a:ext cx="3764178" cy="929718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solidFill>
                  <a:schemeClr val="tx2">
                    <a:lumMod val="10000"/>
                  </a:schemeClr>
                </a:solidFill>
              </a:rPr>
              <a:t>TASK</a:t>
            </a:r>
            <a:endParaRPr sz="4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22" name="Line"/>
          <p:cNvSpPr>
            <a:spLocks noGrp="1"/>
          </p:cNvSpPr>
          <p:nvPr>
            <p:ph type="body" idx="17"/>
          </p:nvPr>
        </p:nvSpPr>
        <p:spPr>
          <a:xfrm>
            <a:off x="1089293" y="3218071"/>
            <a:ext cx="5419373" cy="1"/>
          </a:xfrm>
          <a:prstGeom prst="line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endParaRPr/>
          </a:p>
        </p:txBody>
      </p:sp>
      <p:sp>
        <p:nvSpPr>
          <p:cNvPr id="724" name="Presentation"/>
          <p:cNvSpPr txBox="1">
            <a:spLocks noGrp="1"/>
          </p:cNvSpPr>
          <p:nvPr>
            <p:ph type="ctrTitle"/>
          </p:nvPr>
        </p:nvSpPr>
        <p:spPr>
          <a:xfrm>
            <a:off x="1089294" y="3116765"/>
            <a:ext cx="4460275" cy="580648"/>
          </a:xfrm>
          <a:prstGeom prst="rect">
            <a:avLst/>
          </a:prstGeom>
        </p:spPr>
        <p:txBody>
          <a:bodyPr/>
          <a:lstStyle/>
          <a:p>
            <a:r>
              <a:rPr lang="en-AU" sz="19900" dirty="0"/>
              <a:t>T</a:t>
            </a:r>
            <a:br>
              <a:rPr lang="en-A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3493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" b="817"/>
          <a:stretch/>
        </p:blipFill>
        <p:spPr bwMode="auto">
          <a:xfrm>
            <a:off x="795891" y="992717"/>
            <a:ext cx="3420532" cy="192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" y="4400732"/>
            <a:ext cx="9144002" cy="5827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3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Through Fun Palace, State Library of Queensland sought to increase its engagement and interaction with the community, offering a broad range of activities including science, craft and technology.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90" y="992717"/>
            <a:ext cx="3417717" cy="19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3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" y="4480754"/>
            <a:ext cx="9144002" cy="4226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3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Fun Palace is way of contributing to the Vision Enabler ‘locally connected’ as it helps our library become a vibrant contributor to the community.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1371546"/>
            <a:ext cx="2580448" cy="168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36" y="1312547"/>
            <a:ext cx="2665072" cy="174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2" y="1371546"/>
            <a:ext cx="2552698" cy="169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057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AE1F7-3F6D-264A-B425-61D6F34394FF}"/>
              </a:ext>
            </a:extLst>
          </p:cNvPr>
          <p:cNvSpPr/>
          <p:nvPr/>
        </p:nvSpPr>
        <p:spPr>
          <a:xfrm>
            <a:off x="554512" y="452091"/>
            <a:ext cx="8034975" cy="4239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" b="1" i="0" u="none" strike="noStrike" cap="all" spc="195" normalizeH="0" baseline="0">
              <a:ln>
                <a:noFill/>
              </a:ln>
              <a:solidFill>
                <a:srgbClr val="EC6408"/>
              </a:solidFill>
              <a:effectLst/>
              <a:uFillTx/>
              <a:latin typeface="+mj-lt"/>
              <a:ea typeface="+mj-ea"/>
              <a:cs typeface="+mj-cs"/>
              <a:sym typeface="Avenir Next Condensed"/>
            </a:endParaRPr>
          </a:p>
        </p:txBody>
      </p:sp>
      <p:sp>
        <p:nvSpPr>
          <p:cNvPr id="719" name="Rectangle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lnSpc>
                <a:spcPct val="80000"/>
              </a:lnSpc>
              <a:defRPr sz="1300" b="1" cap="all" spc="195">
                <a:solidFill>
                  <a:srgbClr val="EC6408"/>
                </a:solidFill>
                <a:latin typeface="+mj-lt"/>
                <a:ea typeface="+mj-ea"/>
                <a:cs typeface="+mj-cs"/>
                <a:sym typeface="Avenir Next Condensed"/>
              </a:defRPr>
            </a:pPr>
            <a:endParaRPr dirty="0"/>
          </a:p>
        </p:txBody>
      </p:sp>
      <p:sp>
        <p:nvSpPr>
          <p:cNvPr id="720" name="Product"/>
          <p:cNvSpPr txBox="1">
            <a:spLocks noGrp="1"/>
          </p:cNvSpPr>
          <p:nvPr>
            <p:ph type="body" idx="15"/>
          </p:nvPr>
        </p:nvSpPr>
        <p:spPr>
          <a:xfrm>
            <a:off x="1089294" y="3697413"/>
            <a:ext cx="3764178" cy="929718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solidFill>
                  <a:schemeClr val="tx2">
                    <a:lumMod val="10000"/>
                  </a:schemeClr>
                </a:solidFill>
              </a:rPr>
              <a:t>Action</a:t>
            </a:r>
            <a:endParaRPr sz="4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22" name="Line"/>
          <p:cNvSpPr>
            <a:spLocks noGrp="1"/>
          </p:cNvSpPr>
          <p:nvPr>
            <p:ph type="body" idx="17"/>
          </p:nvPr>
        </p:nvSpPr>
        <p:spPr>
          <a:xfrm>
            <a:off x="1089293" y="3218071"/>
            <a:ext cx="5419373" cy="1"/>
          </a:xfrm>
          <a:prstGeom prst="line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300" cap="all" spc="195">
                <a:solidFill>
                  <a:srgbClr val="EC6408"/>
                </a:solidFill>
                <a:latin typeface="+mn-lt"/>
                <a:ea typeface="+mn-ea"/>
                <a:cs typeface="+mn-cs"/>
                <a:sym typeface="Avenir Next Condensed Demi Bold"/>
              </a:defRPr>
            </a:pPr>
            <a:endParaRPr/>
          </a:p>
        </p:txBody>
      </p:sp>
      <p:sp>
        <p:nvSpPr>
          <p:cNvPr id="724" name="Presentation"/>
          <p:cNvSpPr txBox="1">
            <a:spLocks noGrp="1"/>
          </p:cNvSpPr>
          <p:nvPr>
            <p:ph type="ctrTitle"/>
          </p:nvPr>
        </p:nvSpPr>
        <p:spPr>
          <a:xfrm>
            <a:off x="1089294" y="3116765"/>
            <a:ext cx="4460275" cy="580648"/>
          </a:xfrm>
          <a:prstGeom prst="rect">
            <a:avLst/>
          </a:prstGeom>
        </p:spPr>
        <p:txBody>
          <a:bodyPr/>
          <a:lstStyle/>
          <a:p>
            <a:r>
              <a:rPr lang="en-AU" sz="19900" dirty="0"/>
              <a:t>A</a:t>
            </a:r>
            <a:br>
              <a:rPr lang="en-A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83230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ompany name  slide #"/>
          <p:cNvSpPr txBox="1">
            <a:spLocks noGrp="1"/>
          </p:cNvSpPr>
          <p:nvPr>
            <p:ph type="body" idx="14"/>
          </p:nvPr>
        </p:nvSpPr>
        <p:spPr>
          <a:xfrm>
            <a:off x="79566" y="5005054"/>
            <a:ext cx="1520031" cy="120551"/>
          </a:xfrm>
          <a:prstGeom prst="rect">
            <a:avLst/>
          </a:prstGeo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SLQ - storyboard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7" y="311188"/>
            <a:ext cx="3049659" cy="37079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85" y="244474"/>
            <a:ext cx="2732207" cy="37746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425353"/>
            <a:ext cx="9144000" cy="37343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 defTabSz="584200"/>
            <a:r>
              <a:rPr lang="en-AU" sz="1100" b="0" cap="none" spc="195" dirty="0">
                <a:solidFill>
                  <a:schemeClr val="tx2">
                    <a:lumMod val="10000"/>
                  </a:schemeClr>
                </a:solidFill>
                <a:latin typeface="Calibri Light" pitchFamily="34" charset="0"/>
              </a:rPr>
              <a:t>Our team promoted the event through social media channels and developed supporting content including photos and videos with event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987114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EC640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Condensed"/>
        <a:ea typeface="Avenir Next Condensed"/>
        <a:cs typeface="Avenir Next Condensed"/>
      </a:majorFont>
      <a:minorFont>
        <a:latin typeface="Avenir Next Condensed Demi Bold"/>
        <a:ea typeface="Avenir Next Condensed Demi Bold"/>
        <a:cs typeface="Avenir Next Condensed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6307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1" i="0" u="none" strike="noStrike" cap="all" spc="195" normalizeH="0" baseline="0">
            <a:ln>
              <a:noFill/>
            </a:ln>
            <a:solidFill>
              <a:srgbClr val="EC6408"/>
            </a:solidFill>
            <a:effectLst/>
            <a:uFillTx/>
            <a:latin typeface="+mj-lt"/>
            <a:ea typeface="+mj-ea"/>
            <a:cs typeface="+mj-cs"/>
            <a:sym typeface="Avenir Next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1" i="0" u="none" strike="noStrike" cap="all" spc="195" normalizeH="0" baseline="0">
            <a:ln>
              <a:noFill/>
            </a:ln>
            <a:solidFill>
              <a:srgbClr val="EC6408"/>
            </a:solidFill>
            <a:effectLst/>
            <a:uFillTx/>
            <a:latin typeface="+mj-lt"/>
            <a:ea typeface="+mj-ea"/>
            <a:cs typeface="+mj-cs"/>
            <a:sym typeface="Avenir Next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Condensed"/>
        <a:ea typeface="Avenir Next Condensed"/>
        <a:cs typeface="Avenir Next Condensed"/>
      </a:majorFont>
      <a:minorFont>
        <a:latin typeface="Avenir Next Condensed Demi Bold"/>
        <a:ea typeface="Avenir Next Condensed Demi Bold"/>
        <a:cs typeface="Avenir Next Condensed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6307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1" i="0" u="none" strike="noStrike" cap="all" spc="195" normalizeH="0" baseline="0">
            <a:ln>
              <a:noFill/>
            </a:ln>
            <a:solidFill>
              <a:srgbClr val="EC6408"/>
            </a:solidFill>
            <a:effectLst/>
            <a:uFillTx/>
            <a:latin typeface="+mj-lt"/>
            <a:ea typeface="+mj-ea"/>
            <a:cs typeface="+mj-cs"/>
            <a:sym typeface="Avenir Next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1" i="0" u="none" strike="noStrike" cap="all" spc="195" normalizeH="0" baseline="0">
            <a:ln>
              <a:noFill/>
            </a:ln>
            <a:solidFill>
              <a:srgbClr val="EC6408"/>
            </a:solidFill>
            <a:effectLst/>
            <a:uFillTx/>
            <a:latin typeface="+mj-lt"/>
            <a:ea typeface="+mj-ea"/>
            <a:cs typeface="+mj-cs"/>
            <a:sym typeface="Avenir Next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hite">
    <a:dk1>
      <a:srgbClr val="FFFFFF"/>
    </a:dk1>
    <a:lt1>
      <a:srgbClr val="EC6408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White">
    <a:dk1>
      <a:srgbClr val="FFFFFF"/>
    </a:dk1>
    <a:lt1>
      <a:srgbClr val="EC6408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White">
    <a:dk1>
      <a:srgbClr val="FFFFFF"/>
    </a:dk1>
    <a:lt1>
      <a:srgbClr val="EC6408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White">
    <a:dk1>
      <a:srgbClr val="FFFFFF"/>
    </a:dk1>
    <a:lt1>
      <a:srgbClr val="EC6408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White">
    <a:dk1>
      <a:srgbClr val="FFFFFF"/>
    </a:dk1>
    <a:lt1>
      <a:srgbClr val="EC6408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</TotalTime>
  <Words>348</Words>
  <Application>Microsoft Office PowerPoint</Application>
  <PresentationFormat>On-screen Show (16:9)</PresentationFormat>
  <Paragraphs>37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Avenir Next</vt:lpstr>
      <vt:lpstr>Avenir Next Condensed</vt:lpstr>
      <vt:lpstr>Avenir Next Condensed Demi Bold</vt:lpstr>
      <vt:lpstr>Calibri Light</vt:lpstr>
      <vt:lpstr>Lucida Grande</vt:lpstr>
      <vt:lpstr>White</vt:lpstr>
      <vt:lpstr>The Vision in Action </vt:lpstr>
      <vt:lpstr>S </vt:lpstr>
      <vt:lpstr>PowerPoint Presentation</vt:lpstr>
      <vt:lpstr>PowerPoint Presentation</vt:lpstr>
      <vt:lpstr>T </vt:lpstr>
      <vt:lpstr>PowerPoint Presentation</vt:lpstr>
      <vt:lpstr>PowerPoint Presentation</vt:lpstr>
      <vt:lpstr>A </vt:lpstr>
      <vt:lpstr>PowerPoint Presentation</vt:lpstr>
      <vt:lpstr>PowerPoint Presentation</vt:lpstr>
      <vt:lpstr>PowerPoint Presentation</vt:lpstr>
      <vt:lpstr>PowerPoint Presentation</vt:lpstr>
      <vt:lpstr>R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Realising our potential</dc:title>
  <dc:creator>Phillips Group</dc:creator>
  <cp:lastModifiedBy>Raynee Dewar</cp:lastModifiedBy>
  <cp:revision>122</cp:revision>
  <dcterms:created xsi:type="dcterms:W3CDTF">2019-08-07T23:28:52Z</dcterms:created>
  <dcterms:modified xsi:type="dcterms:W3CDTF">2019-11-15T00:36:47Z</dcterms:modified>
</cp:coreProperties>
</file>