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sldIdLst>
    <p:sldId id="275" r:id="rId5"/>
    <p:sldId id="276" r:id="rId6"/>
    <p:sldId id="363" r:id="rId7"/>
    <p:sldId id="278" r:id="rId8"/>
    <p:sldId id="279" r:id="rId9"/>
    <p:sldId id="395" r:id="rId10"/>
    <p:sldId id="434" r:id="rId11"/>
    <p:sldId id="435" r:id="rId12"/>
    <p:sldId id="332" r:id="rId13"/>
    <p:sldId id="335" r:id="rId14"/>
    <p:sldId id="432" r:id="rId15"/>
    <p:sldId id="433" r:id="rId16"/>
    <p:sldId id="416" r:id="rId17"/>
    <p:sldId id="280" r:id="rId18"/>
    <p:sldId id="436" r:id="rId19"/>
    <p:sldId id="437" r:id="rId20"/>
    <p:sldId id="462" r:id="rId21"/>
    <p:sldId id="283" r:id="rId22"/>
    <p:sldId id="438" r:id="rId23"/>
    <p:sldId id="439" r:id="rId24"/>
    <p:sldId id="327" r:id="rId25"/>
    <p:sldId id="320" r:id="rId26"/>
    <p:sldId id="284" r:id="rId27"/>
    <p:sldId id="449" r:id="rId28"/>
    <p:sldId id="440" r:id="rId29"/>
    <p:sldId id="448" r:id="rId30"/>
    <p:sldId id="441" r:id="rId31"/>
    <p:sldId id="443" r:id="rId32"/>
    <p:sldId id="450" r:id="rId33"/>
    <p:sldId id="451" r:id="rId34"/>
    <p:sldId id="452" r:id="rId35"/>
    <p:sldId id="447" r:id="rId36"/>
    <p:sldId id="445" r:id="rId37"/>
    <p:sldId id="453" r:id="rId38"/>
    <p:sldId id="454" r:id="rId39"/>
    <p:sldId id="455" r:id="rId40"/>
    <p:sldId id="456" r:id="rId41"/>
    <p:sldId id="446" r:id="rId42"/>
    <p:sldId id="444" r:id="rId43"/>
    <p:sldId id="460" r:id="rId44"/>
    <p:sldId id="461" r:id="rId45"/>
    <p:sldId id="457" r:id="rId46"/>
    <p:sldId id="426" r:id="rId47"/>
    <p:sldId id="463" r:id="rId48"/>
    <p:sldId id="458" r:id="rId49"/>
    <p:sldId id="459" r:id="rId50"/>
  </p:sldIdLst>
  <p:sldSz cx="9144000" cy="5145088"/>
  <p:notesSz cx="6797675" cy="9926638"/>
  <p:defaultTextStyle>
    <a:defPPr>
      <a:defRPr lang="en-A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Session 1 part 1" id="{EB0C30F7-0267-4FCD-A9D1-636E51D2CC52}">
          <p14:sldIdLst>
            <p14:sldId id="275"/>
            <p14:sldId id="276"/>
            <p14:sldId id="363"/>
            <p14:sldId id="278"/>
            <p14:sldId id="279"/>
            <p14:sldId id="395"/>
            <p14:sldId id="434"/>
            <p14:sldId id="435"/>
            <p14:sldId id="332"/>
            <p14:sldId id="335"/>
            <p14:sldId id="432"/>
            <p14:sldId id="433"/>
            <p14:sldId id="416"/>
            <p14:sldId id="280"/>
            <p14:sldId id="436"/>
            <p14:sldId id="437"/>
            <p14:sldId id="462"/>
            <p14:sldId id="283"/>
            <p14:sldId id="438"/>
            <p14:sldId id="439"/>
            <p14:sldId id="327"/>
            <p14:sldId id="320"/>
            <p14:sldId id="284"/>
            <p14:sldId id="449"/>
            <p14:sldId id="440"/>
            <p14:sldId id="448"/>
            <p14:sldId id="441"/>
            <p14:sldId id="443"/>
            <p14:sldId id="450"/>
            <p14:sldId id="451"/>
            <p14:sldId id="452"/>
            <p14:sldId id="447"/>
            <p14:sldId id="445"/>
            <p14:sldId id="453"/>
            <p14:sldId id="454"/>
            <p14:sldId id="455"/>
            <p14:sldId id="456"/>
            <p14:sldId id="446"/>
            <p14:sldId id="444"/>
            <p14:sldId id="460"/>
            <p14:sldId id="461"/>
            <p14:sldId id="457"/>
            <p14:sldId id="426"/>
            <p14:sldId id="463"/>
            <p14:sldId id="458"/>
            <p14:sldId id="45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llie Ruben" initials="BR" lastIdx="6" clrIdx="0">
    <p:extLst>
      <p:ext uri="{19B8F6BF-5375-455C-9EA6-DF929625EA0E}">
        <p15:presenceInfo xmlns:p15="http://schemas.microsoft.com/office/powerpoint/2012/main" userId="S::BRuben@slq.qld.gov.au::ac6ae957-96af-4935-a817-2385690bd5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A1"/>
    <a:srgbClr val="019FC4"/>
    <a:srgbClr val="008F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202"/>
  </p:normalViewPr>
  <p:slideViewPr>
    <p:cSldViewPr snapToGrid="0">
      <p:cViewPr varScale="1">
        <p:scale>
          <a:sx n="134" d="100"/>
          <a:sy n="134" d="100"/>
        </p:scale>
        <p:origin x="184" y="26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5" d="100"/>
          <a:sy n="85" d="100"/>
        </p:scale>
        <p:origin x="424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4958" cy="49839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1098" y="1"/>
            <a:ext cx="2944958" cy="498395"/>
          </a:xfrm>
          <a:prstGeom prst="rect">
            <a:avLst/>
          </a:prstGeom>
        </p:spPr>
        <p:txBody>
          <a:bodyPr vert="horz" lIns="91440" tIns="45720" rIns="91440" bIns="45720" rtlCol="0"/>
          <a:lstStyle>
            <a:lvl1pPr algn="r">
              <a:defRPr sz="1200"/>
            </a:lvl1pPr>
          </a:lstStyle>
          <a:p>
            <a:fld id="{EB8D5DBA-5B75-4080-B3AE-0D75A61D5CB0}" type="datetimeFigureOut">
              <a:rPr lang="en-AU" smtClean="0"/>
              <a:t>12/3/2023</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606" y="4777612"/>
            <a:ext cx="5438464" cy="3907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243"/>
            <a:ext cx="2944958" cy="49839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1098" y="9428243"/>
            <a:ext cx="2944958" cy="498395"/>
          </a:xfrm>
          <a:prstGeom prst="rect">
            <a:avLst/>
          </a:prstGeom>
        </p:spPr>
        <p:txBody>
          <a:bodyPr vert="horz" lIns="91440" tIns="45720" rIns="91440" bIns="45720" rtlCol="0" anchor="b"/>
          <a:lstStyle>
            <a:lvl1pPr algn="r">
              <a:defRPr sz="1200"/>
            </a:lvl1pPr>
          </a:lstStyle>
          <a:p>
            <a:fld id="{E383D857-88AB-4AFE-9009-7FE04966A54D}" type="slidenum">
              <a:rPr lang="en-AU" smtClean="0"/>
              <a:t>‹#›</a:t>
            </a:fld>
            <a:endParaRPr lang="en-AU"/>
          </a:p>
        </p:txBody>
      </p:sp>
    </p:spTree>
    <p:extLst>
      <p:ext uri="{BB962C8B-B14F-4D97-AF65-F5344CB8AC3E}">
        <p14:creationId xmlns:p14="http://schemas.microsoft.com/office/powerpoint/2010/main" val="23064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Before session: </a:t>
            </a:r>
          </a:p>
          <a:p>
            <a:pPr marL="171450" indent="-171450">
              <a:buFont typeface="Arial" panose="020B0604020202020204" pitchFamily="34" charset="0"/>
              <a:buChar char="•"/>
            </a:pPr>
            <a:r>
              <a:rPr lang="en-AU" dirty="0"/>
              <a:t>Email participants and ask them to sign up for a free Autodesk account</a:t>
            </a:r>
          </a:p>
          <a:p>
            <a:pPr marL="171450" indent="-171450">
              <a:buFont typeface="Arial" panose="020B0604020202020204" pitchFamily="34" charset="0"/>
              <a:buChar char="•"/>
            </a:pPr>
            <a:r>
              <a:rPr lang="en-AU" dirty="0"/>
              <a:t>Set up 3D printer with demo prints </a:t>
            </a:r>
          </a:p>
          <a:p>
            <a:endParaRPr lang="en-AU" dirty="0"/>
          </a:p>
          <a:p>
            <a:r>
              <a:rPr lang="en-AU" dirty="0"/>
              <a:t>Materials: </a:t>
            </a:r>
          </a:p>
          <a:p>
            <a:pPr marL="171450" indent="-171450">
              <a:buFont typeface="Arial" panose="020B0604020202020204" pitchFamily="34" charset="0"/>
              <a:buChar char="•"/>
            </a:pPr>
            <a:r>
              <a:rPr lang="en-US" dirty="0"/>
              <a:t>Per participant: </a:t>
            </a:r>
          </a:p>
          <a:p>
            <a:pPr marL="171450" lvl="0" indent="-171450">
              <a:buFont typeface="Arial" panose="020B0604020202020204" pitchFamily="34" charset="0"/>
              <a:buChar char="•"/>
            </a:pPr>
            <a:endParaRPr lang="en-AU" dirty="0"/>
          </a:p>
          <a:p>
            <a:pPr marL="171450" indent="-171450">
              <a:buFont typeface="Arial" panose="020B0604020202020204" pitchFamily="34" charset="0"/>
              <a:buChar char="•"/>
            </a:pPr>
            <a:endParaRPr lang="en-AU" dirty="0"/>
          </a:p>
          <a:p>
            <a:endParaRPr lang="en-AU" dirty="0"/>
          </a:p>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1</a:t>
            </a:fld>
            <a:endParaRPr lang="en-AU"/>
          </a:p>
        </p:txBody>
      </p:sp>
    </p:spTree>
    <p:extLst>
      <p:ext uri="{BB962C8B-B14F-4D97-AF65-F5344CB8AC3E}">
        <p14:creationId xmlns:p14="http://schemas.microsoft.com/office/powerpoint/2010/main" val="1887977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10</a:t>
            </a:fld>
            <a:endParaRPr lang="en-AU"/>
          </a:p>
        </p:txBody>
      </p:sp>
    </p:spTree>
    <p:extLst>
      <p:ext uri="{BB962C8B-B14F-4D97-AF65-F5344CB8AC3E}">
        <p14:creationId xmlns:p14="http://schemas.microsoft.com/office/powerpoint/2010/main" val="3968095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11</a:t>
            </a:fld>
            <a:endParaRPr lang="en-AU"/>
          </a:p>
        </p:txBody>
      </p:sp>
    </p:spTree>
    <p:extLst>
      <p:ext uri="{BB962C8B-B14F-4D97-AF65-F5344CB8AC3E}">
        <p14:creationId xmlns:p14="http://schemas.microsoft.com/office/powerpoint/2010/main" val="2005089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12</a:t>
            </a:fld>
            <a:endParaRPr lang="en-AU"/>
          </a:p>
        </p:txBody>
      </p:sp>
    </p:spTree>
    <p:extLst>
      <p:ext uri="{BB962C8B-B14F-4D97-AF65-F5344CB8AC3E}">
        <p14:creationId xmlns:p14="http://schemas.microsoft.com/office/powerpoint/2010/main" val="2850119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13</a:t>
            </a:fld>
            <a:endParaRPr lang="en-AU"/>
          </a:p>
        </p:txBody>
      </p:sp>
    </p:spTree>
    <p:extLst>
      <p:ext uri="{BB962C8B-B14F-4D97-AF65-F5344CB8AC3E}">
        <p14:creationId xmlns:p14="http://schemas.microsoft.com/office/powerpoint/2010/main" val="267201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Helvetica" pitchFamily="2" charset="0"/>
              </a:rPr>
              <a:t>Electricity – need to be aware that we are working with machines that are run off 240v </a:t>
            </a:r>
          </a:p>
          <a:p>
            <a:r>
              <a:rPr lang="en-AU" dirty="0">
                <a:latin typeface="Helvetica" pitchFamily="2" charset="0"/>
              </a:rPr>
              <a:t>Fire- thermal run away can cause a fire this is why we do not leave printers running without general supervision </a:t>
            </a:r>
          </a:p>
          <a:p>
            <a:r>
              <a:rPr lang="en-AU" dirty="0">
                <a:latin typeface="Helvetica" pitchFamily="2" charset="0"/>
              </a:rPr>
              <a:t>Respiratory-  Fumes from the filament and particulate are harmful human health take ohs precautions  </a:t>
            </a:r>
          </a:p>
          <a:p>
            <a:r>
              <a:rPr lang="en-AU" dirty="0">
                <a:latin typeface="Helvetica" pitchFamily="2" charset="0"/>
              </a:rPr>
              <a:t>Crush injury- you can get fingers stuck in a machine </a:t>
            </a:r>
          </a:p>
          <a:p>
            <a:r>
              <a:rPr lang="en-AU" dirty="0">
                <a:latin typeface="Helvetica" pitchFamily="2" charset="0"/>
              </a:rPr>
              <a:t>Brain explosions- if you start to get frustrated walk away. </a:t>
            </a:r>
          </a:p>
          <a:p>
            <a:endParaRPr lang="en-AU" dirty="0">
              <a:latin typeface="Helvetica" pitchFamily="2" charset="0"/>
            </a:endParaRPr>
          </a:p>
          <a:p>
            <a:r>
              <a:rPr lang="en-AU" dirty="0">
                <a:latin typeface="Helvetica" pitchFamily="2" charset="0"/>
              </a:rPr>
              <a:t>Isopropyl used to clean printer bed also presents fire, inhalation and skin irritation risk please read and follow SOP located with equipment  </a:t>
            </a:r>
          </a:p>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14</a:t>
            </a:fld>
            <a:endParaRPr lang="en-AU"/>
          </a:p>
        </p:txBody>
      </p:sp>
    </p:spTree>
    <p:extLst>
      <p:ext uri="{BB962C8B-B14F-4D97-AF65-F5344CB8AC3E}">
        <p14:creationId xmlns:p14="http://schemas.microsoft.com/office/powerpoint/2010/main" val="2318438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15</a:t>
            </a:fld>
            <a:endParaRPr lang="en-AU"/>
          </a:p>
        </p:txBody>
      </p:sp>
    </p:spTree>
    <p:extLst>
      <p:ext uri="{BB962C8B-B14F-4D97-AF65-F5344CB8AC3E}">
        <p14:creationId xmlns:p14="http://schemas.microsoft.com/office/powerpoint/2010/main" val="4133840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Move to printers. </a:t>
            </a:r>
          </a:p>
          <a:p>
            <a:endParaRPr lang="en-US" dirty="0"/>
          </a:p>
          <a:p>
            <a:pPr marL="171450" indent="-171450">
              <a:buFont typeface="Arial" panose="020B0604020202020204" pitchFamily="34" charset="0"/>
              <a:buChar char="•"/>
            </a:pPr>
            <a:r>
              <a:rPr lang="en-US" dirty="0"/>
              <a:t>Explain operation - feed stock passed into hot end driven by extruder stepper motor, movements controlled by the </a:t>
            </a:r>
            <a:r>
              <a:rPr lang="en-US" dirty="0" err="1"/>
              <a:t>gcode</a:t>
            </a:r>
            <a:r>
              <a:rPr lang="en-US" dirty="0"/>
              <a:t> instructions and actuated by x &amp; y Stepper motors, draws out model on layer a a time and then Z axis stepper moves the layer and the machine then draws the next layer. </a:t>
            </a:r>
          </a:p>
          <a:p>
            <a:pPr marL="171450" indent="-171450">
              <a:buFont typeface="Arial" panose="020B0604020202020204" pitchFamily="34" charset="0"/>
              <a:buChar char="•"/>
            </a:pPr>
            <a:r>
              <a:rPr lang="en-US" dirty="0"/>
              <a:t>Show components</a:t>
            </a:r>
          </a:p>
          <a:p>
            <a:pPr marL="171450" indent="-171450">
              <a:buFont typeface="Arial" panose="020B0604020202020204" pitchFamily="34" charset="0"/>
              <a:buChar char="•"/>
            </a:pPr>
            <a:r>
              <a:rPr lang="en-US" dirty="0"/>
              <a:t>Prep build plate with Isopropyl </a:t>
            </a:r>
          </a:p>
          <a:p>
            <a:pPr marL="171450" indent="-171450">
              <a:buFont typeface="Arial" panose="020B0604020202020204" pitchFamily="34" charset="0"/>
              <a:buChar char="•"/>
            </a:pPr>
            <a:r>
              <a:rPr lang="en-US" dirty="0"/>
              <a:t>Insert SD card and navigate to job. </a:t>
            </a:r>
          </a:p>
          <a:p>
            <a:pPr marL="171450" indent="-171450">
              <a:buFont typeface="Arial" panose="020B0604020202020204" pitchFamily="34" charset="0"/>
              <a:buChar char="•"/>
            </a:pPr>
            <a:r>
              <a:rPr lang="en-US" dirty="0"/>
              <a:t>Start job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Look at ½ done jobs on other printers:</a:t>
            </a:r>
          </a:p>
          <a:p>
            <a:pPr marL="685800" lvl="1" indent="-228600">
              <a:buFont typeface="+mj-lt"/>
              <a:buAutoNum type="arabicPeriod"/>
            </a:pPr>
            <a:r>
              <a:rPr lang="en-US" dirty="0"/>
              <a:t>Add insert to paused job </a:t>
            </a:r>
          </a:p>
          <a:p>
            <a:pPr marL="685800" lvl="1" indent="-228600">
              <a:buFont typeface="+mj-lt"/>
              <a:buAutoNum type="arabicPeriod"/>
            </a:pPr>
            <a:r>
              <a:rPr lang="en-US" dirty="0"/>
              <a:t>Look at internal infill</a:t>
            </a:r>
          </a:p>
          <a:p>
            <a:pPr marL="685800" lvl="1" indent="-228600">
              <a:buFont typeface="+mj-lt"/>
              <a:buAutoNum type="arabicPeriod"/>
            </a:pPr>
            <a:r>
              <a:rPr lang="en-US" dirty="0"/>
              <a:t>Discuss support  </a:t>
            </a: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Move to back to computers. </a:t>
            </a:r>
          </a:p>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16</a:t>
            </a:fld>
            <a:endParaRPr lang="en-AU"/>
          </a:p>
        </p:txBody>
      </p:sp>
    </p:spTree>
    <p:extLst>
      <p:ext uri="{BB962C8B-B14F-4D97-AF65-F5344CB8AC3E}">
        <p14:creationId xmlns:p14="http://schemas.microsoft.com/office/powerpoint/2010/main" val="1254711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17</a:t>
            </a:fld>
            <a:endParaRPr lang="en-AU"/>
          </a:p>
        </p:txBody>
      </p:sp>
    </p:spTree>
    <p:extLst>
      <p:ext uri="{BB962C8B-B14F-4D97-AF65-F5344CB8AC3E}">
        <p14:creationId xmlns:p14="http://schemas.microsoft.com/office/powerpoint/2010/main" val="3710141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18</a:t>
            </a:fld>
            <a:endParaRPr lang="en-AU"/>
          </a:p>
        </p:txBody>
      </p:sp>
    </p:spTree>
    <p:extLst>
      <p:ext uri="{BB962C8B-B14F-4D97-AF65-F5344CB8AC3E}">
        <p14:creationId xmlns:p14="http://schemas.microsoft.com/office/powerpoint/2010/main" val="107046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19</a:t>
            </a:fld>
            <a:endParaRPr lang="en-AU"/>
          </a:p>
        </p:txBody>
      </p:sp>
    </p:spTree>
    <p:extLst>
      <p:ext uri="{BB962C8B-B14F-4D97-AF65-F5344CB8AC3E}">
        <p14:creationId xmlns:p14="http://schemas.microsoft.com/office/powerpoint/2010/main" val="1542962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333333"/>
                </a:solidFill>
                <a:effectLst/>
                <a:latin typeface="GothamSSm-Book"/>
              </a:rPr>
              <a:t>We acknowledge Aboriginal and Torres Strait Islander peoples and their continuing connection to land and as custodians of stories for millennia. We respectfully acknowledge the land on which we all meet today, and pay our respects to elders past, present and emerging.</a:t>
            </a:r>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2</a:t>
            </a:fld>
            <a:endParaRPr lang="en-AU"/>
          </a:p>
        </p:txBody>
      </p:sp>
    </p:spTree>
    <p:extLst>
      <p:ext uri="{BB962C8B-B14F-4D97-AF65-F5344CB8AC3E}">
        <p14:creationId xmlns:p14="http://schemas.microsoft.com/office/powerpoint/2010/main" val="2896647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20</a:t>
            </a:fld>
            <a:endParaRPr lang="en-AU"/>
          </a:p>
        </p:txBody>
      </p:sp>
    </p:spTree>
    <p:extLst>
      <p:ext uri="{BB962C8B-B14F-4D97-AF65-F5344CB8AC3E}">
        <p14:creationId xmlns:p14="http://schemas.microsoft.com/office/powerpoint/2010/main" val="106587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21</a:t>
            </a:fld>
            <a:endParaRPr lang="en-AU"/>
          </a:p>
        </p:txBody>
      </p:sp>
    </p:spTree>
    <p:extLst>
      <p:ext uri="{BB962C8B-B14F-4D97-AF65-F5344CB8AC3E}">
        <p14:creationId xmlns:p14="http://schemas.microsoft.com/office/powerpoint/2010/main" val="4226804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22</a:t>
            </a:fld>
            <a:endParaRPr lang="en-AU"/>
          </a:p>
        </p:txBody>
      </p:sp>
    </p:spTree>
    <p:extLst>
      <p:ext uri="{BB962C8B-B14F-4D97-AF65-F5344CB8AC3E}">
        <p14:creationId xmlns:p14="http://schemas.microsoft.com/office/powerpoint/2010/main" val="2008122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383D857-88AB-4AFE-9009-7FE04966A54D}" type="slidenum">
              <a:rPr lang="en-AU" smtClean="0"/>
              <a:t>23</a:t>
            </a:fld>
            <a:endParaRPr lang="en-AU"/>
          </a:p>
        </p:txBody>
      </p:sp>
    </p:spTree>
    <p:extLst>
      <p:ext uri="{BB962C8B-B14F-4D97-AF65-F5344CB8AC3E}">
        <p14:creationId xmlns:p14="http://schemas.microsoft.com/office/powerpoint/2010/main" val="1962577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383D857-88AB-4AFE-9009-7FE04966A54D}" type="slidenum">
              <a:rPr lang="en-AU" smtClean="0"/>
              <a:t>24</a:t>
            </a:fld>
            <a:endParaRPr lang="en-AU"/>
          </a:p>
        </p:txBody>
      </p:sp>
    </p:spTree>
    <p:extLst>
      <p:ext uri="{BB962C8B-B14F-4D97-AF65-F5344CB8AC3E}">
        <p14:creationId xmlns:p14="http://schemas.microsoft.com/office/powerpoint/2010/main" val="2823820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383D857-88AB-4AFE-9009-7FE04966A54D}" type="slidenum">
              <a:rPr lang="en-AU" smtClean="0"/>
              <a:t>25</a:t>
            </a:fld>
            <a:endParaRPr lang="en-AU"/>
          </a:p>
        </p:txBody>
      </p:sp>
    </p:spTree>
    <p:extLst>
      <p:ext uri="{BB962C8B-B14F-4D97-AF65-F5344CB8AC3E}">
        <p14:creationId xmlns:p14="http://schemas.microsoft.com/office/powerpoint/2010/main" val="3152038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383D857-88AB-4AFE-9009-7FE04966A54D}" type="slidenum">
              <a:rPr lang="en-AU" smtClean="0"/>
              <a:t>26</a:t>
            </a:fld>
            <a:endParaRPr lang="en-AU"/>
          </a:p>
        </p:txBody>
      </p:sp>
    </p:spTree>
    <p:extLst>
      <p:ext uri="{BB962C8B-B14F-4D97-AF65-F5344CB8AC3E}">
        <p14:creationId xmlns:p14="http://schemas.microsoft.com/office/powerpoint/2010/main" val="255630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383D857-88AB-4AFE-9009-7FE04966A54D}" type="slidenum">
              <a:rPr lang="en-AU" smtClean="0"/>
              <a:t>27</a:t>
            </a:fld>
            <a:endParaRPr lang="en-AU"/>
          </a:p>
        </p:txBody>
      </p:sp>
    </p:spTree>
    <p:extLst>
      <p:ext uri="{BB962C8B-B14F-4D97-AF65-F5344CB8AC3E}">
        <p14:creationId xmlns:p14="http://schemas.microsoft.com/office/powerpoint/2010/main" val="668781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383D857-88AB-4AFE-9009-7FE04966A54D}" type="slidenum">
              <a:rPr lang="en-AU" smtClean="0"/>
              <a:t>28</a:t>
            </a:fld>
            <a:endParaRPr lang="en-AU"/>
          </a:p>
        </p:txBody>
      </p:sp>
    </p:spTree>
    <p:extLst>
      <p:ext uri="{BB962C8B-B14F-4D97-AF65-F5344CB8AC3E}">
        <p14:creationId xmlns:p14="http://schemas.microsoft.com/office/powerpoint/2010/main" val="3794145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383D857-88AB-4AFE-9009-7FE04966A54D}" type="slidenum">
              <a:rPr lang="en-AU" smtClean="0"/>
              <a:t>29</a:t>
            </a:fld>
            <a:endParaRPr lang="en-AU"/>
          </a:p>
        </p:txBody>
      </p:sp>
    </p:spTree>
    <p:extLst>
      <p:ext uri="{BB962C8B-B14F-4D97-AF65-F5344CB8AC3E}">
        <p14:creationId xmlns:p14="http://schemas.microsoft.com/office/powerpoint/2010/main" val="417268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3</a:t>
            </a:fld>
            <a:endParaRPr lang="en-AU"/>
          </a:p>
        </p:txBody>
      </p:sp>
    </p:spTree>
    <p:extLst>
      <p:ext uri="{BB962C8B-B14F-4D97-AF65-F5344CB8AC3E}">
        <p14:creationId xmlns:p14="http://schemas.microsoft.com/office/powerpoint/2010/main" val="2347962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383D857-88AB-4AFE-9009-7FE04966A54D}" type="slidenum">
              <a:rPr lang="en-AU" smtClean="0"/>
              <a:t>30</a:t>
            </a:fld>
            <a:endParaRPr lang="en-AU"/>
          </a:p>
        </p:txBody>
      </p:sp>
    </p:spTree>
    <p:extLst>
      <p:ext uri="{BB962C8B-B14F-4D97-AF65-F5344CB8AC3E}">
        <p14:creationId xmlns:p14="http://schemas.microsoft.com/office/powerpoint/2010/main" val="2519427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383D857-88AB-4AFE-9009-7FE04966A54D}" type="slidenum">
              <a:rPr lang="en-AU" smtClean="0"/>
              <a:t>31</a:t>
            </a:fld>
            <a:endParaRPr lang="en-AU"/>
          </a:p>
        </p:txBody>
      </p:sp>
    </p:spTree>
    <p:extLst>
      <p:ext uri="{BB962C8B-B14F-4D97-AF65-F5344CB8AC3E}">
        <p14:creationId xmlns:p14="http://schemas.microsoft.com/office/powerpoint/2010/main" val="3272829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32</a:t>
            </a:fld>
            <a:endParaRPr lang="en-AU"/>
          </a:p>
        </p:txBody>
      </p:sp>
    </p:spTree>
    <p:extLst>
      <p:ext uri="{BB962C8B-B14F-4D97-AF65-F5344CB8AC3E}">
        <p14:creationId xmlns:p14="http://schemas.microsoft.com/office/powerpoint/2010/main" val="2267421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383D857-88AB-4AFE-9009-7FE04966A54D}" type="slidenum">
              <a:rPr lang="en-AU" smtClean="0"/>
              <a:t>33</a:t>
            </a:fld>
            <a:endParaRPr lang="en-AU"/>
          </a:p>
        </p:txBody>
      </p:sp>
    </p:spTree>
    <p:extLst>
      <p:ext uri="{BB962C8B-B14F-4D97-AF65-F5344CB8AC3E}">
        <p14:creationId xmlns:p14="http://schemas.microsoft.com/office/powerpoint/2010/main" val="1755023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383D857-88AB-4AFE-9009-7FE04966A54D}" type="slidenum">
              <a:rPr lang="en-AU" smtClean="0"/>
              <a:t>34</a:t>
            </a:fld>
            <a:endParaRPr lang="en-AU"/>
          </a:p>
        </p:txBody>
      </p:sp>
    </p:spTree>
    <p:extLst>
      <p:ext uri="{BB962C8B-B14F-4D97-AF65-F5344CB8AC3E}">
        <p14:creationId xmlns:p14="http://schemas.microsoft.com/office/powerpoint/2010/main" val="24092107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383D857-88AB-4AFE-9009-7FE04966A54D}" type="slidenum">
              <a:rPr lang="en-AU" smtClean="0"/>
              <a:t>35</a:t>
            </a:fld>
            <a:endParaRPr lang="en-AU"/>
          </a:p>
        </p:txBody>
      </p:sp>
    </p:spTree>
    <p:extLst>
      <p:ext uri="{BB962C8B-B14F-4D97-AF65-F5344CB8AC3E}">
        <p14:creationId xmlns:p14="http://schemas.microsoft.com/office/powerpoint/2010/main" val="8171273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383D857-88AB-4AFE-9009-7FE04966A54D}" type="slidenum">
              <a:rPr lang="en-AU" smtClean="0"/>
              <a:t>36</a:t>
            </a:fld>
            <a:endParaRPr lang="en-AU"/>
          </a:p>
        </p:txBody>
      </p:sp>
    </p:spTree>
    <p:extLst>
      <p:ext uri="{BB962C8B-B14F-4D97-AF65-F5344CB8AC3E}">
        <p14:creationId xmlns:p14="http://schemas.microsoft.com/office/powerpoint/2010/main" val="11013647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383D857-88AB-4AFE-9009-7FE04966A54D}" type="slidenum">
              <a:rPr lang="en-AU" smtClean="0"/>
              <a:t>37</a:t>
            </a:fld>
            <a:endParaRPr lang="en-AU"/>
          </a:p>
        </p:txBody>
      </p:sp>
    </p:spTree>
    <p:extLst>
      <p:ext uri="{BB962C8B-B14F-4D97-AF65-F5344CB8AC3E}">
        <p14:creationId xmlns:p14="http://schemas.microsoft.com/office/powerpoint/2010/main" val="469663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38</a:t>
            </a:fld>
            <a:endParaRPr lang="en-AU"/>
          </a:p>
        </p:txBody>
      </p:sp>
    </p:spTree>
    <p:extLst>
      <p:ext uri="{BB962C8B-B14F-4D97-AF65-F5344CB8AC3E}">
        <p14:creationId xmlns:p14="http://schemas.microsoft.com/office/powerpoint/2010/main" val="22933814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b="1" dirty="0"/>
              <a:t>What’s the best way to removing supports?</a:t>
            </a:r>
          </a:p>
          <a:p>
            <a:pPr marL="171450" indent="-171450">
              <a:buFont typeface="Arial" panose="020B0604020202020204" pitchFamily="34" charset="0"/>
              <a:buChar char="•"/>
            </a:pPr>
            <a:r>
              <a:rPr lang="en-AU" sz="1200" dirty="0"/>
              <a:t>Use a pair of plyers to work the support off. People also use (dental) picks and </a:t>
            </a:r>
            <a:r>
              <a:rPr lang="en-AU" sz="1200" dirty="0" err="1"/>
              <a:t>exacto</a:t>
            </a:r>
            <a:r>
              <a:rPr lang="en-AU" sz="1200" dirty="0"/>
              <a:t> blades.   </a:t>
            </a:r>
          </a:p>
          <a:p>
            <a:pPr marL="171450" indent="-171450">
              <a:buFont typeface="Arial" panose="020B0604020202020204" pitchFamily="34" charset="0"/>
              <a:buChar char="•"/>
            </a:pPr>
            <a:endParaRPr lang="en-AU" sz="1200" dirty="0"/>
          </a:p>
          <a:p>
            <a:pPr marL="171450" indent="-171450">
              <a:buFont typeface="Arial" panose="020B0604020202020204" pitchFamily="34" charset="0"/>
              <a:buChar char="•"/>
            </a:pPr>
            <a:r>
              <a:rPr lang="en-AU" sz="1200" dirty="0"/>
              <a:t>Be patient and try and get it off in one bit or bigger bits if you can’t be patient… it will save you more time down the tract</a:t>
            </a:r>
          </a:p>
          <a:p>
            <a:pPr marL="0" indent="0">
              <a:buNone/>
            </a:pPr>
            <a:endParaRPr lang="en-AU" sz="1200" dirty="0"/>
          </a:p>
          <a:p>
            <a:endParaRPr lang="en-AU" dirty="0"/>
          </a:p>
        </p:txBody>
      </p:sp>
      <p:sp>
        <p:nvSpPr>
          <p:cNvPr id="4" name="Slide Number Placeholder 3"/>
          <p:cNvSpPr>
            <a:spLocks noGrp="1"/>
          </p:cNvSpPr>
          <p:nvPr>
            <p:ph type="sldNum" sz="quarter" idx="5"/>
          </p:nvPr>
        </p:nvSpPr>
        <p:spPr/>
        <p:txBody>
          <a:bodyPr/>
          <a:lstStyle/>
          <a:p>
            <a:fld id="{E383D857-88AB-4AFE-9009-7FE04966A54D}" type="slidenum">
              <a:rPr lang="en-AU" smtClean="0"/>
              <a:t>39</a:t>
            </a:fld>
            <a:endParaRPr lang="en-AU"/>
          </a:p>
        </p:txBody>
      </p:sp>
    </p:spTree>
    <p:extLst>
      <p:ext uri="{BB962C8B-B14F-4D97-AF65-F5344CB8AC3E}">
        <p14:creationId xmlns:p14="http://schemas.microsoft.com/office/powerpoint/2010/main" val="362397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83D857-88AB-4AFE-9009-7FE04966A54D}" type="slidenum">
              <a:rPr lang="en-AU" smtClean="0"/>
              <a:t>4</a:t>
            </a:fld>
            <a:endParaRPr lang="en-AU"/>
          </a:p>
        </p:txBody>
      </p:sp>
    </p:spTree>
    <p:extLst>
      <p:ext uri="{BB962C8B-B14F-4D97-AF65-F5344CB8AC3E}">
        <p14:creationId xmlns:p14="http://schemas.microsoft.com/office/powerpoint/2010/main" val="30974475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b="1" dirty="0"/>
              <a:t>What’s the best way to get my model smoother?</a:t>
            </a:r>
          </a:p>
          <a:p>
            <a:pPr marL="171450" indent="-171450">
              <a:buFont typeface="Arial" panose="020B0604020202020204" pitchFamily="34" charset="0"/>
              <a:buChar char="•"/>
            </a:pPr>
            <a:r>
              <a:rPr lang="en-AU" sz="1200" b="0" dirty="0"/>
              <a:t>One good way to get it smoother is to sand it down with sand paper or some smooth files (cheap emery board from the $2 shop work well) Make sure your using the appropriate PPE (breathing protection) if you are going to make any particulates microscale particulates (in a range of materials) have been associated with lung cancer.</a:t>
            </a:r>
          </a:p>
          <a:p>
            <a:pPr marL="171450" indent="-171450">
              <a:buFont typeface="Arial" panose="020B0604020202020204" pitchFamily="34" charset="0"/>
              <a:buChar char="•"/>
            </a:pPr>
            <a:endParaRPr lang="en-AU" sz="1200" b="0" dirty="0"/>
          </a:p>
          <a:p>
            <a:pPr marL="171450" indent="-171450">
              <a:buFont typeface="Arial" panose="020B0604020202020204" pitchFamily="34" charset="0"/>
              <a:buChar char="•"/>
            </a:pPr>
            <a:r>
              <a:rPr lang="en-AU" sz="1200" b="0" dirty="0"/>
              <a:t>Before you start sanding you may want to consider starting by filling the gaps with a body filler. This way when you sand your model your starting with </a:t>
            </a:r>
            <a:r>
              <a:rPr lang="en-AU" sz="1200" b="0" dirty="0" err="1"/>
              <a:t>atleast</a:t>
            </a:r>
            <a:r>
              <a:rPr lang="en-AU" sz="1200" b="0" dirty="0"/>
              <a:t> some of the low points filled in and the </a:t>
            </a:r>
            <a:r>
              <a:rPr lang="en-AU" sz="1200" b="0" dirty="0" err="1"/>
              <a:t>sdanding</a:t>
            </a:r>
            <a:r>
              <a:rPr lang="en-AU" sz="1200" b="0" dirty="0"/>
              <a:t> can take of the high points.  </a:t>
            </a:r>
          </a:p>
          <a:p>
            <a:pPr marL="171450" indent="-171450">
              <a:buFont typeface="Arial" panose="020B0604020202020204" pitchFamily="34" charset="0"/>
              <a:buChar char="•"/>
            </a:pPr>
            <a:endParaRPr lang="en-AU" sz="1200" b="0" dirty="0"/>
          </a:p>
          <a:p>
            <a:pPr marL="171450" indent="-171450">
              <a:buFont typeface="Arial" panose="020B0604020202020204" pitchFamily="34" charset="0"/>
              <a:buChar char="•"/>
            </a:pPr>
            <a:r>
              <a:rPr lang="en-AU" sz="1200" b="0" dirty="0"/>
              <a:t>Vapor Bath. We don’t recommend this with PLA as the solvents associated with PLA are carcinogens. We can’t allow isopropyl vapor baths on site cause trying to heat isopropyl is a good recipe for a bomb.     </a:t>
            </a:r>
          </a:p>
          <a:p>
            <a:pPr marL="0" indent="0">
              <a:buNone/>
            </a:pPr>
            <a:r>
              <a:rPr lang="en-AU" sz="1200" b="0" dirty="0"/>
              <a:t> </a:t>
            </a:r>
          </a:p>
          <a:p>
            <a:pPr marL="0" indent="0">
              <a:buNone/>
            </a:pPr>
            <a:endParaRPr lang="en-AU" sz="1200" dirty="0"/>
          </a:p>
        </p:txBody>
      </p:sp>
      <p:sp>
        <p:nvSpPr>
          <p:cNvPr id="4" name="Slide Number Placeholder 3"/>
          <p:cNvSpPr>
            <a:spLocks noGrp="1"/>
          </p:cNvSpPr>
          <p:nvPr>
            <p:ph type="sldNum" sz="quarter" idx="5"/>
          </p:nvPr>
        </p:nvSpPr>
        <p:spPr/>
        <p:txBody>
          <a:bodyPr/>
          <a:lstStyle/>
          <a:p>
            <a:fld id="{E383D857-88AB-4AFE-9009-7FE04966A54D}" type="slidenum">
              <a:rPr lang="en-AU" smtClean="0"/>
              <a:t>40</a:t>
            </a:fld>
            <a:endParaRPr lang="en-AU"/>
          </a:p>
        </p:txBody>
      </p:sp>
    </p:spTree>
    <p:extLst>
      <p:ext uri="{BB962C8B-B14F-4D97-AF65-F5344CB8AC3E}">
        <p14:creationId xmlns:p14="http://schemas.microsoft.com/office/powerpoint/2010/main" val="1743861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b="1" dirty="0"/>
              <a:t>Can I paint PLA?</a:t>
            </a:r>
          </a:p>
          <a:p>
            <a:pPr marL="228600" indent="-228600">
              <a:buAutoNum type="arabicPeriod"/>
            </a:pPr>
            <a:r>
              <a:rPr lang="en-AU" sz="1200" b="0" dirty="0"/>
              <a:t>If you are going to be painting a print consider whether you want the model to be fully assemble before painting. If so break the model down into parts ( this will help with finishing and keep support to a minimum</a:t>
            </a:r>
          </a:p>
          <a:p>
            <a:pPr marL="228600" indent="-228600">
              <a:buAutoNum type="arabicPeriod"/>
            </a:pPr>
            <a:r>
              <a:rPr lang="en-AU" sz="1200" b="0" dirty="0"/>
              <a:t>Consider if you need to prime your model before applying paint. This will ensure your top coat especially detail adheres evenly. </a:t>
            </a:r>
          </a:p>
          <a:p>
            <a:pPr marL="228600" indent="-228600">
              <a:buAutoNum type="arabicPeriod"/>
            </a:pPr>
            <a:endParaRPr lang="en-AU" sz="1200" b="0" dirty="0"/>
          </a:p>
          <a:p>
            <a:pPr marL="228600" indent="-228600">
              <a:buAutoNum type="arabicPeriod"/>
            </a:pPr>
            <a:r>
              <a:rPr lang="en-AU" sz="1200" b="0" dirty="0"/>
              <a:t>Top coat / detail use brushes sponges, air brushes to apply acrylic paint </a:t>
            </a:r>
          </a:p>
          <a:p>
            <a:pPr marL="228600" indent="-228600">
              <a:buAutoNum type="arabicPeriod"/>
            </a:pPr>
            <a:endParaRPr lang="en-AU" sz="1200" b="0" dirty="0"/>
          </a:p>
          <a:p>
            <a:pPr marL="0" indent="0">
              <a:buNone/>
            </a:pPr>
            <a:r>
              <a:rPr lang="en-AU" sz="1200" b="0"/>
              <a:t>Yeh </a:t>
            </a:r>
            <a:r>
              <a:rPr lang="en-AU" sz="1200" b="0" dirty="0"/>
              <a:t>but don’t take my word for it do some experiments </a:t>
            </a:r>
          </a:p>
          <a:p>
            <a:endParaRPr lang="en-AU" dirty="0"/>
          </a:p>
        </p:txBody>
      </p:sp>
      <p:sp>
        <p:nvSpPr>
          <p:cNvPr id="4" name="Slide Number Placeholder 3"/>
          <p:cNvSpPr>
            <a:spLocks noGrp="1"/>
          </p:cNvSpPr>
          <p:nvPr>
            <p:ph type="sldNum" sz="quarter" idx="5"/>
          </p:nvPr>
        </p:nvSpPr>
        <p:spPr/>
        <p:txBody>
          <a:bodyPr/>
          <a:lstStyle/>
          <a:p>
            <a:fld id="{E383D857-88AB-4AFE-9009-7FE04966A54D}" type="slidenum">
              <a:rPr lang="en-AU" smtClean="0"/>
              <a:t>41</a:t>
            </a:fld>
            <a:endParaRPr lang="en-AU"/>
          </a:p>
        </p:txBody>
      </p:sp>
    </p:spTree>
    <p:extLst>
      <p:ext uri="{BB962C8B-B14F-4D97-AF65-F5344CB8AC3E}">
        <p14:creationId xmlns:p14="http://schemas.microsoft.com/office/powerpoint/2010/main" val="128456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42</a:t>
            </a:fld>
            <a:endParaRPr lang="en-AU"/>
          </a:p>
        </p:txBody>
      </p:sp>
    </p:spTree>
    <p:extLst>
      <p:ext uri="{BB962C8B-B14F-4D97-AF65-F5344CB8AC3E}">
        <p14:creationId xmlns:p14="http://schemas.microsoft.com/office/powerpoint/2010/main" val="20155015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43</a:t>
            </a:fld>
            <a:endParaRPr lang="en-AU"/>
          </a:p>
        </p:txBody>
      </p:sp>
    </p:spTree>
    <p:extLst>
      <p:ext uri="{BB962C8B-B14F-4D97-AF65-F5344CB8AC3E}">
        <p14:creationId xmlns:p14="http://schemas.microsoft.com/office/powerpoint/2010/main" val="36557955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45</a:t>
            </a:fld>
            <a:endParaRPr lang="en-AU"/>
          </a:p>
        </p:txBody>
      </p:sp>
    </p:spTree>
    <p:extLst>
      <p:ext uri="{BB962C8B-B14F-4D97-AF65-F5344CB8AC3E}">
        <p14:creationId xmlns:p14="http://schemas.microsoft.com/office/powerpoint/2010/main" val="39632948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46</a:t>
            </a:fld>
            <a:endParaRPr lang="en-AU"/>
          </a:p>
        </p:txBody>
      </p:sp>
    </p:spTree>
    <p:extLst>
      <p:ext uri="{BB962C8B-B14F-4D97-AF65-F5344CB8AC3E}">
        <p14:creationId xmlns:p14="http://schemas.microsoft.com/office/powerpoint/2010/main" val="3526636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5</a:t>
            </a:fld>
            <a:endParaRPr lang="en-AU"/>
          </a:p>
        </p:txBody>
      </p:sp>
    </p:spTree>
    <p:extLst>
      <p:ext uri="{BB962C8B-B14F-4D97-AF65-F5344CB8AC3E}">
        <p14:creationId xmlns:p14="http://schemas.microsoft.com/office/powerpoint/2010/main" val="271358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6</a:t>
            </a:fld>
            <a:endParaRPr lang="en-AU"/>
          </a:p>
        </p:txBody>
      </p:sp>
    </p:spTree>
    <p:extLst>
      <p:ext uri="{BB962C8B-B14F-4D97-AF65-F5344CB8AC3E}">
        <p14:creationId xmlns:p14="http://schemas.microsoft.com/office/powerpoint/2010/main" val="3785168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Allows us to </a:t>
            </a:r>
          </a:p>
          <a:p>
            <a:pPr marL="171450" indent="-171450">
              <a:buFont typeface="Arial" panose="020B0604020202020204" pitchFamily="34" charset="0"/>
              <a:buChar char="•"/>
            </a:pPr>
            <a:r>
              <a:rPr lang="en-AU" dirty="0"/>
              <a:t>Rapid prototype </a:t>
            </a:r>
          </a:p>
          <a:p>
            <a:pPr marL="171450" indent="-171450">
              <a:buFont typeface="Arial" panose="020B0604020202020204" pitchFamily="34" charset="0"/>
              <a:buChar char="•"/>
            </a:pPr>
            <a:r>
              <a:rPr lang="en-AU" dirty="0"/>
              <a:t>Create elegant solutions to annoying problems… repair, invention, time or effort saving solutions</a:t>
            </a:r>
          </a:p>
          <a:p>
            <a:pPr marL="171450" indent="-171450">
              <a:buFont typeface="Arial" panose="020B0604020202020204" pitchFamily="34" charset="0"/>
              <a:buChar char="•"/>
            </a:pPr>
            <a:r>
              <a:rPr lang="en-AU" dirty="0"/>
              <a:t>Express our creative selves and beautify the places we spend our time. </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Also there are things you can do with a 3D printer (additive manufacturing ) you cant do with subtractive processes  </a:t>
            </a:r>
          </a:p>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7</a:t>
            </a:fld>
            <a:endParaRPr lang="en-AU"/>
          </a:p>
        </p:txBody>
      </p:sp>
    </p:spTree>
    <p:extLst>
      <p:ext uri="{BB962C8B-B14F-4D97-AF65-F5344CB8AC3E}">
        <p14:creationId xmlns:p14="http://schemas.microsoft.com/office/powerpoint/2010/main" val="2089195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8</a:t>
            </a:fld>
            <a:endParaRPr lang="en-AU"/>
          </a:p>
        </p:txBody>
      </p:sp>
    </p:spTree>
    <p:extLst>
      <p:ext uri="{BB962C8B-B14F-4D97-AF65-F5344CB8AC3E}">
        <p14:creationId xmlns:p14="http://schemas.microsoft.com/office/powerpoint/2010/main" val="2850752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3D857-88AB-4AFE-9009-7FE04966A54D}" type="slidenum">
              <a:rPr lang="en-AU" smtClean="0"/>
              <a:t>9</a:t>
            </a:fld>
            <a:endParaRPr lang="en-AU"/>
          </a:p>
        </p:txBody>
      </p:sp>
    </p:spTree>
    <p:extLst>
      <p:ext uri="{BB962C8B-B14F-4D97-AF65-F5344CB8AC3E}">
        <p14:creationId xmlns:p14="http://schemas.microsoft.com/office/powerpoint/2010/main" val="3651655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3" descr="power point cover blue">
            <a:extLst>
              <a:ext uri="{FF2B5EF4-FFF2-40B4-BE49-F238E27FC236}">
                <a16:creationId xmlns:a16="http://schemas.microsoft.com/office/drawing/2014/main" id="{1A21A287-F0C9-4E19-B80C-80AC298B33FA}"/>
              </a:ext>
            </a:extLst>
          </p:cNvPr>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716016" y="1598613"/>
            <a:ext cx="3742184" cy="1103312"/>
          </a:xfrm>
        </p:spPr>
        <p:txBody>
          <a:bodyPr/>
          <a:lstStyle>
            <a:lvl1pPr algn="l">
              <a:defRPr sz="3600" b="1">
                <a:solidFill>
                  <a:schemeClr val="bg1"/>
                </a:solidFill>
              </a:defRPr>
            </a:lvl1pPr>
          </a:lstStyle>
          <a:p>
            <a:r>
              <a:rPr lang="en-US"/>
              <a:t>Click to edit Master title style</a:t>
            </a:r>
            <a:endParaRPr lang="en-AU"/>
          </a:p>
        </p:txBody>
      </p:sp>
    </p:spTree>
    <p:extLst>
      <p:ext uri="{BB962C8B-B14F-4D97-AF65-F5344CB8AC3E}">
        <p14:creationId xmlns:p14="http://schemas.microsoft.com/office/powerpoint/2010/main" val="3690313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295252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C3C8606-A758-4794-8017-75785E7C0761}"/>
              </a:ext>
            </a:extLst>
          </p:cNvPr>
          <p:cNvSpPr/>
          <p:nvPr userDrawn="1"/>
        </p:nvSpPr>
        <p:spPr>
          <a:xfrm>
            <a:off x="683568" y="664330"/>
            <a:ext cx="3816427" cy="38164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A5B08D95-C0E9-4548-A5A5-7101121585D9}"/>
              </a:ext>
            </a:extLst>
          </p:cNvPr>
          <p:cNvSpPr/>
          <p:nvPr userDrawn="1"/>
        </p:nvSpPr>
        <p:spPr>
          <a:xfrm rot="7891212">
            <a:off x="3666307" y="3640833"/>
            <a:ext cx="947272" cy="89244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3568" y="664330"/>
            <a:ext cx="3816426" cy="3816428"/>
          </a:xfrm>
        </p:spPr>
        <p:txBody>
          <a:bodyPr/>
          <a:lstStyle>
            <a:lvl1pPr algn="ctr">
              <a:defRPr sz="3200">
                <a:solidFill>
                  <a:schemeClr val="bg1"/>
                </a:solidFill>
              </a:defRPr>
            </a:lvl1pPr>
          </a:lstStyle>
          <a:p>
            <a:r>
              <a:rPr lang="en-US"/>
              <a:t>Click to edit Master title style</a:t>
            </a:r>
            <a:endParaRPr lang="en-AU"/>
          </a:p>
        </p:txBody>
      </p:sp>
      <p:sp>
        <p:nvSpPr>
          <p:cNvPr id="7" name="Text Placeholder 6">
            <a:extLst>
              <a:ext uri="{FF2B5EF4-FFF2-40B4-BE49-F238E27FC236}">
                <a16:creationId xmlns:a16="http://schemas.microsoft.com/office/drawing/2014/main" id="{0D0CAE5A-085E-4213-903B-BA7A206B9C91}"/>
              </a:ext>
            </a:extLst>
          </p:cNvPr>
          <p:cNvSpPr>
            <a:spLocks noGrp="1"/>
          </p:cNvSpPr>
          <p:nvPr>
            <p:ph type="body" sz="quarter" idx="10"/>
          </p:nvPr>
        </p:nvSpPr>
        <p:spPr>
          <a:xfrm>
            <a:off x="4787900" y="663575"/>
            <a:ext cx="3816350" cy="3852863"/>
          </a:xfrm>
        </p:spPr>
        <p:txBody>
          <a:bodyPr anchor="ct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2434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3" name="Content Placeholder 2"/>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ight Triangle 3">
            <a:extLst>
              <a:ext uri="{FF2B5EF4-FFF2-40B4-BE49-F238E27FC236}">
                <a16:creationId xmlns:a16="http://schemas.microsoft.com/office/drawing/2014/main" id="{6C3BEAD8-800C-4E32-A442-C8B3E6BF2905}"/>
              </a:ext>
            </a:extLst>
          </p:cNvPr>
          <p:cNvSpPr/>
          <p:nvPr userDrawn="1"/>
        </p:nvSpPr>
        <p:spPr>
          <a:xfrm flipH="1">
            <a:off x="7020272" y="4516760"/>
            <a:ext cx="2123728" cy="62832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3224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15294"/>
            <a:ext cx="8229600" cy="857250"/>
          </a:xfrm>
        </p:spPr>
        <p:txBody>
          <a:bodyPr/>
          <a:lstStyle>
            <a:lvl1pPr algn="ctr">
              <a:defRPr>
                <a:solidFill>
                  <a:schemeClr val="bg1"/>
                </a:solidFill>
              </a:defRPr>
            </a:lvl1pPr>
          </a:lstStyle>
          <a:p>
            <a:r>
              <a:rPr lang="en-US"/>
              <a:t>Click to edit Master title style</a:t>
            </a:r>
            <a:endParaRPr lang="en-AU"/>
          </a:p>
        </p:txBody>
      </p:sp>
      <p:sp>
        <p:nvSpPr>
          <p:cNvPr id="4" name="Right Triangle 3">
            <a:extLst>
              <a:ext uri="{FF2B5EF4-FFF2-40B4-BE49-F238E27FC236}">
                <a16:creationId xmlns:a16="http://schemas.microsoft.com/office/drawing/2014/main" id="{6C3BEAD8-800C-4E32-A442-C8B3E6BF2905}"/>
              </a:ext>
            </a:extLst>
          </p:cNvPr>
          <p:cNvSpPr/>
          <p:nvPr userDrawn="1"/>
        </p:nvSpPr>
        <p:spPr>
          <a:xfrm flipH="1">
            <a:off x="7020272" y="4516760"/>
            <a:ext cx="2123728" cy="62832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0196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a:p>
        </p:txBody>
      </p:sp>
      <p:sp>
        <p:nvSpPr>
          <p:cNvPr id="1027" name="Rectangle 3"/>
          <p:cNvSpPr>
            <a:spLocks noGrp="1" noChangeArrowheads="1"/>
          </p:cNvSpPr>
          <p:nvPr>
            <p:ph type="body" idx="1"/>
          </p:nvPr>
        </p:nvSpPr>
        <p:spPr bwMode="auto">
          <a:xfrm>
            <a:off x="457200" y="1200150"/>
            <a:ext cx="8229600"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ight Triangle 1">
            <a:extLst>
              <a:ext uri="{FF2B5EF4-FFF2-40B4-BE49-F238E27FC236}">
                <a16:creationId xmlns:a16="http://schemas.microsoft.com/office/drawing/2014/main" id="{F3B45EB7-976B-447B-BE8E-4A67CE86CC74}"/>
              </a:ext>
            </a:extLst>
          </p:cNvPr>
          <p:cNvSpPr/>
          <p:nvPr userDrawn="1"/>
        </p:nvSpPr>
        <p:spPr>
          <a:xfrm flipH="1">
            <a:off x="7020272" y="4516760"/>
            <a:ext cx="2123728" cy="62832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1" r:id="rId4"/>
    <p:sldLayoutId id="2147483652" r:id="rId5"/>
  </p:sldLayoutIdLst>
  <p:txStyles>
    <p:titleStyle>
      <a:lvl1pPr algn="l" rtl="0" eaLnBrk="1" fontAlgn="base" hangingPunct="1">
        <a:spcBef>
          <a:spcPct val="0"/>
        </a:spcBef>
        <a:spcAft>
          <a:spcPct val="0"/>
        </a:spcAft>
        <a:defRPr sz="3600" b="1">
          <a:solidFill>
            <a:schemeClr val="accent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lr>
          <a:schemeClr val="accent1"/>
        </a:buClr>
        <a:buFont typeface="Arial" panose="020B0604020202020204" pitchFamily="34"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Arial" panose="020B0604020202020204" pitchFamily="34" charset="0"/>
        <a:buChar char="•"/>
        <a:defRPr sz="3200">
          <a:solidFill>
            <a:schemeClr val="tx1"/>
          </a:solidFill>
          <a:latin typeface="+mn-lt"/>
          <a:cs typeface="+mn-cs"/>
        </a:defRPr>
      </a:lvl2pPr>
      <a:lvl3pPr marL="1143000" indent="-228600" algn="l" rtl="0" eaLnBrk="1" fontAlgn="base" hangingPunct="1">
        <a:spcBef>
          <a:spcPct val="20000"/>
        </a:spcBef>
        <a:spcAft>
          <a:spcPct val="0"/>
        </a:spcAft>
        <a:buClr>
          <a:schemeClr val="accent1"/>
        </a:buClr>
        <a:buFont typeface="Arial" panose="020B0604020202020204" pitchFamily="34" charset="0"/>
        <a:buChar char="•"/>
        <a:defRPr sz="3200">
          <a:solidFill>
            <a:schemeClr val="tx1"/>
          </a:solidFill>
          <a:latin typeface="+mn-lt"/>
          <a:cs typeface="+mn-cs"/>
        </a:defRPr>
      </a:lvl3pPr>
      <a:lvl4pPr marL="1600200" indent="-228600" algn="l" rtl="0" eaLnBrk="1" fontAlgn="base" hangingPunct="1">
        <a:spcBef>
          <a:spcPct val="20000"/>
        </a:spcBef>
        <a:spcAft>
          <a:spcPct val="0"/>
        </a:spcAft>
        <a:buClr>
          <a:schemeClr val="accent1"/>
        </a:buClr>
        <a:buFont typeface="Arial" panose="020B0604020202020204" pitchFamily="34" charset="0"/>
        <a:buChar char="•"/>
        <a:defRPr sz="3200">
          <a:solidFill>
            <a:schemeClr val="tx1"/>
          </a:solidFill>
          <a:latin typeface="+mn-lt"/>
          <a:cs typeface="+mn-cs"/>
        </a:defRPr>
      </a:lvl4pPr>
      <a:lvl5pPr marL="2057400" indent="-228600" algn="l" rtl="0" eaLnBrk="1" fontAlgn="base" hangingPunct="1">
        <a:spcBef>
          <a:spcPct val="20000"/>
        </a:spcBef>
        <a:spcAft>
          <a:spcPct val="0"/>
        </a:spcAft>
        <a:buClr>
          <a:schemeClr val="accent1"/>
        </a:buClr>
        <a:buFont typeface="Arial" panose="020B0604020202020204" pitchFamily="34" charset="0"/>
        <a:buChar char="•"/>
        <a:defRPr sz="32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reddit.com/r/functionalprint/"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descr="power point cover blue">
            <a:extLst>
              <a:ext uri="{FF2B5EF4-FFF2-40B4-BE49-F238E27FC236}">
                <a16:creationId xmlns:a16="http://schemas.microsoft.com/office/drawing/2014/main" id="{BC1F3B5B-95EC-B791-F1BB-7577F19A48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304B705-E571-4399-8D21-7992936355C0}"/>
              </a:ext>
            </a:extLst>
          </p:cNvPr>
          <p:cNvSpPr>
            <a:spLocks noGrp="1"/>
          </p:cNvSpPr>
          <p:nvPr>
            <p:ph type="ctrTitle"/>
          </p:nvPr>
        </p:nvSpPr>
        <p:spPr>
          <a:xfrm>
            <a:off x="4572000" y="1720533"/>
            <a:ext cx="4272862" cy="1103312"/>
          </a:xfrm>
        </p:spPr>
        <p:txBody>
          <a:bodyPr/>
          <a:lstStyle/>
          <a:p>
            <a:r>
              <a:rPr lang="en-US" dirty="0">
                <a:latin typeface="Helvetica" pitchFamily="2" charset="0"/>
              </a:rPr>
              <a:t>3D Printing 101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DE266-3934-4A6E-8EF1-E852219F2AAD}"/>
              </a:ext>
            </a:extLst>
          </p:cNvPr>
          <p:cNvSpPr>
            <a:spLocks noGrp="1"/>
          </p:cNvSpPr>
          <p:nvPr>
            <p:ph type="title"/>
          </p:nvPr>
        </p:nvSpPr>
        <p:spPr/>
        <p:txBody>
          <a:bodyPr/>
          <a:lstStyle/>
          <a:p>
            <a:r>
              <a:rPr lang="en-AU" dirty="0">
                <a:latin typeface="Helvetica" pitchFamily="2" charset="0"/>
              </a:rPr>
              <a:t>UV Resin </a:t>
            </a:r>
            <a:endParaRPr lang="en-US" dirty="0">
              <a:latin typeface="Helvetica" pitchFamily="2" charset="0"/>
            </a:endParaRPr>
          </a:p>
        </p:txBody>
      </p:sp>
      <p:pic>
        <p:nvPicPr>
          <p:cNvPr id="7" name="Picture 6" descr="Graphical user interface, website&#10;&#10;Description automatically generated">
            <a:extLst>
              <a:ext uri="{FF2B5EF4-FFF2-40B4-BE49-F238E27FC236}">
                <a16:creationId xmlns:a16="http://schemas.microsoft.com/office/drawing/2014/main" id="{9E7FC294-2CC2-A138-AFA4-E115B6265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4993" y="1592442"/>
            <a:ext cx="3721760" cy="3346271"/>
          </a:xfrm>
          <a:prstGeom prst="rect">
            <a:avLst/>
          </a:prstGeom>
        </p:spPr>
      </p:pic>
      <p:graphicFrame>
        <p:nvGraphicFramePr>
          <p:cNvPr id="4" name="Table 4">
            <a:extLst>
              <a:ext uri="{FF2B5EF4-FFF2-40B4-BE49-F238E27FC236}">
                <a16:creationId xmlns:a16="http://schemas.microsoft.com/office/drawing/2014/main" id="{84B614CD-7DB0-712F-7262-0637FDBF9D69}"/>
              </a:ext>
            </a:extLst>
          </p:cNvPr>
          <p:cNvGraphicFramePr>
            <a:graphicFrameLocks noGrp="1"/>
          </p:cNvGraphicFramePr>
          <p:nvPr>
            <p:extLst>
              <p:ext uri="{D42A27DB-BD31-4B8C-83A1-F6EECF244321}">
                <p14:modId xmlns:p14="http://schemas.microsoft.com/office/powerpoint/2010/main" val="1011284590"/>
              </p:ext>
            </p:extLst>
          </p:nvPr>
        </p:nvGraphicFramePr>
        <p:xfrm>
          <a:off x="457199" y="1862849"/>
          <a:ext cx="5269230" cy="1010920"/>
        </p:xfrm>
        <a:graphic>
          <a:graphicData uri="http://schemas.openxmlformats.org/drawingml/2006/table">
            <a:tbl>
              <a:tblPr firstRow="1" bandRow="1">
                <a:tableStyleId>{5C22544A-7EE6-4342-B048-85BDC9FD1C3A}</a:tableStyleId>
              </a:tblPr>
              <a:tblGrid>
                <a:gridCol w="2626050">
                  <a:extLst>
                    <a:ext uri="{9D8B030D-6E8A-4147-A177-3AD203B41FA5}">
                      <a16:colId xmlns:a16="http://schemas.microsoft.com/office/drawing/2014/main" val="1713817257"/>
                    </a:ext>
                  </a:extLst>
                </a:gridCol>
                <a:gridCol w="2643180">
                  <a:extLst>
                    <a:ext uri="{9D8B030D-6E8A-4147-A177-3AD203B41FA5}">
                      <a16:colId xmlns:a16="http://schemas.microsoft.com/office/drawing/2014/main" val="3399231813"/>
                    </a:ext>
                  </a:extLst>
                </a:gridCol>
              </a:tblGrid>
              <a:tr h="370840">
                <a:tc>
                  <a:txBody>
                    <a:bodyPr/>
                    <a:lstStyle/>
                    <a:p>
                      <a:r>
                        <a:rPr lang="en-US" dirty="0"/>
                        <a:t>Pros</a:t>
                      </a:r>
                    </a:p>
                  </a:txBody>
                  <a:tcPr/>
                </a:tc>
                <a:tc>
                  <a:txBody>
                    <a:bodyPr/>
                    <a:lstStyle/>
                    <a:p>
                      <a:r>
                        <a:rPr lang="en-US" dirty="0"/>
                        <a:t>Cons</a:t>
                      </a:r>
                    </a:p>
                  </a:txBody>
                  <a:tcPr/>
                </a:tc>
                <a:extLst>
                  <a:ext uri="{0D108BD9-81ED-4DB2-BD59-A6C34878D82A}">
                    <a16:rowId xmlns:a16="http://schemas.microsoft.com/office/drawing/2014/main" val="3313176672"/>
                  </a:ext>
                </a:extLst>
              </a:tr>
              <a:tr h="370840">
                <a:tc>
                  <a:txBody>
                    <a:bodyPr/>
                    <a:lstStyle/>
                    <a:p>
                      <a:pPr marL="285750" indent="-285750">
                        <a:buFont typeface=".Apple Color Emoji UI"/>
                        <a:buChar char="👍"/>
                      </a:pPr>
                      <a:r>
                        <a:rPr lang="en-US" dirty="0"/>
                        <a:t>Cheap hardware</a:t>
                      </a:r>
                    </a:p>
                    <a:p>
                      <a:pPr marL="285750" indent="-285750">
                        <a:buFont typeface=".Apple Color Emoji UI"/>
                        <a:buChar char="👍"/>
                      </a:pPr>
                      <a:r>
                        <a:rPr lang="en-US" dirty="0"/>
                        <a:t>Hi Res</a:t>
                      </a:r>
                    </a:p>
                  </a:txBody>
                  <a:tcPr/>
                </a:tc>
                <a:tc>
                  <a:txBody>
                    <a:bodyPr/>
                    <a:lstStyle/>
                    <a:p>
                      <a:pPr marL="285750" indent="-285750">
                        <a:buFont typeface=".Apple Color Emoji UI"/>
                        <a:buChar char="👎"/>
                      </a:pPr>
                      <a:r>
                        <a:rPr lang="en-US" dirty="0"/>
                        <a:t>Nasty chemicals</a:t>
                      </a:r>
                    </a:p>
                  </a:txBody>
                  <a:tcPr/>
                </a:tc>
                <a:extLst>
                  <a:ext uri="{0D108BD9-81ED-4DB2-BD59-A6C34878D82A}">
                    <a16:rowId xmlns:a16="http://schemas.microsoft.com/office/drawing/2014/main" val="3724168062"/>
                  </a:ext>
                </a:extLst>
              </a:tr>
            </a:tbl>
          </a:graphicData>
        </a:graphic>
      </p:graphicFrame>
      <p:sp>
        <p:nvSpPr>
          <p:cNvPr id="3" name="Content Placeholder 2">
            <a:extLst>
              <a:ext uri="{FF2B5EF4-FFF2-40B4-BE49-F238E27FC236}">
                <a16:creationId xmlns:a16="http://schemas.microsoft.com/office/drawing/2014/main" id="{DD5FBE37-010D-40ED-8735-1E9263D6BF18}"/>
              </a:ext>
            </a:extLst>
          </p:cNvPr>
          <p:cNvSpPr>
            <a:spLocks noGrp="1"/>
          </p:cNvSpPr>
          <p:nvPr>
            <p:ph idx="1"/>
          </p:nvPr>
        </p:nvSpPr>
        <p:spPr>
          <a:xfrm>
            <a:off x="457199" y="858717"/>
            <a:ext cx="8575589" cy="857250"/>
          </a:xfrm>
        </p:spPr>
        <p:txBody>
          <a:bodyPr/>
          <a:lstStyle/>
          <a:p>
            <a:pPr marL="0" indent="0">
              <a:buNone/>
            </a:pPr>
            <a:r>
              <a:rPr lang="en-US" sz="2400" dirty="0">
                <a:latin typeface="Helvetica" pitchFamily="2" charset="0"/>
              </a:rPr>
              <a:t>Layer by layer image exposes tank of UV activated resin UV light</a:t>
            </a:r>
          </a:p>
        </p:txBody>
      </p:sp>
    </p:spTree>
    <p:extLst>
      <p:ext uri="{BB962C8B-B14F-4D97-AF65-F5344CB8AC3E}">
        <p14:creationId xmlns:p14="http://schemas.microsoft.com/office/powerpoint/2010/main" val="1828742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DE266-3934-4A6E-8EF1-E852219F2AAD}"/>
              </a:ext>
            </a:extLst>
          </p:cNvPr>
          <p:cNvSpPr>
            <a:spLocks noGrp="1"/>
          </p:cNvSpPr>
          <p:nvPr>
            <p:ph type="title"/>
          </p:nvPr>
        </p:nvSpPr>
        <p:spPr/>
        <p:txBody>
          <a:bodyPr/>
          <a:lstStyle/>
          <a:p>
            <a:r>
              <a:rPr lang="en-AU" dirty="0"/>
              <a:t>Selective Laser Sinter</a:t>
            </a:r>
            <a:endParaRPr lang="en-US" dirty="0"/>
          </a:p>
        </p:txBody>
      </p:sp>
      <p:sp>
        <p:nvSpPr>
          <p:cNvPr id="3" name="Content Placeholder 2">
            <a:extLst>
              <a:ext uri="{FF2B5EF4-FFF2-40B4-BE49-F238E27FC236}">
                <a16:creationId xmlns:a16="http://schemas.microsoft.com/office/drawing/2014/main" id="{DD5FBE37-010D-40ED-8735-1E9263D6BF18}"/>
              </a:ext>
            </a:extLst>
          </p:cNvPr>
          <p:cNvSpPr>
            <a:spLocks noGrp="1"/>
          </p:cNvSpPr>
          <p:nvPr>
            <p:ph idx="1"/>
          </p:nvPr>
        </p:nvSpPr>
        <p:spPr>
          <a:xfrm>
            <a:off x="457199" y="858717"/>
            <a:ext cx="8575589" cy="857250"/>
          </a:xfrm>
        </p:spPr>
        <p:txBody>
          <a:bodyPr/>
          <a:lstStyle/>
          <a:p>
            <a:pPr marL="0" indent="0">
              <a:buNone/>
            </a:pPr>
            <a:r>
              <a:rPr lang="en-US" sz="2400" dirty="0"/>
              <a:t>Laser draws an image layer by layer by selectively melting powdered material. </a:t>
            </a:r>
          </a:p>
        </p:txBody>
      </p:sp>
      <p:graphicFrame>
        <p:nvGraphicFramePr>
          <p:cNvPr id="4" name="Table 4">
            <a:extLst>
              <a:ext uri="{FF2B5EF4-FFF2-40B4-BE49-F238E27FC236}">
                <a16:creationId xmlns:a16="http://schemas.microsoft.com/office/drawing/2014/main" id="{84B614CD-7DB0-712F-7262-0637FDBF9D69}"/>
              </a:ext>
            </a:extLst>
          </p:cNvPr>
          <p:cNvGraphicFramePr>
            <a:graphicFrameLocks noGrp="1"/>
          </p:cNvGraphicFramePr>
          <p:nvPr>
            <p:extLst>
              <p:ext uri="{D42A27DB-BD31-4B8C-83A1-F6EECF244321}">
                <p14:modId xmlns:p14="http://schemas.microsoft.com/office/powerpoint/2010/main" val="2379988658"/>
              </p:ext>
            </p:extLst>
          </p:nvPr>
        </p:nvGraphicFramePr>
        <p:xfrm>
          <a:off x="457198" y="1715967"/>
          <a:ext cx="5269230" cy="1285240"/>
        </p:xfrm>
        <a:graphic>
          <a:graphicData uri="http://schemas.openxmlformats.org/drawingml/2006/table">
            <a:tbl>
              <a:tblPr firstRow="1" bandRow="1">
                <a:tableStyleId>{5C22544A-7EE6-4342-B048-85BDC9FD1C3A}</a:tableStyleId>
              </a:tblPr>
              <a:tblGrid>
                <a:gridCol w="2626050">
                  <a:extLst>
                    <a:ext uri="{9D8B030D-6E8A-4147-A177-3AD203B41FA5}">
                      <a16:colId xmlns:a16="http://schemas.microsoft.com/office/drawing/2014/main" val="1713817257"/>
                    </a:ext>
                  </a:extLst>
                </a:gridCol>
                <a:gridCol w="2643180">
                  <a:extLst>
                    <a:ext uri="{9D8B030D-6E8A-4147-A177-3AD203B41FA5}">
                      <a16:colId xmlns:a16="http://schemas.microsoft.com/office/drawing/2014/main" val="3399231813"/>
                    </a:ext>
                  </a:extLst>
                </a:gridCol>
              </a:tblGrid>
              <a:tr h="370840">
                <a:tc>
                  <a:txBody>
                    <a:bodyPr/>
                    <a:lstStyle/>
                    <a:p>
                      <a:r>
                        <a:rPr lang="en-US" dirty="0"/>
                        <a:t>Pros</a:t>
                      </a:r>
                    </a:p>
                  </a:txBody>
                  <a:tcPr/>
                </a:tc>
                <a:tc>
                  <a:txBody>
                    <a:bodyPr/>
                    <a:lstStyle/>
                    <a:p>
                      <a:r>
                        <a:rPr lang="en-US" dirty="0"/>
                        <a:t>Cons</a:t>
                      </a:r>
                    </a:p>
                  </a:txBody>
                  <a:tcPr/>
                </a:tc>
                <a:extLst>
                  <a:ext uri="{0D108BD9-81ED-4DB2-BD59-A6C34878D82A}">
                    <a16:rowId xmlns:a16="http://schemas.microsoft.com/office/drawing/2014/main" val="3313176672"/>
                  </a:ext>
                </a:extLst>
              </a:tr>
              <a:tr h="370840">
                <a:tc>
                  <a:txBody>
                    <a:bodyPr/>
                    <a:lstStyle/>
                    <a:p>
                      <a:pPr marL="285750" indent="-285750">
                        <a:buFont typeface=".Apple Color Emoji UI"/>
                        <a:buChar char="👍"/>
                      </a:pPr>
                      <a:r>
                        <a:rPr lang="en-US" dirty="0"/>
                        <a:t>Hi Res</a:t>
                      </a:r>
                    </a:p>
                    <a:p>
                      <a:pPr marL="285750" indent="-285750">
                        <a:buFont typeface=".Apple Color Emoji UI"/>
                        <a:buChar char="👍"/>
                      </a:pPr>
                      <a:r>
                        <a:rPr lang="en-US" dirty="0"/>
                        <a:t>All sorts of great materials</a:t>
                      </a:r>
                    </a:p>
                  </a:txBody>
                  <a:tcPr/>
                </a:tc>
                <a:tc>
                  <a:txBody>
                    <a:bodyPr/>
                    <a:lstStyle/>
                    <a:p>
                      <a:pPr marL="285750" indent="-285750">
                        <a:buFont typeface=".Apple Color Emoji UI"/>
                        <a:buChar char="👎"/>
                      </a:pPr>
                      <a:r>
                        <a:rPr lang="en-US" dirty="0"/>
                        <a:t>Expensive hardware</a:t>
                      </a:r>
                    </a:p>
                    <a:p>
                      <a:pPr marL="285750" indent="-285750">
                        <a:buFont typeface=".Apple Color Emoji UI"/>
                        <a:buChar char="👎"/>
                      </a:pPr>
                      <a:r>
                        <a:rPr lang="en-US" dirty="0"/>
                        <a:t>Expensive materials</a:t>
                      </a:r>
                    </a:p>
                  </a:txBody>
                  <a:tcPr/>
                </a:tc>
                <a:extLst>
                  <a:ext uri="{0D108BD9-81ED-4DB2-BD59-A6C34878D82A}">
                    <a16:rowId xmlns:a16="http://schemas.microsoft.com/office/drawing/2014/main" val="3724168062"/>
                  </a:ext>
                </a:extLst>
              </a:tr>
            </a:tbl>
          </a:graphicData>
        </a:graphic>
      </p:graphicFrame>
      <p:pic>
        <p:nvPicPr>
          <p:cNvPr id="5" name="Picture 4">
            <a:extLst>
              <a:ext uri="{FF2B5EF4-FFF2-40B4-BE49-F238E27FC236}">
                <a16:creationId xmlns:a16="http://schemas.microsoft.com/office/drawing/2014/main" id="{90A14F2F-AE71-3D9F-78B2-70640C1566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92845" y="2161935"/>
            <a:ext cx="3933315" cy="2776778"/>
          </a:xfrm>
          <a:prstGeom prst="rect">
            <a:avLst/>
          </a:prstGeom>
        </p:spPr>
      </p:pic>
    </p:spTree>
    <p:extLst>
      <p:ext uri="{BB962C8B-B14F-4D97-AF65-F5344CB8AC3E}">
        <p14:creationId xmlns:p14="http://schemas.microsoft.com/office/powerpoint/2010/main" val="2425787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DE266-3934-4A6E-8EF1-E852219F2AAD}"/>
              </a:ext>
            </a:extLst>
          </p:cNvPr>
          <p:cNvSpPr>
            <a:spLocks noGrp="1"/>
          </p:cNvSpPr>
          <p:nvPr>
            <p:ph type="title"/>
          </p:nvPr>
        </p:nvSpPr>
        <p:spPr/>
        <p:txBody>
          <a:bodyPr/>
          <a:lstStyle/>
          <a:p>
            <a:r>
              <a:rPr lang="en-AU" dirty="0"/>
              <a:t>Fused Deposition </a:t>
            </a:r>
            <a:r>
              <a:rPr lang="en-AU" dirty="0" err="1"/>
              <a:t>Modeling</a:t>
            </a:r>
            <a:r>
              <a:rPr lang="en-AU" dirty="0"/>
              <a:t> </a:t>
            </a:r>
            <a:endParaRPr lang="en-US" dirty="0"/>
          </a:p>
        </p:txBody>
      </p:sp>
      <p:pic>
        <p:nvPicPr>
          <p:cNvPr id="6" name="Content Placeholder 5">
            <a:extLst>
              <a:ext uri="{FF2B5EF4-FFF2-40B4-BE49-F238E27FC236}">
                <a16:creationId xmlns:a16="http://schemas.microsoft.com/office/drawing/2014/main" id="{4DACC643-5EDB-1B5A-F3D2-8D519AF271D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57197" y="1654341"/>
            <a:ext cx="3338142" cy="1672999"/>
          </a:xfrm>
        </p:spPr>
      </p:pic>
      <p:sp>
        <p:nvSpPr>
          <p:cNvPr id="3" name="Content Placeholder 2">
            <a:extLst>
              <a:ext uri="{FF2B5EF4-FFF2-40B4-BE49-F238E27FC236}">
                <a16:creationId xmlns:a16="http://schemas.microsoft.com/office/drawing/2014/main" id="{9267F82F-35EC-9DF2-4A3F-55811D8DF0F9}"/>
              </a:ext>
            </a:extLst>
          </p:cNvPr>
          <p:cNvSpPr txBox="1">
            <a:spLocks/>
          </p:cNvSpPr>
          <p:nvPr/>
        </p:nvSpPr>
        <p:spPr bwMode="auto">
          <a:xfrm>
            <a:off x="457199" y="858717"/>
            <a:ext cx="8575589"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Font typeface="Arial" panose="020B0604020202020204" pitchFamily="34"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Arial" panose="020B0604020202020204" pitchFamily="34" charset="0"/>
              <a:buChar char="•"/>
              <a:defRPr sz="3200">
                <a:solidFill>
                  <a:schemeClr val="tx1"/>
                </a:solidFill>
                <a:latin typeface="+mn-lt"/>
                <a:cs typeface="+mn-cs"/>
              </a:defRPr>
            </a:lvl2pPr>
            <a:lvl3pPr marL="1143000" indent="-228600" algn="l" rtl="0" eaLnBrk="1" fontAlgn="base" hangingPunct="1">
              <a:spcBef>
                <a:spcPct val="20000"/>
              </a:spcBef>
              <a:spcAft>
                <a:spcPct val="0"/>
              </a:spcAft>
              <a:buClr>
                <a:schemeClr val="accent1"/>
              </a:buClr>
              <a:buFont typeface="Arial" panose="020B0604020202020204" pitchFamily="34" charset="0"/>
              <a:buChar char="•"/>
              <a:defRPr sz="3200">
                <a:solidFill>
                  <a:schemeClr val="tx1"/>
                </a:solidFill>
                <a:latin typeface="+mn-lt"/>
                <a:cs typeface="+mn-cs"/>
              </a:defRPr>
            </a:lvl3pPr>
            <a:lvl4pPr marL="1600200" indent="-228600" algn="l" rtl="0" eaLnBrk="1" fontAlgn="base" hangingPunct="1">
              <a:spcBef>
                <a:spcPct val="20000"/>
              </a:spcBef>
              <a:spcAft>
                <a:spcPct val="0"/>
              </a:spcAft>
              <a:buClr>
                <a:schemeClr val="accent1"/>
              </a:buClr>
              <a:buFont typeface="Arial" panose="020B0604020202020204" pitchFamily="34" charset="0"/>
              <a:buChar char="•"/>
              <a:defRPr sz="3200">
                <a:solidFill>
                  <a:schemeClr val="tx1"/>
                </a:solidFill>
                <a:latin typeface="+mn-lt"/>
                <a:cs typeface="+mn-cs"/>
              </a:defRPr>
            </a:lvl4pPr>
            <a:lvl5pPr marL="2057400" indent="-228600" algn="l" rtl="0" eaLnBrk="1" fontAlgn="base" hangingPunct="1">
              <a:spcBef>
                <a:spcPct val="20000"/>
              </a:spcBef>
              <a:spcAft>
                <a:spcPct val="0"/>
              </a:spcAft>
              <a:buClr>
                <a:schemeClr val="accent1"/>
              </a:buClr>
              <a:buFont typeface="Arial" panose="020B0604020202020204" pitchFamily="34" charset="0"/>
              <a:buChar char="•"/>
              <a:defRPr sz="32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buFont typeface="Arial" panose="020B0604020202020204" pitchFamily="34" charset="0"/>
              <a:buNone/>
            </a:pPr>
            <a:r>
              <a:rPr lang="en-US" sz="2400" kern="0" dirty="0"/>
              <a:t>A hot nozzle draws a bead of melted thermoplastic layer by layer to create a model. </a:t>
            </a:r>
          </a:p>
        </p:txBody>
      </p:sp>
      <p:graphicFrame>
        <p:nvGraphicFramePr>
          <p:cNvPr id="4" name="Table 4">
            <a:extLst>
              <a:ext uri="{FF2B5EF4-FFF2-40B4-BE49-F238E27FC236}">
                <a16:creationId xmlns:a16="http://schemas.microsoft.com/office/drawing/2014/main" id="{84B614CD-7DB0-712F-7262-0637FDBF9D69}"/>
              </a:ext>
            </a:extLst>
          </p:cNvPr>
          <p:cNvGraphicFramePr>
            <a:graphicFrameLocks noGrp="1"/>
          </p:cNvGraphicFramePr>
          <p:nvPr>
            <p:extLst>
              <p:ext uri="{D42A27DB-BD31-4B8C-83A1-F6EECF244321}">
                <p14:modId xmlns:p14="http://schemas.microsoft.com/office/powerpoint/2010/main" val="3455653453"/>
              </p:ext>
            </p:extLst>
          </p:nvPr>
        </p:nvGraphicFramePr>
        <p:xfrm>
          <a:off x="3417570" y="2368309"/>
          <a:ext cx="5269230" cy="2595421"/>
        </p:xfrm>
        <a:graphic>
          <a:graphicData uri="http://schemas.openxmlformats.org/drawingml/2006/table">
            <a:tbl>
              <a:tblPr firstRow="1" bandRow="1">
                <a:tableStyleId>{5C22544A-7EE6-4342-B048-85BDC9FD1C3A}</a:tableStyleId>
              </a:tblPr>
              <a:tblGrid>
                <a:gridCol w="2626050">
                  <a:extLst>
                    <a:ext uri="{9D8B030D-6E8A-4147-A177-3AD203B41FA5}">
                      <a16:colId xmlns:a16="http://schemas.microsoft.com/office/drawing/2014/main" val="1713817257"/>
                    </a:ext>
                  </a:extLst>
                </a:gridCol>
                <a:gridCol w="2643180">
                  <a:extLst>
                    <a:ext uri="{9D8B030D-6E8A-4147-A177-3AD203B41FA5}">
                      <a16:colId xmlns:a16="http://schemas.microsoft.com/office/drawing/2014/main" val="3399231813"/>
                    </a:ext>
                  </a:extLst>
                </a:gridCol>
              </a:tblGrid>
              <a:tr h="322947">
                <a:tc>
                  <a:txBody>
                    <a:bodyPr/>
                    <a:lstStyle/>
                    <a:p>
                      <a:r>
                        <a:rPr lang="en-US" dirty="0"/>
                        <a:t>Pros</a:t>
                      </a:r>
                    </a:p>
                  </a:txBody>
                  <a:tcPr/>
                </a:tc>
                <a:tc>
                  <a:txBody>
                    <a:bodyPr/>
                    <a:lstStyle/>
                    <a:p>
                      <a:r>
                        <a:rPr lang="en-US" dirty="0"/>
                        <a:t>Cons</a:t>
                      </a:r>
                    </a:p>
                  </a:txBody>
                  <a:tcPr/>
                </a:tc>
                <a:extLst>
                  <a:ext uri="{0D108BD9-81ED-4DB2-BD59-A6C34878D82A}">
                    <a16:rowId xmlns:a16="http://schemas.microsoft.com/office/drawing/2014/main" val="3313176672"/>
                  </a:ext>
                </a:extLst>
              </a:tr>
              <a:tr h="2229661">
                <a:tc>
                  <a:txBody>
                    <a:bodyPr/>
                    <a:lstStyle/>
                    <a:p>
                      <a:pPr marL="285750" marR="0" lvl="0" indent="-285750" algn="l" defTabSz="914400" rtl="0" eaLnBrk="1" fontAlgn="auto" latinLnBrk="0" hangingPunct="1">
                        <a:lnSpc>
                          <a:spcPct val="100000"/>
                        </a:lnSpc>
                        <a:spcBef>
                          <a:spcPts val="0"/>
                        </a:spcBef>
                        <a:spcAft>
                          <a:spcPts val="0"/>
                        </a:spcAft>
                        <a:buClrTx/>
                        <a:buSzTx/>
                        <a:buFont typeface=".Apple Color Emoji UI"/>
                        <a:buChar char="👍"/>
                        <a:tabLst/>
                        <a:defRPr/>
                      </a:pPr>
                      <a:r>
                        <a:rPr lang="en-US" dirty="0"/>
                        <a:t>Reasonably priced materials</a:t>
                      </a:r>
                    </a:p>
                    <a:p>
                      <a:pPr marL="285750" marR="0" lvl="0" indent="-285750" algn="l" defTabSz="914400" rtl="0" eaLnBrk="1" fontAlgn="auto" latinLnBrk="0" hangingPunct="1">
                        <a:lnSpc>
                          <a:spcPct val="100000"/>
                        </a:lnSpc>
                        <a:spcBef>
                          <a:spcPts val="0"/>
                        </a:spcBef>
                        <a:spcAft>
                          <a:spcPts val="0"/>
                        </a:spcAft>
                        <a:buClrTx/>
                        <a:buSzTx/>
                        <a:buFont typeface=".Apple Color Emoji UI"/>
                        <a:buChar char="👍"/>
                        <a:tabLst/>
                        <a:defRPr/>
                      </a:pPr>
                      <a:r>
                        <a:rPr lang="en-US" dirty="0"/>
                        <a:t>Reasonably priced hardware</a:t>
                      </a:r>
                    </a:p>
                    <a:p>
                      <a:pPr marL="285750" marR="0" lvl="0" indent="-285750" algn="l" defTabSz="914400" rtl="0" eaLnBrk="1" fontAlgn="auto" latinLnBrk="0" hangingPunct="1">
                        <a:lnSpc>
                          <a:spcPct val="100000"/>
                        </a:lnSpc>
                        <a:spcBef>
                          <a:spcPts val="0"/>
                        </a:spcBef>
                        <a:spcAft>
                          <a:spcPts val="0"/>
                        </a:spcAft>
                        <a:buClrTx/>
                        <a:buSzTx/>
                        <a:buFont typeface=".Apple Color Emoji UI"/>
                        <a:buChar char="👍"/>
                        <a:tabLst/>
                        <a:defRPr/>
                      </a:pPr>
                      <a:r>
                        <a:rPr lang="en-US" dirty="0"/>
                        <a:t>DIY kits and open source community</a:t>
                      </a:r>
                    </a:p>
                    <a:p>
                      <a:pPr marL="285750" indent="-285750">
                        <a:buFont typeface=".Apple Color Emoji UI"/>
                        <a:buChar char="👍"/>
                      </a:pPr>
                      <a:endParaRPr lang="en-US" dirty="0"/>
                    </a:p>
                  </a:txBody>
                  <a:tcPr/>
                </a:tc>
                <a:tc>
                  <a:txBody>
                    <a:bodyPr/>
                    <a:lstStyle/>
                    <a:p>
                      <a:pPr marL="285750" indent="-285750">
                        <a:buFont typeface=".Apple Color Emoji UI"/>
                        <a:buChar char="👎"/>
                      </a:pPr>
                      <a:r>
                        <a:rPr lang="en-US" dirty="0"/>
                        <a:t>Limited to a few types of plastics</a:t>
                      </a:r>
                    </a:p>
                    <a:p>
                      <a:pPr marL="285750" indent="-285750">
                        <a:buFont typeface=".Apple Color Emoji UI"/>
                        <a:buChar char="👎"/>
                      </a:pPr>
                      <a:r>
                        <a:rPr lang="en-US" dirty="0"/>
                        <a:t>Limited resolution</a:t>
                      </a:r>
                    </a:p>
                    <a:p>
                      <a:pPr marL="285750" indent="-285750">
                        <a:buFont typeface=".Apple Color Emoji UI"/>
                        <a:buChar char="👎"/>
                      </a:pPr>
                      <a:r>
                        <a:rPr lang="en-US" dirty="0"/>
                        <a:t>More plastic being used and potentially ending up in our environment </a:t>
                      </a:r>
                    </a:p>
                  </a:txBody>
                  <a:tcPr/>
                </a:tc>
                <a:extLst>
                  <a:ext uri="{0D108BD9-81ED-4DB2-BD59-A6C34878D82A}">
                    <a16:rowId xmlns:a16="http://schemas.microsoft.com/office/drawing/2014/main" val="3724168062"/>
                  </a:ext>
                </a:extLst>
              </a:tr>
            </a:tbl>
          </a:graphicData>
        </a:graphic>
      </p:graphicFrame>
    </p:spTree>
    <p:extLst>
      <p:ext uri="{BB962C8B-B14F-4D97-AF65-F5344CB8AC3E}">
        <p14:creationId xmlns:p14="http://schemas.microsoft.com/office/powerpoint/2010/main" val="251125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18BEA-6B9F-4B7F-AA85-3119B447588D}"/>
              </a:ext>
            </a:extLst>
          </p:cNvPr>
          <p:cNvSpPr>
            <a:spLocks noGrp="1"/>
          </p:cNvSpPr>
          <p:nvPr>
            <p:ph type="title"/>
          </p:nvPr>
        </p:nvSpPr>
        <p:spPr/>
        <p:txBody>
          <a:bodyPr/>
          <a:lstStyle/>
          <a:p>
            <a:r>
              <a:rPr lang="en-AU" dirty="0">
                <a:latin typeface="Helvetica" pitchFamily="2" charset="0"/>
              </a:rPr>
              <a:t>What can go wrong?</a:t>
            </a:r>
          </a:p>
        </p:txBody>
      </p:sp>
    </p:spTree>
    <p:extLst>
      <p:ext uri="{BB962C8B-B14F-4D97-AF65-F5344CB8AC3E}">
        <p14:creationId xmlns:p14="http://schemas.microsoft.com/office/powerpoint/2010/main" val="2500966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9D808-E997-41A4-8C42-C0DDCC1465C0}"/>
              </a:ext>
            </a:extLst>
          </p:cNvPr>
          <p:cNvSpPr>
            <a:spLocks noGrp="1"/>
          </p:cNvSpPr>
          <p:nvPr>
            <p:ph type="title"/>
          </p:nvPr>
        </p:nvSpPr>
        <p:spPr/>
        <p:txBody>
          <a:bodyPr/>
          <a:lstStyle/>
          <a:p>
            <a:r>
              <a:rPr lang="en-AU" dirty="0">
                <a:latin typeface="Helvetica" pitchFamily="2" charset="0"/>
              </a:rPr>
              <a:t>Safety</a:t>
            </a:r>
            <a:endParaRPr lang="en-US" dirty="0">
              <a:latin typeface="Helvetica" pitchFamily="2" charset="0"/>
            </a:endParaRPr>
          </a:p>
        </p:txBody>
      </p:sp>
      <p:sp>
        <p:nvSpPr>
          <p:cNvPr id="3" name="Content Placeholder 2">
            <a:extLst>
              <a:ext uri="{FF2B5EF4-FFF2-40B4-BE49-F238E27FC236}">
                <a16:creationId xmlns:a16="http://schemas.microsoft.com/office/drawing/2014/main" id="{CCDC3C26-8165-4174-889E-A605DA24F7E2}"/>
              </a:ext>
            </a:extLst>
          </p:cNvPr>
          <p:cNvSpPr>
            <a:spLocks noGrp="1"/>
          </p:cNvSpPr>
          <p:nvPr>
            <p:ph idx="1"/>
          </p:nvPr>
        </p:nvSpPr>
        <p:spPr/>
        <p:txBody>
          <a:bodyPr/>
          <a:lstStyle/>
          <a:p>
            <a:r>
              <a:rPr lang="en-AU" dirty="0">
                <a:latin typeface="Helvetica" pitchFamily="2" charset="0"/>
              </a:rPr>
              <a:t>Electricity</a:t>
            </a:r>
          </a:p>
          <a:p>
            <a:r>
              <a:rPr lang="en-AU" dirty="0">
                <a:latin typeface="Helvetica" pitchFamily="2" charset="0"/>
              </a:rPr>
              <a:t>Fire</a:t>
            </a:r>
          </a:p>
          <a:p>
            <a:r>
              <a:rPr lang="en-AU" dirty="0">
                <a:latin typeface="Helvetica" pitchFamily="2" charset="0"/>
              </a:rPr>
              <a:t>Respiratory</a:t>
            </a:r>
          </a:p>
          <a:p>
            <a:r>
              <a:rPr lang="en-AU" dirty="0">
                <a:latin typeface="Helvetica" pitchFamily="2" charset="0"/>
              </a:rPr>
              <a:t>Crush injury</a:t>
            </a:r>
          </a:p>
          <a:p>
            <a:r>
              <a:rPr lang="en-AU" dirty="0">
                <a:latin typeface="Helvetica" pitchFamily="2" charset="0"/>
              </a:rPr>
              <a:t>Brain explosions</a:t>
            </a:r>
          </a:p>
          <a:p>
            <a:endParaRPr lang="en-AU" dirty="0"/>
          </a:p>
        </p:txBody>
      </p:sp>
    </p:spTree>
    <p:extLst>
      <p:ext uri="{BB962C8B-B14F-4D97-AF65-F5344CB8AC3E}">
        <p14:creationId xmlns:p14="http://schemas.microsoft.com/office/powerpoint/2010/main" val="704784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9D808-E997-41A4-8C42-C0DDCC1465C0}"/>
              </a:ext>
            </a:extLst>
          </p:cNvPr>
          <p:cNvSpPr>
            <a:spLocks noGrp="1"/>
          </p:cNvSpPr>
          <p:nvPr>
            <p:ph type="title"/>
          </p:nvPr>
        </p:nvSpPr>
        <p:spPr>
          <a:xfrm>
            <a:off x="457200" y="503258"/>
            <a:ext cx="8229600" cy="857250"/>
          </a:xfrm>
        </p:spPr>
        <p:txBody>
          <a:bodyPr/>
          <a:lstStyle/>
          <a:p>
            <a:r>
              <a:rPr lang="en-AU" dirty="0">
                <a:latin typeface="Helvetica" pitchFamily="2" charset="0"/>
              </a:rPr>
              <a:t>Print failure modes  </a:t>
            </a:r>
            <a:br>
              <a:rPr lang="en-AU" dirty="0">
                <a:latin typeface="Helvetica" pitchFamily="2" charset="0"/>
              </a:rPr>
            </a:br>
            <a:r>
              <a:rPr lang="en-AU" dirty="0">
                <a:latin typeface="Helvetica" pitchFamily="2" charset="0"/>
              </a:rPr>
              <a:t>Machine failure and possible damage to the machine </a:t>
            </a:r>
            <a:endParaRPr lang="en-US" dirty="0">
              <a:latin typeface="Helvetica" pitchFamily="2" charset="0"/>
            </a:endParaRPr>
          </a:p>
        </p:txBody>
      </p:sp>
      <p:sp>
        <p:nvSpPr>
          <p:cNvPr id="3" name="Content Placeholder 2">
            <a:extLst>
              <a:ext uri="{FF2B5EF4-FFF2-40B4-BE49-F238E27FC236}">
                <a16:creationId xmlns:a16="http://schemas.microsoft.com/office/drawing/2014/main" id="{CCDC3C26-8165-4174-889E-A605DA24F7E2}"/>
              </a:ext>
            </a:extLst>
          </p:cNvPr>
          <p:cNvSpPr>
            <a:spLocks noGrp="1"/>
          </p:cNvSpPr>
          <p:nvPr>
            <p:ph idx="1"/>
          </p:nvPr>
        </p:nvSpPr>
        <p:spPr>
          <a:xfrm>
            <a:off x="457200" y="1749425"/>
            <a:ext cx="8229600" cy="3395663"/>
          </a:xfrm>
        </p:spPr>
        <p:txBody>
          <a:bodyPr/>
          <a:lstStyle/>
          <a:p>
            <a:r>
              <a:rPr lang="en-AU" dirty="0">
                <a:latin typeface="Helvetica" pitchFamily="2" charset="0"/>
              </a:rPr>
              <a:t>Birds nest - non adhesion/ print lift </a:t>
            </a:r>
          </a:p>
          <a:p>
            <a:r>
              <a:rPr lang="en-AU" dirty="0">
                <a:latin typeface="Helvetica" pitchFamily="2" charset="0"/>
              </a:rPr>
              <a:t>Z axis shift</a:t>
            </a:r>
          </a:p>
          <a:p>
            <a:r>
              <a:rPr lang="en-AU" dirty="0">
                <a:latin typeface="Helvetica" pitchFamily="2" charset="0"/>
              </a:rPr>
              <a:t>Delaminated layers</a:t>
            </a:r>
          </a:p>
          <a:p>
            <a:r>
              <a:rPr lang="en-AU" dirty="0">
                <a:latin typeface="Helvetica" pitchFamily="2" charset="0"/>
              </a:rPr>
              <a:t>Clogged nozzle or extrusion stepper errors  </a:t>
            </a:r>
          </a:p>
          <a:p>
            <a:r>
              <a:rPr lang="en-AU" dirty="0" err="1">
                <a:latin typeface="Helvetica" pitchFamily="2" charset="0"/>
              </a:rPr>
              <a:t>GCode</a:t>
            </a:r>
            <a:r>
              <a:rPr lang="en-AU" dirty="0">
                <a:latin typeface="Helvetica" pitchFamily="2" charset="0"/>
              </a:rPr>
              <a:t> Encoding error</a:t>
            </a:r>
          </a:p>
          <a:p>
            <a:r>
              <a:rPr lang="en-AU" dirty="0">
                <a:latin typeface="Helvetica" pitchFamily="2" charset="0"/>
              </a:rPr>
              <a:t>Hot end runaway </a:t>
            </a:r>
          </a:p>
          <a:p>
            <a:endParaRPr lang="en-AU" dirty="0">
              <a:latin typeface="Helvetica" pitchFamily="2" charset="0"/>
            </a:endParaRPr>
          </a:p>
          <a:p>
            <a:endParaRPr lang="en-AU" dirty="0"/>
          </a:p>
        </p:txBody>
      </p:sp>
    </p:spTree>
    <p:extLst>
      <p:ext uri="{BB962C8B-B14F-4D97-AF65-F5344CB8AC3E}">
        <p14:creationId xmlns:p14="http://schemas.microsoft.com/office/powerpoint/2010/main" val="4244839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18BEA-6B9F-4B7F-AA85-3119B447588D}"/>
              </a:ext>
            </a:extLst>
          </p:cNvPr>
          <p:cNvSpPr>
            <a:spLocks noGrp="1"/>
          </p:cNvSpPr>
          <p:nvPr>
            <p:ph type="title"/>
          </p:nvPr>
        </p:nvSpPr>
        <p:spPr/>
        <p:txBody>
          <a:bodyPr/>
          <a:lstStyle/>
          <a:p>
            <a:r>
              <a:rPr lang="en-AU" dirty="0">
                <a:latin typeface="Helvetica" pitchFamily="2" charset="0"/>
              </a:rPr>
              <a:t>Lets see a machine and how to start a job  </a:t>
            </a:r>
          </a:p>
        </p:txBody>
      </p:sp>
    </p:spTree>
    <p:extLst>
      <p:ext uri="{BB962C8B-B14F-4D97-AF65-F5344CB8AC3E}">
        <p14:creationId xmlns:p14="http://schemas.microsoft.com/office/powerpoint/2010/main" val="1433647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18BEA-6B9F-4B7F-AA85-3119B447588D}"/>
              </a:ext>
            </a:extLst>
          </p:cNvPr>
          <p:cNvSpPr>
            <a:spLocks noGrp="1"/>
          </p:cNvSpPr>
          <p:nvPr>
            <p:ph type="title"/>
          </p:nvPr>
        </p:nvSpPr>
        <p:spPr/>
        <p:txBody>
          <a:bodyPr/>
          <a:lstStyle/>
          <a:p>
            <a:r>
              <a:rPr lang="en-AU" dirty="0">
                <a:latin typeface="Helvetica" pitchFamily="2" charset="0"/>
              </a:rPr>
              <a:t>Designing for 3D printing</a:t>
            </a:r>
            <a:br>
              <a:rPr lang="en-AU" dirty="0">
                <a:latin typeface="Helvetica" pitchFamily="2" charset="0"/>
              </a:rPr>
            </a:br>
            <a:br>
              <a:rPr lang="en-AU" dirty="0">
                <a:latin typeface="Helvetica" pitchFamily="2" charset="0"/>
              </a:rPr>
            </a:br>
            <a:r>
              <a:rPr lang="en-AU" dirty="0">
                <a:latin typeface="Helvetica" pitchFamily="2" charset="0"/>
              </a:rPr>
              <a:t>CAD software </a:t>
            </a:r>
          </a:p>
        </p:txBody>
      </p:sp>
    </p:spTree>
    <p:extLst>
      <p:ext uri="{BB962C8B-B14F-4D97-AF65-F5344CB8AC3E}">
        <p14:creationId xmlns:p14="http://schemas.microsoft.com/office/powerpoint/2010/main" val="770837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E1DA74-D81E-EAD1-4AE0-025F8364AF08}"/>
              </a:ext>
            </a:extLst>
          </p:cNvPr>
          <p:cNvPicPr>
            <a:picLocks noChangeAspect="1"/>
          </p:cNvPicPr>
          <p:nvPr/>
        </p:nvPicPr>
        <p:blipFill rotWithShape="1">
          <a:blip r:embed="rId3">
            <a:extLst>
              <a:ext uri="{28A0092B-C50C-407E-A947-70E740481C1C}">
                <a14:useLocalDpi xmlns:a14="http://schemas.microsoft.com/office/drawing/2010/main" val="0"/>
              </a:ext>
            </a:extLst>
          </a:blip>
          <a:srcRect l="26703" r="17197"/>
          <a:stretch/>
        </p:blipFill>
        <p:spPr>
          <a:xfrm>
            <a:off x="308759" y="917314"/>
            <a:ext cx="3909550" cy="4021399"/>
          </a:xfrm>
          <a:prstGeom prst="rect">
            <a:avLst/>
          </a:prstGeom>
        </p:spPr>
      </p:pic>
      <p:sp>
        <p:nvSpPr>
          <p:cNvPr id="2" name="Title 1">
            <a:extLst>
              <a:ext uri="{FF2B5EF4-FFF2-40B4-BE49-F238E27FC236}">
                <a16:creationId xmlns:a16="http://schemas.microsoft.com/office/drawing/2014/main" id="{D319E3B3-4185-461D-8D38-1405A218EA97}"/>
              </a:ext>
            </a:extLst>
          </p:cNvPr>
          <p:cNvSpPr>
            <a:spLocks noGrp="1"/>
          </p:cNvSpPr>
          <p:nvPr>
            <p:ph type="title"/>
          </p:nvPr>
        </p:nvSpPr>
        <p:spPr/>
        <p:txBody>
          <a:bodyPr/>
          <a:lstStyle/>
          <a:p>
            <a:r>
              <a:rPr lang="en-AU" dirty="0">
                <a:latin typeface="Helvetica" pitchFamily="2" charset="0"/>
              </a:rPr>
              <a:t>Fusion 360</a:t>
            </a:r>
            <a:endParaRPr lang="en-US" dirty="0">
              <a:latin typeface="Helvetica" pitchFamily="2" charset="0"/>
            </a:endParaRPr>
          </a:p>
        </p:txBody>
      </p:sp>
      <p:graphicFrame>
        <p:nvGraphicFramePr>
          <p:cNvPr id="7" name="Table 4">
            <a:extLst>
              <a:ext uri="{FF2B5EF4-FFF2-40B4-BE49-F238E27FC236}">
                <a16:creationId xmlns:a16="http://schemas.microsoft.com/office/drawing/2014/main" id="{99369697-C26A-EF36-ECF3-7BC7CFED3D8D}"/>
              </a:ext>
            </a:extLst>
          </p:cNvPr>
          <p:cNvGraphicFramePr>
            <a:graphicFrameLocks noGrp="1"/>
          </p:cNvGraphicFramePr>
          <p:nvPr>
            <p:extLst>
              <p:ext uri="{D42A27DB-BD31-4B8C-83A1-F6EECF244321}">
                <p14:modId xmlns:p14="http://schemas.microsoft.com/office/powerpoint/2010/main" val="865303565"/>
              </p:ext>
            </p:extLst>
          </p:nvPr>
        </p:nvGraphicFramePr>
        <p:xfrm>
          <a:off x="3417570" y="2423564"/>
          <a:ext cx="5269230" cy="2169160"/>
        </p:xfrm>
        <a:graphic>
          <a:graphicData uri="http://schemas.openxmlformats.org/drawingml/2006/table">
            <a:tbl>
              <a:tblPr firstRow="1" bandRow="1">
                <a:tableStyleId>{5C22544A-7EE6-4342-B048-85BDC9FD1C3A}</a:tableStyleId>
              </a:tblPr>
              <a:tblGrid>
                <a:gridCol w="2626050">
                  <a:extLst>
                    <a:ext uri="{9D8B030D-6E8A-4147-A177-3AD203B41FA5}">
                      <a16:colId xmlns:a16="http://schemas.microsoft.com/office/drawing/2014/main" val="1713817257"/>
                    </a:ext>
                  </a:extLst>
                </a:gridCol>
                <a:gridCol w="2643180">
                  <a:extLst>
                    <a:ext uri="{9D8B030D-6E8A-4147-A177-3AD203B41FA5}">
                      <a16:colId xmlns:a16="http://schemas.microsoft.com/office/drawing/2014/main" val="3399231813"/>
                    </a:ext>
                  </a:extLst>
                </a:gridCol>
              </a:tblGrid>
              <a:tr h="370840">
                <a:tc>
                  <a:txBody>
                    <a:bodyPr/>
                    <a:lstStyle/>
                    <a:p>
                      <a:r>
                        <a:rPr lang="en-US" sz="1400" dirty="0"/>
                        <a:t>Pros</a:t>
                      </a:r>
                    </a:p>
                  </a:txBody>
                  <a:tcPr/>
                </a:tc>
                <a:tc>
                  <a:txBody>
                    <a:bodyPr/>
                    <a:lstStyle/>
                    <a:p>
                      <a:r>
                        <a:rPr lang="en-US" sz="1400" dirty="0"/>
                        <a:t>Cons</a:t>
                      </a:r>
                    </a:p>
                  </a:txBody>
                  <a:tcPr/>
                </a:tc>
                <a:extLst>
                  <a:ext uri="{0D108BD9-81ED-4DB2-BD59-A6C34878D82A}">
                    <a16:rowId xmlns:a16="http://schemas.microsoft.com/office/drawing/2014/main" val="3313176672"/>
                  </a:ext>
                </a:extLst>
              </a:tr>
              <a:tr h="370840">
                <a:tc>
                  <a:txBody>
                    <a:bodyPr/>
                    <a:lstStyle/>
                    <a:p>
                      <a:pPr marL="285750" indent="-285750">
                        <a:buFont typeface=".Apple Color Emoji UI"/>
                        <a:buChar char="👍"/>
                      </a:pPr>
                      <a:r>
                        <a:rPr lang="en-US" sz="1400" dirty="0"/>
                        <a:t>Powerful professional CAD, CAM, CAE software.</a:t>
                      </a:r>
                    </a:p>
                    <a:p>
                      <a:pPr marL="285750" indent="-285750">
                        <a:buFont typeface=".Apple Color Emoji UI"/>
                        <a:buChar char="👍"/>
                      </a:pPr>
                      <a:r>
                        <a:rPr lang="en-US" sz="1400" dirty="0"/>
                        <a:t>Lots of good tutorials online</a:t>
                      </a:r>
                    </a:p>
                    <a:p>
                      <a:pPr marL="285750" indent="-285750">
                        <a:buFont typeface=".Apple Color Emoji UI"/>
                        <a:buChar char="👍"/>
                      </a:pPr>
                      <a:r>
                        <a:rPr lang="en-US" sz="1400" dirty="0"/>
                        <a:t>Great for design hi tolerance mechanical parts</a:t>
                      </a:r>
                    </a:p>
                    <a:p>
                      <a:pPr marL="285750" indent="-285750">
                        <a:buFont typeface=".Apple Color Emoji UI"/>
                        <a:buChar char="👍"/>
                      </a:pPr>
                      <a:r>
                        <a:rPr lang="en-US" sz="1400" dirty="0"/>
                        <a:t>Free </a:t>
                      </a:r>
                      <a:r>
                        <a:rPr lang="en-US" sz="1400" dirty="0" err="1"/>
                        <a:t>hobbist</a:t>
                      </a:r>
                      <a:r>
                        <a:rPr lang="en-US" sz="1400" dirty="0"/>
                        <a:t> license available </a:t>
                      </a:r>
                    </a:p>
                  </a:txBody>
                  <a:tcPr/>
                </a:tc>
                <a:tc>
                  <a:txBody>
                    <a:bodyPr/>
                    <a:lstStyle/>
                    <a:p>
                      <a:pPr marL="285750" indent="-285750">
                        <a:buFont typeface=".Apple Color Emoji UI"/>
                        <a:buChar char="👎"/>
                      </a:pPr>
                      <a:r>
                        <a:rPr lang="en-US" sz="1400" dirty="0"/>
                        <a:t>A lot to get your head around when starting</a:t>
                      </a:r>
                    </a:p>
                    <a:p>
                      <a:pPr marL="285750" indent="-285750">
                        <a:buFont typeface=".Apple Color Emoji UI"/>
                        <a:buChar char="👎"/>
                      </a:pPr>
                      <a:r>
                        <a:rPr lang="en-US" sz="1400" dirty="0"/>
                        <a:t>Full version relatively  expensive (but not as expensive as others)</a:t>
                      </a:r>
                    </a:p>
                  </a:txBody>
                  <a:tcPr/>
                </a:tc>
                <a:extLst>
                  <a:ext uri="{0D108BD9-81ED-4DB2-BD59-A6C34878D82A}">
                    <a16:rowId xmlns:a16="http://schemas.microsoft.com/office/drawing/2014/main" val="3724168062"/>
                  </a:ext>
                </a:extLst>
              </a:tr>
            </a:tbl>
          </a:graphicData>
        </a:graphic>
      </p:graphicFrame>
    </p:spTree>
    <p:extLst>
      <p:ext uri="{BB962C8B-B14F-4D97-AF65-F5344CB8AC3E}">
        <p14:creationId xmlns:p14="http://schemas.microsoft.com/office/powerpoint/2010/main" val="2021251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9E3B3-4185-461D-8D38-1405A218EA97}"/>
              </a:ext>
            </a:extLst>
          </p:cNvPr>
          <p:cNvSpPr>
            <a:spLocks noGrp="1"/>
          </p:cNvSpPr>
          <p:nvPr>
            <p:ph type="title"/>
          </p:nvPr>
        </p:nvSpPr>
        <p:spPr/>
        <p:txBody>
          <a:bodyPr/>
          <a:lstStyle/>
          <a:p>
            <a:r>
              <a:rPr lang="en-AU" dirty="0" err="1">
                <a:latin typeface="Helvetica" pitchFamily="2" charset="0"/>
              </a:rPr>
              <a:t>Meshmixer</a:t>
            </a:r>
            <a:endParaRPr lang="en-US" dirty="0">
              <a:latin typeface="Helvetica" pitchFamily="2" charset="0"/>
            </a:endParaRPr>
          </a:p>
        </p:txBody>
      </p:sp>
      <p:pic>
        <p:nvPicPr>
          <p:cNvPr id="4" name="Picture 3">
            <a:extLst>
              <a:ext uri="{FF2B5EF4-FFF2-40B4-BE49-F238E27FC236}">
                <a16:creationId xmlns:a16="http://schemas.microsoft.com/office/drawing/2014/main" id="{B4D24CA8-796E-72BF-ACE1-05B66BB248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0065" y="811187"/>
            <a:ext cx="6808573" cy="3781536"/>
          </a:xfrm>
          <a:prstGeom prst="rect">
            <a:avLst/>
          </a:prstGeom>
        </p:spPr>
      </p:pic>
      <p:graphicFrame>
        <p:nvGraphicFramePr>
          <p:cNvPr id="6" name="Table 4">
            <a:extLst>
              <a:ext uri="{FF2B5EF4-FFF2-40B4-BE49-F238E27FC236}">
                <a16:creationId xmlns:a16="http://schemas.microsoft.com/office/drawing/2014/main" id="{EE0D3790-95DE-2BA1-2408-65A2E2F36855}"/>
              </a:ext>
            </a:extLst>
          </p:cNvPr>
          <p:cNvGraphicFramePr>
            <a:graphicFrameLocks noGrp="1"/>
          </p:cNvGraphicFramePr>
          <p:nvPr>
            <p:extLst>
              <p:ext uri="{D42A27DB-BD31-4B8C-83A1-F6EECF244321}">
                <p14:modId xmlns:p14="http://schemas.microsoft.com/office/powerpoint/2010/main" val="2189732391"/>
              </p:ext>
            </p:extLst>
          </p:nvPr>
        </p:nvGraphicFramePr>
        <p:xfrm>
          <a:off x="5217640" y="2831332"/>
          <a:ext cx="3601995" cy="1955800"/>
        </p:xfrm>
        <a:graphic>
          <a:graphicData uri="http://schemas.openxmlformats.org/drawingml/2006/table">
            <a:tbl>
              <a:tblPr firstRow="1" bandRow="1">
                <a:tableStyleId>{5C22544A-7EE6-4342-B048-85BDC9FD1C3A}</a:tableStyleId>
              </a:tblPr>
              <a:tblGrid>
                <a:gridCol w="1795142">
                  <a:extLst>
                    <a:ext uri="{9D8B030D-6E8A-4147-A177-3AD203B41FA5}">
                      <a16:colId xmlns:a16="http://schemas.microsoft.com/office/drawing/2014/main" val="1713817257"/>
                    </a:ext>
                  </a:extLst>
                </a:gridCol>
                <a:gridCol w="1806853">
                  <a:extLst>
                    <a:ext uri="{9D8B030D-6E8A-4147-A177-3AD203B41FA5}">
                      <a16:colId xmlns:a16="http://schemas.microsoft.com/office/drawing/2014/main" val="3399231813"/>
                    </a:ext>
                  </a:extLst>
                </a:gridCol>
              </a:tblGrid>
              <a:tr h="370840">
                <a:tc>
                  <a:txBody>
                    <a:bodyPr/>
                    <a:lstStyle/>
                    <a:p>
                      <a:r>
                        <a:rPr lang="en-US" sz="1400" dirty="0"/>
                        <a:t>Pros</a:t>
                      </a:r>
                    </a:p>
                  </a:txBody>
                  <a:tcPr/>
                </a:tc>
                <a:tc>
                  <a:txBody>
                    <a:bodyPr/>
                    <a:lstStyle/>
                    <a:p>
                      <a:r>
                        <a:rPr lang="en-US" sz="1400" dirty="0"/>
                        <a:t>Cons</a:t>
                      </a:r>
                    </a:p>
                  </a:txBody>
                  <a:tcPr/>
                </a:tc>
                <a:extLst>
                  <a:ext uri="{0D108BD9-81ED-4DB2-BD59-A6C34878D82A}">
                    <a16:rowId xmlns:a16="http://schemas.microsoft.com/office/drawing/2014/main" val="3313176672"/>
                  </a:ext>
                </a:extLst>
              </a:tr>
              <a:tr h="370840">
                <a:tc>
                  <a:txBody>
                    <a:bodyPr/>
                    <a:lstStyle/>
                    <a:p>
                      <a:pPr marL="285750" indent="-285750">
                        <a:buFont typeface=".Apple Color Emoji UI"/>
                        <a:buChar char="👍"/>
                      </a:pPr>
                      <a:r>
                        <a:rPr lang="en-US" sz="1400" dirty="0"/>
                        <a:t>Free</a:t>
                      </a:r>
                    </a:p>
                    <a:p>
                      <a:pPr marL="285750" indent="-285750">
                        <a:buFont typeface=".Apple Color Emoji UI"/>
                        <a:buChar char="👍"/>
                      </a:pPr>
                      <a:r>
                        <a:rPr lang="en-US" sz="1400" dirty="0"/>
                        <a:t>Great software for sculpting 3D  </a:t>
                      </a:r>
                    </a:p>
                    <a:p>
                      <a:pPr marL="285750" indent="-285750">
                        <a:buFont typeface=".Apple Color Emoji UI"/>
                        <a:buChar char="👍"/>
                      </a:pPr>
                      <a:r>
                        <a:rPr lang="en-US" sz="1400" dirty="0"/>
                        <a:t>Good for repairing models made in other programs</a:t>
                      </a:r>
                    </a:p>
                  </a:txBody>
                  <a:tcPr/>
                </a:tc>
                <a:tc>
                  <a:txBody>
                    <a:bodyPr/>
                    <a:lstStyle/>
                    <a:p>
                      <a:pPr marL="285750" indent="-285750">
                        <a:buFont typeface=".Apple Color Emoji UI"/>
                        <a:buChar char="👎"/>
                      </a:pPr>
                      <a:r>
                        <a:rPr lang="en-US" sz="1400" dirty="0"/>
                        <a:t>Probably want try something more intuitive first to get your head around the concepts</a:t>
                      </a:r>
                    </a:p>
                  </a:txBody>
                  <a:tcPr/>
                </a:tc>
                <a:extLst>
                  <a:ext uri="{0D108BD9-81ED-4DB2-BD59-A6C34878D82A}">
                    <a16:rowId xmlns:a16="http://schemas.microsoft.com/office/drawing/2014/main" val="3724168062"/>
                  </a:ext>
                </a:extLst>
              </a:tr>
            </a:tbl>
          </a:graphicData>
        </a:graphic>
      </p:graphicFrame>
    </p:spTree>
    <p:extLst>
      <p:ext uri="{BB962C8B-B14F-4D97-AF65-F5344CB8AC3E}">
        <p14:creationId xmlns:p14="http://schemas.microsoft.com/office/powerpoint/2010/main" val="3505037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BBE50-A1B7-4F6B-80B9-170652C29243}"/>
              </a:ext>
            </a:extLst>
          </p:cNvPr>
          <p:cNvSpPr>
            <a:spLocks noGrp="1"/>
          </p:cNvSpPr>
          <p:nvPr>
            <p:ph type="title"/>
          </p:nvPr>
        </p:nvSpPr>
        <p:spPr/>
        <p:txBody>
          <a:bodyPr/>
          <a:lstStyle/>
          <a:p>
            <a:r>
              <a:rPr lang="en-AU" dirty="0">
                <a:latin typeface="Helvetica" pitchFamily="2" charset="0"/>
              </a:rPr>
              <a:t>Acknowledgement</a:t>
            </a:r>
            <a:br>
              <a:rPr lang="en-AU" dirty="0">
                <a:latin typeface="Helvetica" pitchFamily="2" charset="0"/>
              </a:rPr>
            </a:br>
            <a:r>
              <a:rPr lang="en-AU" dirty="0">
                <a:latin typeface="Helvetica" pitchFamily="2" charset="0"/>
              </a:rPr>
              <a:t>of Country</a:t>
            </a:r>
            <a:endParaRPr lang="en-US" dirty="0">
              <a:latin typeface="Helvetica" pitchFamily="2" charset="0"/>
            </a:endParaRPr>
          </a:p>
        </p:txBody>
      </p:sp>
    </p:spTree>
    <p:extLst>
      <p:ext uri="{BB962C8B-B14F-4D97-AF65-F5344CB8AC3E}">
        <p14:creationId xmlns:p14="http://schemas.microsoft.com/office/powerpoint/2010/main" val="2067249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084FED-5D5D-5422-5BA6-565A3EF224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3697" y="844413"/>
            <a:ext cx="6987748" cy="4104482"/>
          </a:xfrm>
          <a:prstGeom prst="rect">
            <a:avLst/>
          </a:prstGeom>
        </p:spPr>
      </p:pic>
      <p:graphicFrame>
        <p:nvGraphicFramePr>
          <p:cNvPr id="6" name="Table 4">
            <a:extLst>
              <a:ext uri="{FF2B5EF4-FFF2-40B4-BE49-F238E27FC236}">
                <a16:creationId xmlns:a16="http://schemas.microsoft.com/office/drawing/2014/main" id="{EE0D3790-95DE-2BA1-2408-65A2E2F36855}"/>
              </a:ext>
            </a:extLst>
          </p:cNvPr>
          <p:cNvGraphicFramePr>
            <a:graphicFrameLocks noGrp="1"/>
          </p:cNvGraphicFramePr>
          <p:nvPr>
            <p:extLst>
              <p:ext uri="{D42A27DB-BD31-4B8C-83A1-F6EECF244321}">
                <p14:modId xmlns:p14="http://schemas.microsoft.com/office/powerpoint/2010/main" val="2219705729"/>
              </p:ext>
            </p:extLst>
          </p:nvPr>
        </p:nvGraphicFramePr>
        <p:xfrm>
          <a:off x="5217640" y="2831332"/>
          <a:ext cx="3601995" cy="1529080"/>
        </p:xfrm>
        <a:graphic>
          <a:graphicData uri="http://schemas.openxmlformats.org/drawingml/2006/table">
            <a:tbl>
              <a:tblPr firstRow="1" bandRow="1">
                <a:tableStyleId>{5C22544A-7EE6-4342-B048-85BDC9FD1C3A}</a:tableStyleId>
              </a:tblPr>
              <a:tblGrid>
                <a:gridCol w="1795142">
                  <a:extLst>
                    <a:ext uri="{9D8B030D-6E8A-4147-A177-3AD203B41FA5}">
                      <a16:colId xmlns:a16="http://schemas.microsoft.com/office/drawing/2014/main" val="1713817257"/>
                    </a:ext>
                  </a:extLst>
                </a:gridCol>
                <a:gridCol w="1806853">
                  <a:extLst>
                    <a:ext uri="{9D8B030D-6E8A-4147-A177-3AD203B41FA5}">
                      <a16:colId xmlns:a16="http://schemas.microsoft.com/office/drawing/2014/main" val="3399231813"/>
                    </a:ext>
                  </a:extLst>
                </a:gridCol>
              </a:tblGrid>
              <a:tr h="370840">
                <a:tc>
                  <a:txBody>
                    <a:bodyPr/>
                    <a:lstStyle/>
                    <a:p>
                      <a:r>
                        <a:rPr lang="en-US" sz="1400" dirty="0"/>
                        <a:t>Pros</a:t>
                      </a:r>
                    </a:p>
                  </a:txBody>
                  <a:tcPr/>
                </a:tc>
                <a:tc>
                  <a:txBody>
                    <a:bodyPr/>
                    <a:lstStyle/>
                    <a:p>
                      <a:r>
                        <a:rPr lang="en-US" sz="1400" dirty="0"/>
                        <a:t>Cons</a:t>
                      </a:r>
                    </a:p>
                  </a:txBody>
                  <a:tcPr/>
                </a:tc>
                <a:extLst>
                  <a:ext uri="{0D108BD9-81ED-4DB2-BD59-A6C34878D82A}">
                    <a16:rowId xmlns:a16="http://schemas.microsoft.com/office/drawing/2014/main" val="3313176672"/>
                  </a:ext>
                </a:extLst>
              </a:tr>
              <a:tr h="370840">
                <a:tc>
                  <a:txBody>
                    <a:bodyPr/>
                    <a:lstStyle/>
                    <a:p>
                      <a:pPr marL="285750" indent="-285750">
                        <a:buFont typeface=".Apple Color Emoji UI"/>
                        <a:buChar char="👍"/>
                      </a:pPr>
                      <a:r>
                        <a:rPr lang="en-US" sz="1400" dirty="0"/>
                        <a:t>Free</a:t>
                      </a:r>
                    </a:p>
                    <a:p>
                      <a:pPr marL="285750" indent="-285750">
                        <a:buFont typeface=".Apple Color Emoji UI"/>
                        <a:buChar char="👍"/>
                      </a:pPr>
                      <a:r>
                        <a:rPr lang="en-US" sz="1400" dirty="0"/>
                        <a:t>Great intuitive software for getting started</a:t>
                      </a:r>
                    </a:p>
                    <a:p>
                      <a:pPr marL="285750" indent="-285750">
                        <a:buFont typeface=".Apple Color Emoji UI"/>
                        <a:buChar char="👍"/>
                      </a:pPr>
                      <a:r>
                        <a:rPr lang="en-US" sz="1400" dirty="0"/>
                        <a:t>Browser based </a:t>
                      </a:r>
                    </a:p>
                  </a:txBody>
                  <a:tcPr/>
                </a:tc>
                <a:tc>
                  <a:txBody>
                    <a:bodyPr/>
                    <a:lstStyle/>
                    <a:p>
                      <a:pPr marL="285750" indent="-285750">
                        <a:buFont typeface=".Apple Color Emoji UI"/>
                        <a:buChar char="👎"/>
                      </a:pPr>
                      <a:r>
                        <a:rPr lang="en-US" sz="1400" dirty="0"/>
                        <a:t>Experienced designers might get frustrated with the lack of features</a:t>
                      </a:r>
                    </a:p>
                  </a:txBody>
                  <a:tcPr/>
                </a:tc>
                <a:extLst>
                  <a:ext uri="{0D108BD9-81ED-4DB2-BD59-A6C34878D82A}">
                    <a16:rowId xmlns:a16="http://schemas.microsoft.com/office/drawing/2014/main" val="3724168062"/>
                  </a:ext>
                </a:extLst>
              </a:tr>
            </a:tbl>
          </a:graphicData>
        </a:graphic>
      </p:graphicFrame>
      <p:sp>
        <p:nvSpPr>
          <p:cNvPr id="2" name="Title 1">
            <a:extLst>
              <a:ext uri="{FF2B5EF4-FFF2-40B4-BE49-F238E27FC236}">
                <a16:creationId xmlns:a16="http://schemas.microsoft.com/office/drawing/2014/main" id="{D319E3B3-4185-461D-8D38-1405A218EA97}"/>
              </a:ext>
            </a:extLst>
          </p:cNvPr>
          <p:cNvSpPr>
            <a:spLocks noGrp="1"/>
          </p:cNvSpPr>
          <p:nvPr>
            <p:ph type="title"/>
          </p:nvPr>
        </p:nvSpPr>
        <p:spPr>
          <a:xfrm>
            <a:off x="457200" y="254812"/>
            <a:ext cx="8229600" cy="857250"/>
          </a:xfrm>
        </p:spPr>
        <p:txBody>
          <a:bodyPr/>
          <a:lstStyle/>
          <a:p>
            <a:r>
              <a:rPr lang="en-AU" dirty="0" err="1">
                <a:latin typeface="Helvetica" pitchFamily="2" charset="0"/>
              </a:rPr>
              <a:t>TinkerCAD</a:t>
            </a:r>
            <a:endParaRPr lang="en-US" dirty="0">
              <a:latin typeface="Helvetica" pitchFamily="2" charset="0"/>
            </a:endParaRPr>
          </a:p>
        </p:txBody>
      </p:sp>
    </p:spTree>
    <p:extLst>
      <p:ext uri="{BB962C8B-B14F-4D97-AF65-F5344CB8AC3E}">
        <p14:creationId xmlns:p14="http://schemas.microsoft.com/office/powerpoint/2010/main" val="3898491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C80E2-0D84-43BF-8005-5E8CE34352D4}"/>
              </a:ext>
            </a:extLst>
          </p:cNvPr>
          <p:cNvSpPr>
            <a:spLocks noGrp="1"/>
          </p:cNvSpPr>
          <p:nvPr>
            <p:ph type="title"/>
          </p:nvPr>
        </p:nvSpPr>
        <p:spPr>
          <a:xfrm>
            <a:off x="457200" y="515294"/>
            <a:ext cx="8229600" cy="857250"/>
          </a:xfrm>
        </p:spPr>
        <p:txBody>
          <a:bodyPr/>
          <a:lstStyle/>
          <a:p>
            <a:r>
              <a:rPr lang="en-AU" dirty="0"/>
              <a:t> </a:t>
            </a:r>
            <a:r>
              <a:rPr lang="en-AU" dirty="0">
                <a:latin typeface="Helvetica" pitchFamily="2" charset="0"/>
              </a:rPr>
              <a:t>Lets have a go!</a:t>
            </a:r>
            <a:endParaRPr lang="en-US" dirty="0">
              <a:latin typeface="Helvetica" pitchFamily="2" charset="0"/>
            </a:endParaRPr>
          </a:p>
        </p:txBody>
      </p:sp>
      <p:sp>
        <p:nvSpPr>
          <p:cNvPr id="5" name="Content Placeholder 2">
            <a:extLst>
              <a:ext uri="{FF2B5EF4-FFF2-40B4-BE49-F238E27FC236}">
                <a16:creationId xmlns:a16="http://schemas.microsoft.com/office/drawing/2014/main" id="{3B9D5EC2-4F83-BF60-A6D8-FE3ADD1AE116}"/>
              </a:ext>
            </a:extLst>
          </p:cNvPr>
          <p:cNvSpPr>
            <a:spLocks noGrp="1"/>
          </p:cNvSpPr>
          <p:nvPr>
            <p:ph idx="1"/>
          </p:nvPr>
        </p:nvSpPr>
        <p:spPr>
          <a:xfrm>
            <a:off x="457200" y="1200150"/>
            <a:ext cx="8229600" cy="3395663"/>
          </a:xfrm>
        </p:spPr>
        <p:txBody>
          <a:bodyPr/>
          <a:lstStyle/>
          <a:p>
            <a:pPr marL="0" indent="0">
              <a:buNone/>
            </a:pPr>
            <a:endParaRPr lang="en-US" dirty="0"/>
          </a:p>
          <a:p>
            <a:pPr marL="0" indent="0">
              <a:buNone/>
            </a:pPr>
            <a:r>
              <a:rPr lang="en-US" dirty="0">
                <a:latin typeface="Helvetica" pitchFamily="2" charset="0"/>
              </a:rPr>
              <a:t>Go on the internet and navigate to </a:t>
            </a:r>
          </a:p>
          <a:p>
            <a:pPr marL="0" indent="0">
              <a:buNone/>
            </a:pPr>
            <a:r>
              <a:rPr lang="en-US" dirty="0">
                <a:latin typeface="Helvetica" pitchFamily="2" charset="0"/>
              </a:rPr>
              <a:t> </a:t>
            </a:r>
          </a:p>
          <a:p>
            <a:pPr marL="0" indent="0" algn="ctr">
              <a:buNone/>
            </a:pPr>
            <a:r>
              <a:rPr lang="en-US" sz="4000" dirty="0" err="1">
                <a:latin typeface="Helvetica" pitchFamily="2" charset="0"/>
              </a:rPr>
              <a:t>TinkerCAD.com</a:t>
            </a:r>
            <a:r>
              <a:rPr lang="en-US" sz="4000" dirty="0">
                <a:latin typeface="Helvetica" pitchFamily="2" charset="0"/>
              </a:rPr>
              <a:t> </a:t>
            </a:r>
          </a:p>
        </p:txBody>
      </p:sp>
    </p:spTree>
    <p:extLst>
      <p:ext uri="{BB962C8B-B14F-4D97-AF65-F5344CB8AC3E}">
        <p14:creationId xmlns:p14="http://schemas.microsoft.com/office/powerpoint/2010/main" val="3673152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969ED-E29C-4487-BFC3-098A4E6B7D58}"/>
              </a:ext>
            </a:extLst>
          </p:cNvPr>
          <p:cNvSpPr>
            <a:spLocks noGrp="1"/>
          </p:cNvSpPr>
          <p:nvPr>
            <p:ph type="title"/>
          </p:nvPr>
        </p:nvSpPr>
        <p:spPr/>
        <p:txBody>
          <a:bodyPr/>
          <a:lstStyle/>
          <a:p>
            <a:r>
              <a:rPr lang="en-AU" dirty="0">
                <a:latin typeface="Helvetica" pitchFamily="2" charset="0"/>
              </a:rPr>
              <a:t>Sign up for a free account</a:t>
            </a:r>
            <a:endParaRPr lang="en-US" dirty="0">
              <a:latin typeface="Helvetica" pitchFamily="2" charset="0"/>
            </a:endParaRPr>
          </a:p>
        </p:txBody>
      </p:sp>
      <p:pic>
        <p:nvPicPr>
          <p:cNvPr id="5" name="Picture 4">
            <a:extLst>
              <a:ext uri="{FF2B5EF4-FFF2-40B4-BE49-F238E27FC236}">
                <a16:creationId xmlns:a16="http://schemas.microsoft.com/office/drawing/2014/main" id="{4D59AE02-80FD-A36C-4944-48DB48A796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200" y="-299136"/>
            <a:ext cx="8514608" cy="6019565"/>
          </a:xfrm>
          <a:prstGeom prst="rect">
            <a:avLst/>
          </a:prstGeom>
        </p:spPr>
      </p:pic>
    </p:spTree>
    <p:extLst>
      <p:ext uri="{BB962C8B-B14F-4D97-AF65-F5344CB8AC3E}">
        <p14:creationId xmlns:p14="http://schemas.microsoft.com/office/powerpoint/2010/main" val="676197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E7FB-4E51-4657-B92C-E3704D330643}"/>
              </a:ext>
            </a:extLst>
          </p:cNvPr>
          <p:cNvSpPr>
            <a:spLocks noGrp="1"/>
          </p:cNvSpPr>
          <p:nvPr>
            <p:ph type="title"/>
          </p:nvPr>
        </p:nvSpPr>
        <p:spPr/>
        <p:txBody>
          <a:bodyPr/>
          <a:lstStyle/>
          <a:p>
            <a:r>
              <a:rPr lang="en-AU" dirty="0"/>
              <a:t>The interface</a:t>
            </a:r>
            <a:endParaRPr lang="en-US" dirty="0"/>
          </a:p>
        </p:txBody>
      </p:sp>
      <p:pic>
        <p:nvPicPr>
          <p:cNvPr id="12" name="Picture 11">
            <a:extLst>
              <a:ext uri="{FF2B5EF4-FFF2-40B4-BE49-F238E27FC236}">
                <a16:creationId xmlns:a16="http://schemas.microsoft.com/office/drawing/2014/main" id="{57968AC6-0D0B-48B4-1685-011F175A8C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9954" y="897438"/>
            <a:ext cx="6930855" cy="4247649"/>
          </a:xfrm>
          <a:prstGeom prst="rect">
            <a:avLst/>
          </a:prstGeom>
        </p:spPr>
      </p:pic>
    </p:spTree>
    <p:extLst>
      <p:ext uri="{BB962C8B-B14F-4D97-AF65-F5344CB8AC3E}">
        <p14:creationId xmlns:p14="http://schemas.microsoft.com/office/powerpoint/2010/main" val="2936881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E7FB-4E51-4657-B92C-E3704D330643}"/>
              </a:ext>
            </a:extLst>
          </p:cNvPr>
          <p:cNvSpPr>
            <a:spLocks noGrp="1"/>
          </p:cNvSpPr>
          <p:nvPr>
            <p:ph type="title"/>
          </p:nvPr>
        </p:nvSpPr>
        <p:spPr/>
        <p:txBody>
          <a:bodyPr/>
          <a:lstStyle/>
          <a:p>
            <a:r>
              <a:rPr lang="en-AU" dirty="0"/>
              <a:t>Navigating the 3-dimensional space</a:t>
            </a:r>
            <a:endParaRPr lang="en-US" dirty="0"/>
          </a:p>
        </p:txBody>
      </p:sp>
      <p:sp>
        <p:nvSpPr>
          <p:cNvPr id="3" name="Content Placeholder 2">
            <a:extLst>
              <a:ext uri="{FF2B5EF4-FFF2-40B4-BE49-F238E27FC236}">
                <a16:creationId xmlns:a16="http://schemas.microsoft.com/office/drawing/2014/main" id="{753D1397-B4C6-4186-8C24-C37A3E045704}"/>
              </a:ext>
            </a:extLst>
          </p:cNvPr>
          <p:cNvSpPr>
            <a:spLocks noGrp="1"/>
          </p:cNvSpPr>
          <p:nvPr>
            <p:ph idx="1"/>
          </p:nvPr>
        </p:nvSpPr>
        <p:spPr>
          <a:xfrm>
            <a:off x="457200" y="1063625"/>
            <a:ext cx="5753595" cy="3395663"/>
          </a:xfrm>
        </p:spPr>
        <p:txBody>
          <a:bodyPr/>
          <a:lstStyle/>
          <a:p>
            <a:pPr marL="0" indent="0">
              <a:buNone/>
            </a:pPr>
            <a:r>
              <a:rPr lang="en-AU" sz="2000" b="1" dirty="0"/>
              <a:t>Moving around </a:t>
            </a:r>
          </a:p>
          <a:p>
            <a:pPr lvl="1"/>
            <a:r>
              <a:rPr lang="en-AU" sz="2000" dirty="0"/>
              <a:t>Zoom in and out using the scroll wheel</a:t>
            </a:r>
          </a:p>
          <a:p>
            <a:pPr marL="0" indent="0">
              <a:buNone/>
            </a:pPr>
            <a:endParaRPr lang="en-AU" sz="2000" b="1" dirty="0"/>
          </a:p>
          <a:p>
            <a:pPr marL="0" indent="0">
              <a:buNone/>
            </a:pPr>
            <a:r>
              <a:rPr lang="en-AU" sz="2000" b="1" dirty="0"/>
              <a:t>Pan &amp; Tilt</a:t>
            </a:r>
          </a:p>
          <a:p>
            <a:pPr lvl="1"/>
            <a:r>
              <a:rPr lang="en-AU" sz="2000" dirty="0"/>
              <a:t>Right click and drag to change the aspect of your view or</a:t>
            </a:r>
          </a:p>
          <a:p>
            <a:pPr lvl="1"/>
            <a:r>
              <a:rPr lang="en-AU" sz="2000" dirty="0"/>
              <a:t>Click and drag the Cube device to rotate you view angle</a:t>
            </a:r>
            <a:endParaRPr lang="en-AU" sz="2000" b="1" dirty="0"/>
          </a:p>
          <a:p>
            <a:pPr lvl="1"/>
            <a:r>
              <a:rPr lang="en-AU" sz="2000" dirty="0"/>
              <a:t>If you get lost click the </a:t>
            </a:r>
            <a:r>
              <a:rPr lang="en-AU" sz="2000" b="1" dirty="0"/>
              <a:t>home icon </a:t>
            </a:r>
            <a:r>
              <a:rPr lang="en-AU" sz="2000" dirty="0"/>
              <a:t>and it will take you back to the default view</a:t>
            </a:r>
          </a:p>
          <a:p>
            <a:pPr marL="457200" lvl="1" indent="0">
              <a:buNone/>
            </a:pPr>
            <a:endParaRPr lang="en-AU" sz="2400" dirty="0"/>
          </a:p>
          <a:p>
            <a:pPr lvl="1"/>
            <a:endParaRPr lang="en-AU" sz="2400" dirty="0"/>
          </a:p>
          <a:p>
            <a:pPr marL="57150" indent="0">
              <a:buNone/>
            </a:pPr>
            <a:endParaRPr lang="en-US" sz="2400" dirty="0"/>
          </a:p>
          <a:p>
            <a:endParaRPr lang="en-AU" sz="2400" dirty="0"/>
          </a:p>
        </p:txBody>
      </p:sp>
      <p:pic>
        <p:nvPicPr>
          <p:cNvPr id="5" name="Picture 4">
            <a:extLst>
              <a:ext uri="{FF2B5EF4-FFF2-40B4-BE49-F238E27FC236}">
                <a16:creationId xmlns:a16="http://schemas.microsoft.com/office/drawing/2014/main" id="{22A8D19A-E74A-AEA4-FFA6-813E0C09F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393" y="4031097"/>
            <a:ext cx="2581407" cy="784225"/>
          </a:xfrm>
          <a:prstGeom prst="rect">
            <a:avLst/>
          </a:prstGeom>
        </p:spPr>
      </p:pic>
      <p:pic>
        <p:nvPicPr>
          <p:cNvPr id="9" name="Picture 8" descr="Shape&#10;&#10;Description automatically generated with low confidence">
            <a:extLst>
              <a:ext uri="{FF2B5EF4-FFF2-40B4-BE49-F238E27FC236}">
                <a16:creationId xmlns:a16="http://schemas.microsoft.com/office/drawing/2014/main" id="{D8453B23-5EB1-48E4-D981-D9AB69438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7514" y="1375776"/>
            <a:ext cx="2702568" cy="2411709"/>
          </a:xfrm>
          <a:prstGeom prst="rect">
            <a:avLst/>
          </a:prstGeom>
        </p:spPr>
      </p:pic>
    </p:spTree>
    <p:extLst>
      <p:ext uri="{BB962C8B-B14F-4D97-AF65-F5344CB8AC3E}">
        <p14:creationId xmlns:p14="http://schemas.microsoft.com/office/powerpoint/2010/main" val="2569126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E7FB-4E51-4657-B92C-E3704D330643}"/>
              </a:ext>
            </a:extLst>
          </p:cNvPr>
          <p:cNvSpPr>
            <a:spLocks noGrp="1"/>
          </p:cNvSpPr>
          <p:nvPr>
            <p:ph type="title"/>
          </p:nvPr>
        </p:nvSpPr>
        <p:spPr/>
        <p:txBody>
          <a:bodyPr/>
          <a:lstStyle/>
          <a:p>
            <a:r>
              <a:rPr lang="en-AU" dirty="0"/>
              <a:t>Moving and manipulating shapes</a:t>
            </a:r>
            <a:endParaRPr lang="en-US" dirty="0"/>
          </a:p>
        </p:txBody>
      </p:sp>
      <p:sp>
        <p:nvSpPr>
          <p:cNvPr id="3" name="Content Placeholder 2">
            <a:extLst>
              <a:ext uri="{FF2B5EF4-FFF2-40B4-BE49-F238E27FC236}">
                <a16:creationId xmlns:a16="http://schemas.microsoft.com/office/drawing/2014/main" id="{753D1397-B4C6-4186-8C24-C37A3E045704}"/>
              </a:ext>
            </a:extLst>
          </p:cNvPr>
          <p:cNvSpPr>
            <a:spLocks noGrp="1"/>
          </p:cNvSpPr>
          <p:nvPr>
            <p:ph idx="1"/>
          </p:nvPr>
        </p:nvSpPr>
        <p:spPr>
          <a:xfrm>
            <a:off x="371756" y="1060450"/>
            <a:ext cx="5340275" cy="1697831"/>
          </a:xfrm>
        </p:spPr>
        <p:txBody>
          <a:bodyPr/>
          <a:lstStyle/>
          <a:p>
            <a:pPr marL="0" indent="0">
              <a:buNone/>
            </a:pPr>
            <a:r>
              <a:rPr lang="en-AU" sz="2000" b="1" dirty="0"/>
              <a:t>Select</a:t>
            </a:r>
          </a:p>
          <a:p>
            <a:pPr lvl="1"/>
            <a:r>
              <a:rPr lang="en-AU" sz="2000" dirty="0"/>
              <a:t>Using the left click (hold shift select multiple objects) </a:t>
            </a:r>
          </a:p>
          <a:p>
            <a:pPr lvl="1"/>
            <a:endParaRPr lang="en-AU" sz="2000" dirty="0"/>
          </a:p>
          <a:p>
            <a:pPr lvl="1"/>
            <a:endParaRPr lang="en-AU" sz="2000" dirty="0"/>
          </a:p>
          <a:p>
            <a:pPr marL="0" indent="0">
              <a:buNone/>
            </a:pPr>
            <a:endParaRPr lang="en-AU" sz="2400" dirty="0"/>
          </a:p>
        </p:txBody>
      </p:sp>
      <p:pic>
        <p:nvPicPr>
          <p:cNvPr id="11" name="Picture 10" descr="A screenshot of a computer&#10;&#10;Description automatically generated with medium confidence">
            <a:extLst>
              <a:ext uri="{FF2B5EF4-FFF2-40B4-BE49-F238E27FC236}">
                <a16:creationId xmlns:a16="http://schemas.microsoft.com/office/drawing/2014/main" id="{1A9E01FB-BD49-0CE4-B560-EE32601543B2}"/>
              </a:ext>
            </a:extLst>
          </p:cNvPr>
          <p:cNvPicPr>
            <a:picLocks noChangeAspect="1"/>
          </p:cNvPicPr>
          <p:nvPr/>
        </p:nvPicPr>
        <p:blipFill rotWithShape="1">
          <a:blip r:embed="rId3">
            <a:extLst>
              <a:ext uri="{28A0092B-C50C-407E-A947-70E740481C1C}">
                <a14:useLocalDpi xmlns:a14="http://schemas.microsoft.com/office/drawing/2010/main" val="0"/>
              </a:ext>
            </a:extLst>
          </a:blip>
          <a:srcRect l="31252" t="41875" r="45218" b="24719"/>
          <a:stretch/>
        </p:blipFill>
        <p:spPr>
          <a:xfrm>
            <a:off x="5112026" y="3339761"/>
            <a:ext cx="1615649" cy="1489754"/>
          </a:xfrm>
          <a:prstGeom prst="rect">
            <a:avLst/>
          </a:prstGeom>
        </p:spPr>
      </p:pic>
      <p:sp>
        <p:nvSpPr>
          <p:cNvPr id="21" name="TextBox 20">
            <a:extLst>
              <a:ext uri="{FF2B5EF4-FFF2-40B4-BE49-F238E27FC236}">
                <a16:creationId xmlns:a16="http://schemas.microsoft.com/office/drawing/2014/main" id="{9DCCC718-4161-1A8C-6AF6-E90B4629D5A4}"/>
              </a:ext>
            </a:extLst>
          </p:cNvPr>
          <p:cNvSpPr txBox="1"/>
          <p:nvPr/>
        </p:nvSpPr>
        <p:spPr>
          <a:xfrm>
            <a:off x="341416" y="2435115"/>
            <a:ext cx="4572000" cy="646331"/>
          </a:xfrm>
          <a:prstGeom prst="rect">
            <a:avLst/>
          </a:prstGeom>
          <a:noFill/>
        </p:spPr>
        <p:txBody>
          <a:bodyPr wrap="square">
            <a:spAutoFit/>
          </a:bodyPr>
          <a:lstStyle/>
          <a:p>
            <a:pPr marL="742950" lvl="1" indent="-285750">
              <a:buFont typeface="Arial" panose="020B0604020202020204" pitchFamily="34" charset="0"/>
              <a:buChar char="•"/>
            </a:pPr>
            <a:r>
              <a:rPr lang="en-AU" sz="1800" dirty="0"/>
              <a:t>Or left click and drag a selection box around multiple objects </a:t>
            </a:r>
            <a:endParaRPr lang="en-AU" sz="1800" b="1" dirty="0"/>
          </a:p>
        </p:txBody>
      </p:sp>
      <p:pic>
        <p:nvPicPr>
          <p:cNvPr id="23" name="Picture 22" descr="Shape&#10;&#10;Description automatically generated with medium confidence">
            <a:extLst>
              <a:ext uri="{FF2B5EF4-FFF2-40B4-BE49-F238E27FC236}">
                <a16:creationId xmlns:a16="http://schemas.microsoft.com/office/drawing/2014/main" id="{FC5D9A93-AD3F-1800-AA1B-06216B92B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7669" y="1297921"/>
            <a:ext cx="2559132" cy="3039289"/>
          </a:xfrm>
          <a:prstGeom prst="rect">
            <a:avLst/>
          </a:prstGeom>
        </p:spPr>
      </p:pic>
    </p:spTree>
    <p:extLst>
      <p:ext uri="{BB962C8B-B14F-4D97-AF65-F5344CB8AC3E}">
        <p14:creationId xmlns:p14="http://schemas.microsoft.com/office/powerpoint/2010/main" val="854065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E7FB-4E51-4657-B92C-E3704D330643}"/>
              </a:ext>
            </a:extLst>
          </p:cNvPr>
          <p:cNvSpPr>
            <a:spLocks noGrp="1"/>
          </p:cNvSpPr>
          <p:nvPr>
            <p:ph type="title"/>
          </p:nvPr>
        </p:nvSpPr>
        <p:spPr/>
        <p:txBody>
          <a:bodyPr/>
          <a:lstStyle/>
          <a:p>
            <a:r>
              <a:rPr lang="en-AU" dirty="0"/>
              <a:t>Moving and manipulating shapes</a:t>
            </a:r>
            <a:endParaRPr lang="en-US" dirty="0"/>
          </a:p>
        </p:txBody>
      </p:sp>
      <p:pic>
        <p:nvPicPr>
          <p:cNvPr id="14" name="Picture 13" descr="A picture containing text, floor, table, worktable&#10;&#10;Description automatically generated">
            <a:extLst>
              <a:ext uri="{FF2B5EF4-FFF2-40B4-BE49-F238E27FC236}">
                <a16:creationId xmlns:a16="http://schemas.microsoft.com/office/drawing/2014/main" id="{5D24019D-2D48-6F7D-4919-8B9C930B1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5626" y="1141320"/>
            <a:ext cx="3606478" cy="1463499"/>
          </a:xfrm>
          <a:prstGeom prst="rect">
            <a:avLst/>
          </a:prstGeom>
        </p:spPr>
      </p:pic>
      <p:sp>
        <p:nvSpPr>
          <p:cNvPr id="18" name="TextBox 17">
            <a:extLst>
              <a:ext uri="{FF2B5EF4-FFF2-40B4-BE49-F238E27FC236}">
                <a16:creationId xmlns:a16="http://schemas.microsoft.com/office/drawing/2014/main" id="{A4351D05-2851-DF46-DDB1-CB516C2B311D}"/>
              </a:ext>
            </a:extLst>
          </p:cNvPr>
          <p:cNvSpPr txBox="1"/>
          <p:nvPr/>
        </p:nvSpPr>
        <p:spPr>
          <a:xfrm>
            <a:off x="193626" y="923225"/>
            <a:ext cx="4572000" cy="3170099"/>
          </a:xfrm>
          <a:prstGeom prst="rect">
            <a:avLst/>
          </a:prstGeom>
          <a:noFill/>
        </p:spPr>
        <p:txBody>
          <a:bodyPr wrap="square">
            <a:spAutoFit/>
          </a:bodyPr>
          <a:lstStyle/>
          <a:p>
            <a:pPr marL="0" indent="0">
              <a:buNone/>
            </a:pPr>
            <a:r>
              <a:rPr lang="en-AU" sz="2000" b="1" dirty="0"/>
              <a:t>Resizing </a:t>
            </a:r>
          </a:p>
          <a:p>
            <a:pPr marL="800100" lvl="1" indent="-342900">
              <a:buFont typeface="Arial" panose="020B0604020202020204" pitchFamily="34" charset="0"/>
              <a:buChar char="•"/>
            </a:pPr>
            <a:r>
              <a:rPr lang="en-AU" sz="2000" dirty="0"/>
              <a:t>left click and drag the black or white handles to resize the your shapes. </a:t>
            </a:r>
          </a:p>
          <a:p>
            <a:pPr marL="800100" lvl="1" indent="-342900">
              <a:buFont typeface="Arial" panose="020B0604020202020204" pitchFamily="34" charset="0"/>
              <a:buChar char="•"/>
            </a:pPr>
            <a:r>
              <a:rPr lang="en-AU" sz="2000" dirty="0"/>
              <a:t>Hold the SHIFT key to constrain proportions. </a:t>
            </a:r>
          </a:p>
          <a:p>
            <a:pPr marL="800100" lvl="1" indent="-342900">
              <a:buFont typeface="Arial" panose="020B0604020202020204" pitchFamily="34" charset="0"/>
              <a:buChar char="•"/>
            </a:pPr>
            <a:r>
              <a:rPr lang="en-AU" sz="2000" dirty="0"/>
              <a:t>Left click and drag the black cone to change the elevation of your in relation to the work plane </a:t>
            </a:r>
          </a:p>
        </p:txBody>
      </p:sp>
      <p:pic>
        <p:nvPicPr>
          <p:cNvPr id="19" name="Picture 18">
            <a:extLst>
              <a:ext uri="{FF2B5EF4-FFF2-40B4-BE49-F238E27FC236}">
                <a16:creationId xmlns:a16="http://schemas.microsoft.com/office/drawing/2014/main" id="{4FAE433F-CADE-FD48-810F-2CAB0195C8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5626" y="2711948"/>
            <a:ext cx="4178738" cy="2226765"/>
          </a:xfrm>
          <a:prstGeom prst="rect">
            <a:avLst/>
          </a:prstGeom>
        </p:spPr>
      </p:pic>
    </p:spTree>
    <p:extLst>
      <p:ext uri="{BB962C8B-B14F-4D97-AF65-F5344CB8AC3E}">
        <p14:creationId xmlns:p14="http://schemas.microsoft.com/office/powerpoint/2010/main" val="3423299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E7FB-4E51-4657-B92C-E3704D330643}"/>
              </a:ext>
            </a:extLst>
          </p:cNvPr>
          <p:cNvSpPr>
            <a:spLocks noGrp="1"/>
          </p:cNvSpPr>
          <p:nvPr>
            <p:ph type="title"/>
          </p:nvPr>
        </p:nvSpPr>
        <p:spPr/>
        <p:txBody>
          <a:bodyPr/>
          <a:lstStyle/>
          <a:p>
            <a:r>
              <a:rPr lang="en-AU" dirty="0"/>
              <a:t>Moving and manipulating shapes</a:t>
            </a:r>
            <a:endParaRPr lang="en-US" dirty="0"/>
          </a:p>
        </p:txBody>
      </p:sp>
      <p:pic>
        <p:nvPicPr>
          <p:cNvPr id="13" name="Picture 12">
            <a:extLst>
              <a:ext uri="{FF2B5EF4-FFF2-40B4-BE49-F238E27FC236}">
                <a16:creationId xmlns:a16="http://schemas.microsoft.com/office/drawing/2014/main" id="{5C657424-9683-2B07-524C-AA4612DD2F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06805" y="1372262"/>
            <a:ext cx="1929510" cy="1152050"/>
          </a:xfrm>
          <a:prstGeom prst="rect">
            <a:avLst/>
          </a:prstGeom>
        </p:spPr>
      </p:pic>
      <p:sp>
        <p:nvSpPr>
          <p:cNvPr id="3" name="Content Placeholder 2">
            <a:extLst>
              <a:ext uri="{FF2B5EF4-FFF2-40B4-BE49-F238E27FC236}">
                <a16:creationId xmlns:a16="http://schemas.microsoft.com/office/drawing/2014/main" id="{753D1397-B4C6-4186-8C24-C37A3E045704}"/>
              </a:ext>
            </a:extLst>
          </p:cNvPr>
          <p:cNvSpPr>
            <a:spLocks noGrp="1"/>
          </p:cNvSpPr>
          <p:nvPr>
            <p:ph idx="1"/>
          </p:nvPr>
        </p:nvSpPr>
        <p:spPr>
          <a:xfrm>
            <a:off x="581891" y="1217732"/>
            <a:ext cx="6667500" cy="1154793"/>
          </a:xfrm>
        </p:spPr>
        <p:txBody>
          <a:bodyPr/>
          <a:lstStyle/>
          <a:p>
            <a:pPr marL="0" indent="0">
              <a:buNone/>
            </a:pPr>
            <a:r>
              <a:rPr lang="en-AU" sz="2000" b="1" dirty="0"/>
              <a:t>Moving</a:t>
            </a:r>
          </a:p>
          <a:p>
            <a:r>
              <a:rPr lang="en-AU" sz="2000" dirty="0"/>
              <a:t>You can nudge a selected object around the x &amp; y axes with the arrow keys </a:t>
            </a:r>
            <a:endParaRPr lang="en-AU" sz="2000" b="1" dirty="0"/>
          </a:p>
          <a:p>
            <a:pPr marL="0" indent="0">
              <a:buNone/>
            </a:pPr>
            <a:endParaRPr lang="en-AU" sz="2000" b="1" dirty="0"/>
          </a:p>
          <a:p>
            <a:pPr marL="0" indent="0">
              <a:buNone/>
            </a:pPr>
            <a:endParaRPr lang="en-AU" sz="2400" dirty="0"/>
          </a:p>
        </p:txBody>
      </p:sp>
      <p:pic>
        <p:nvPicPr>
          <p:cNvPr id="5" name="Picture 4" descr="A screenshot of a computer&#10;&#10;Description automatically generated">
            <a:extLst>
              <a:ext uri="{FF2B5EF4-FFF2-40B4-BE49-F238E27FC236}">
                <a16:creationId xmlns:a16="http://schemas.microsoft.com/office/drawing/2014/main" id="{90F0EB5A-B972-66E9-B645-58F9A1D4920D}"/>
              </a:ext>
            </a:extLst>
          </p:cNvPr>
          <p:cNvPicPr>
            <a:picLocks noChangeAspect="1"/>
          </p:cNvPicPr>
          <p:nvPr/>
        </p:nvPicPr>
        <p:blipFill rotWithShape="1">
          <a:blip r:embed="rId4">
            <a:extLst>
              <a:ext uri="{28A0092B-C50C-407E-A947-70E740481C1C}">
                <a14:useLocalDpi xmlns:a14="http://schemas.microsoft.com/office/drawing/2010/main" val="0"/>
              </a:ext>
            </a:extLst>
          </a:blip>
          <a:srcRect l="30686" t="31144" r="48143" b="42889"/>
          <a:stretch/>
        </p:blipFill>
        <p:spPr>
          <a:xfrm>
            <a:off x="7125655" y="3196801"/>
            <a:ext cx="1645494" cy="1261443"/>
          </a:xfrm>
          <a:prstGeom prst="rect">
            <a:avLst/>
          </a:prstGeom>
        </p:spPr>
      </p:pic>
      <p:pic>
        <p:nvPicPr>
          <p:cNvPr id="7" name="Picture 6" descr="A picture containing text, orange&#10;&#10;Description automatically generated">
            <a:extLst>
              <a:ext uri="{FF2B5EF4-FFF2-40B4-BE49-F238E27FC236}">
                <a16:creationId xmlns:a16="http://schemas.microsoft.com/office/drawing/2014/main" id="{66A3F5FA-9ED5-3AFD-B767-11991F0E1C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3891" y="3196801"/>
            <a:ext cx="1929510" cy="1261443"/>
          </a:xfrm>
          <a:prstGeom prst="rect">
            <a:avLst/>
          </a:prstGeom>
        </p:spPr>
      </p:pic>
      <p:sp>
        <p:nvSpPr>
          <p:cNvPr id="9" name="TextBox 8">
            <a:extLst>
              <a:ext uri="{FF2B5EF4-FFF2-40B4-BE49-F238E27FC236}">
                <a16:creationId xmlns:a16="http://schemas.microsoft.com/office/drawing/2014/main" id="{9AFACCFB-BCB4-252A-14DF-5DCECF4B84C3}"/>
              </a:ext>
            </a:extLst>
          </p:cNvPr>
          <p:cNvSpPr txBox="1"/>
          <p:nvPr/>
        </p:nvSpPr>
        <p:spPr>
          <a:xfrm>
            <a:off x="581891" y="3042694"/>
            <a:ext cx="4572000" cy="1569660"/>
          </a:xfrm>
          <a:prstGeom prst="rect">
            <a:avLst/>
          </a:prstGeom>
          <a:noFill/>
        </p:spPr>
        <p:txBody>
          <a:bodyPr wrap="square">
            <a:spAutoFit/>
          </a:bodyPr>
          <a:lstStyle/>
          <a:p>
            <a:pPr marL="0" indent="0">
              <a:buNone/>
            </a:pPr>
            <a:r>
              <a:rPr lang="en-AU" sz="1800" b="1" dirty="0"/>
              <a:t>Rotate </a:t>
            </a:r>
          </a:p>
          <a:p>
            <a:r>
              <a:rPr lang="en-AU" sz="1800" dirty="0"/>
              <a:t>Left click and drag the curly one of the 3 arrows to rotate an object. Once the angle highlighted you an type in an angle too.* </a:t>
            </a:r>
          </a:p>
          <a:p>
            <a:pPr marL="0" indent="0">
              <a:buNone/>
            </a:pPr>
            <a:r>
              <a:rPr lang="en-AU" sz="1200" i="1" dirty="0"/>
              <a:t>*it can be difficult to realign an object’s angle once you’ve moved it so be deliberate with these changes   </a:t>
            </a:r>
          </a:p>
        </p:txBody>
      </p:sp>
    </p:spTree>
    <p:extLst>
      <p:ext uri="{BB962C8B-B14F-4D97-AF65-F5344CB8AC3E}">
        <p14:creationId xmlns:p14="http://schemas.microsoft.com/office/powerpoint/2010/main" val="2411088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E7FB-4E51-4657-B92C-E3704D330643}"/>
              </a:ext>
            </a:extLst>
          </p:cNvPr>
          <p:cNvSpPr>
            <a:spLocks noGrp="1"/>
          </p:cNvSpPr>
          <p:nvPr>
            <p:ph type="title"/>
          </p:nvPr>
        </p:nvSpPr>
        <p:spPr/>
        <p:txBody>
          <a:bodyPr/>
          <a:lstStyle/>
          <a:p>
            <a:r>
              <a:rPr lang="en-AU" dirty="0"/>
              <a:t>Moving and manipulating shapes</a:t>
            </a:r>
            <a:endParaRPr lang="en-US" dirty="0"/>
          </a:p>
        </p:txBody>
      </p:sp>
      <p:sp>
        <p:nvSpPr>
          <p:cNvPr id="3" name="Content Placeholder 2">
            <a:extLst>
              <a:ext uri="{FF2B5EF4-FFF2-40B4-BE49-F238E27FC236}">
                <a16:creationId xmlns:a16="http://schemas.microsoft.com/office/drawing/2014/main" id="{753D1397-B4C6-4186-8C24-C37A3E045704}"/>
              </a:ext>
            </a:extLst>
          </p:cNvPr>
          <p:cNvSpPr>
            <a:spLocks noGrp="1"/>
          </p:cNvSpPr>
          <p:nvPr>
            <p:ph idx="1"/>
          </p:nvPr>
        </p:nvSpPr>
        <p:spPr>
          <a:xfrm>
            <a:off x="403327" y="1187451"/>
            <a:ext cx="7419873" cy="1163864"/>
          </a:xfrm>
        </p:spPr>
        <p:txBody>
          <a:bodyPr/>
          <a:lstStyle/>
          <a:p>
            <a:pPr marL="0" indent="0">
              <a:buNone/>
            </a:pPr>
            <a:r>
              <a:rPr lang="en-AU" sz="2000" b="1" dirty="0"/>
              <a:t>Ruler</a:t>
            </a:r>
          </a:p>
          <a:p>
            <a:pPr lvl="1"/>
            <a:r>
              <a:rPr lang="en-AU" sz="2000" dirty="0"/>
              <a:t>Drag the ruler out onto the </a:t>
            </a:r>
            <a:r>
              <a:rPr lang="en-AU" sz="2000" dirty="0" err="1"/>
              <a:t>workplane</a:t>
            </a:r>
            <a:r>
              <a:rPr lang="en-AU" sz="2000" dirty="0"/>
              <a:t> to resize or arrange shapes using typed in dimensions. </a:t>
            </a:r>
          </a:p>
          <a:p>
            <a:pPr marL="457200" lvl="1" indent="0">
              <a:buNone/>
            </a:pPr>
            <a:endParaRPr lang="en-AU" sz="2000" dirty="0"/>
          </a:p>
          <a:p>
            <a:pPr marL="0" indent="0">
              <a:buNone/>
            </a:pPr>
            <a:endParaRPr lang="en-AU" sz="2000" b="1" dirty="0"/>
          </a:p>
          <a:p>
            <a:pPr marL="0" indent="0">
              <a:buNone/>
            </a:pPr>
            <a:endParaRPr lang="en-AU" sz="2400" dirty="0"/>
          </a:p>
        </p:txBody>
      </p:sp>
      <p:pic>
        <p:nvPicPr>
          <p:cNvPr id="7" name="Picture 6" descr="A screenshot of a computer&#10;&#10;Description automatically generated with medium confidence">
            <a:extLst>
              <a:ext uri="{FF2B5EF4-FFF2-40B4-BE49-F238E27FC236}">
                <a16:creationId xmlns:a16="http://schemas.microsoft.com/office/drawing/2014/main" id="{04C13EA3-760D-20EC-D516-66DF83AA8205}"/>
              </a:ext>
            </a:extLst>
          </p:cNvPr>
          <p:cNvPicPr>
            <a:picLocks noChangeAspect="1"/>
          </p:cNvPicPr>
          <p:nvPr/>
        </p:nvPicPr>
        <p:blipFill rotWithShape="1">
          <a:blip r:embed="rId3">
            <a:extLst>
              <a:ext uri="{28A0092B-C50C-407E-A947-70E740481C1C}">
                <a14:useLocalDpi xmlns:a14="http://schemas.microsoft.com/office/drawing/2010/main" val="0"/>
              </a:ext>
            </a:extLst>
          </a:blip>
          <a:srcRect l="32590" t="34650" r="51558" b="40984"/>
          <a:stretch/>
        </p:blipFill>
        <p:spPr>
          <a:xfrm>
            <a:off x="1846844" y="2572544"/>
            <a:ext cx="1625601" cy="1774183"/>
          </a:xfrm>
          <a:prstGeom prst="rect">
            <a:avLst/>
          </a:prstGeom>
        </p:spPr>
      </p:pic>
      <p:pic>
        <p:nvPicPr>
          <p:cNvPr id="10" name="Picture 9" descr="Diagram&#10;&#10;Description automatically generated">
            <a:extLst>
              <a:ext uri="{FF2B5EF4-FFF2-40B4-BE49-F238E27FC236}">
                <a16:creationId xmlns:a16="http://schemas.microsoft.com/office/drawing/2014/main" id="{35B2332D-90FA-9FBD-CC16-FE47AB6D9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1553" y="2572544"/>
            <a:ext cx="3299221" cy="2366169"/>
          </a:xfrm>
          <a:prstGeom prst="rect">
            <a:avLst/>
          </a:prstGeom>
        </p:spPr>
      </p:pic>
      <p:pic>
        <p:nvPicPr>
          <p:cNvPr id="12" name="Picture 11" descr="Application&#10;&#10;Description automatically generated with medium confidence">
            <a:extLst>
              <a:ext uri="{FF2B5EF4-FFF2-40B4-BE49-F238E27FC236}">
                <a16:creationId xmlns:a16="http://schemas.microsoft.com/office/drawing/2014/main" id="{1E08C2E0-8D96-FA0C-5D14-E29BED7655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245" y="2572544"/>
            <a:ext cx="1381069" cy="1791074"/>
          </a:xfrm>
          <a:prstGeom prst="rect">
            <a:avLst/>
          </a:prstGeom>
        </p:spPr>
      </p:pic>
      <p:pic>
        <p:nvPicPr>
          <p:cNvPr id="14" name="Picture 13" descr="A picture containing shape&#10;&#10;Description automatically generated">
            <a:extLst>
              <a:ext uri="{FF2B5EF4-FFF2-40B4-BE49-F238E27FC236}">
                <a16:creationId xmlns:a16="http://schemas.microsoft.com/office/drawing/2014/main" id="{8BDD739F-EA81-D797-DB7E-12B90CEA6ED0}"/>
              </a:ext>
            </a:extLst>
          </p:cNvPr>
          <p:cNvPicPr>
            <a:picLocks noChangeAspect="1"/>
          </p:cNvPicPr>
          <p:nvPr/>
        </p:nvPicPr>
        <p:blipFill rotWithShape="1">
          <a:blip r:embed="rId6">
            <a:extLst>
              <a:ext uri="{28A0092B-C50C-407E-A947-70E740481C1C}">
                <a14:useLocalDpi xmlns:a14="http://schemas.microsoft.com/office/drawing/2010/main" val="0"/>
              </a:ext>
            </a:extLst>
          </a:blip>
          <a:srcRect l="21259" t="-5038" b="8622"/>
          <a:stretch/>
        </p:blipFill>
        <p:spPr>
          <a:xfrm>
            <a:off x="3759199" y="2499593"/>
            <a:ext cx="1625601" cy="1864025"/>
          </a:xfrm>
          <a:prstGeom prst="rect">
            <a:avLst/>
          </a:prstGeom>
        </p:spPr>
      </p:pic>
    </p:spTree>
    <p:extLst>
      <p:ext uri="{BB962C8B-B14F-4D97-AF65-F5344CB8AC3E}">
        <p14:creationId xmlns:p14="http://schemas.microsoft.com/office/powerpoint/2010/main" val="4142041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E7FB-4E51-4657-B92C-E3704D330643}"/>
              </a:ext>
            </a:extLst>
          </p:cNvPr>
          <p:cNvSpPr>
            <a:spLocks noGrp="1"/>
          </p:cNvSpPr>
          <p:nvPr>
            <p:ph type="title"/>
          </p:nvPr>
        </p:nvSpPr>
        <p:spPr/>
        <p:txBody>
          <a:bodyPr/>
          <a:lstStyle/>
          <a:p>
            <a:r>
              <a:rPr lang="en-AU" dirty="0">
                <a:latin typeface="Helvetica" pitchFamily="2" charset="0"/>
              </a:rPr>
              <a:t>Make a complex shape </a:t>
            </a:r>
            <a:endParaRPr lang="en-US" dirty="0">
              <a:latin typeface="Helvetica" pitchFamily="2" charset="0"/>
            </a:endParaRPr>
          </a:p>
        </p:txBody>
      </p:sp>
      <p:sp>
        <p:nvSpPr>
          <p:cNvPr id="3" name="Content Placeholder 2">
            <a:extLst>
              <a:ext uri="{FF2B5EF4-FFF2-40B4-BE49-F238E27FC236}">
                <a16:creationId xmlns:a16="http://schemas.microsoft.com/office/drawing/2014/main" id="{753D1397-B4C6-4186-8C24-C37A3E045704}"/>
              </a:ext>
            </a:extLst>
          </p:cNvPr>
          <p:cNvSpPr>
            <a:spLocks noGrp="1"/>
          </p:cNvSpPr>
          <p:nvPr>
            <p:ph idx="1"/>
          </p:nvPr>
        </p:nvSpPr>
        <p:spPr>
          <a:xfrm>
            <a:off x="403327" y="1187450"/>
            <a:ext cx="7419873" cy="3395663"/>
          </a:xfrm>
        </p:spPr>
        <p:txBody>
          <a:bodyPr/>
          <a:lstStyle/>
          <a:p>
            <a:pPr marL="0" indent="0">
              <a:buNone/>
            </a:pPr>
            <a:r>
              <a:rPr lang="en-AU" sz="2000" b="1" dirty="0"/>
              <a:t>Grouping solids and holes</a:t>
            </a:r>
          </a:p>
          <a:p>
            <a:r>
              <a:rPr lang="en-AU" sz="2000" dirty="0"/>
              <a:t>You can make complex shapes by combining and subtracting the primitive (basic) shapes using the group tool.</a:t>
            </a:r>
          </a:p>
          <a:p>
            <a:r>
              <a:rPr lang="en-AU" sz="2000" dirty="0"/>
              <a:t>Select the objects you want to combine</a:t>
            </a:r>
          </a:p>
          <a:p>
            <a:r>
              <a:rPr lang="en-AU" sz="2000" dirty="0"/>
              <a:t>And then hit the group button  </a:t>
            </a:r>
            <a:endParaRPr lang="en-AU" sz="2000" b="1" dirty="0"/>
          </a:p>
          <a:p>
            <a:pPr lvl="1"/>
            <a:endParaRPr lang="en-AU" sz="2000" dirty="0"/>
          </a:p>
          <a:p>
            <a:pPr marL="0" indent="0">
              <a:buNone/>
            </a:pPr>
            <a:endParaRPr lang="en-AU" sz="2000" b="1" dirty="0"/>
          </a:p>
          <a:p>
            <a:pPr marL="0" indent="0">
              <a:buNone/>
            </a:pPr>
            <a:endParaRPr lang="en-AU" sz="2400" dirty="0"/>
          </a:p>
        </p:txBody>
      </p:sp>
    </p:spTree>
    <p:extLst>
      <p:ext uri="{BB962C8B-B14F-4D97-AF65-F5344CB8AC3E}">
        <p14:creationId xmlns:p14="http://schemas.microsoft.com/office/powerpoint/2010/main" val="3571063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2587-1A37-4572-B5F7-4B0C1DD5ACBF}"/>
              </a:ext>
            </a:extLst>
          </p:cNvPr>
          <p:cNvSpPr>
            <a:spLocks noGrp="1"/>
          </p:cNvSpPr>
          <p:nvPr>
            <p:ph type="title"/>
          </p:nvPr>
        </p:nvSpPr>
        <p:spPr/>
        <p:txBody>
          <a:bodyPr/>
          <a:lstStyle/>
          <a:p>
            <a:r>
              <a:rPr lang="en-AU" dirty="0">
                <a:latin typeface="Helvetica" pitchFamily="2" charset="0"/>
              </a:rPr>
              <a:t>Intros! </a:t>
            </a:r>
            <a:endParaRPr lang="en-US" dirty="0">
              <a:latin typeface="Helvetica" pitchFamily="2" charset="0"/>
            </a:endParaRPr>
          </a:p>
        </p:txBody>
      </p:sp>
    </p:spTree>
    <p:extLst>
      <p:ext uri="{BB962C8B-B14F-4D97-AF65-F5344CB8AC3E}">
        <p14:creationId xmlns:p14="http://schemas.microsoft.com/office/powerpoint/2010/main" val="681163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E7FB-4E51-4657-B92C-E3704D330643}"/>
              </a:ext>
            </a:extLst>
          </p:cNvPr>
          <p:cNvSpPr>
            <a:spLocks noGrp="1"/>
          </p:cNvSpPr>
          <p:nvPr>
            <p:ph type="title"/>
          </p:nvPr>
        </p:nvSpPr>
        <p:spPr/>
        <p:txBody>
          <a:bodyPr/>
          <a:lstStyle/>
          <a:p>
            <a:r>
              <a:rPr lang="en-AU" dirty="0">
                <a:latin typeface="Helvetica" pitchFamily="2" charset="0"/>
              </a:rPr>
              <a:t>Make a complex shape </a:t>
            </a:r>
            <a:endParaRPr lang="en-US" dirty="0">
              <a:latin typeface="Helvetica" pitchFamily="2" charset="0"/>
            </a:endParaRPr>
          </a:p>
        </p:txBody>
      </p:sp>
      <p:sp>
        <p:nvSpPr>
          <p:cNvPr id="3" name="Content Placeholder 2">
            <a:extLst>
              <a:ext uri="{FF2B5EF4-FFF2-40B4-BE49-F238E27FC236}">
                <a16:creationId xmlns:a16="http://schemas.microsoft.com/office/drawing/2014/main" id="{753D1397-B4C6-4186-8C24-C37A3E045704}"/>
              </a:ext>
            </a:extLst>
          </p:cNvPr>
          <p:cNvSpPr>
            <a:spLocks noGrp="1"/>
          </p:cNvSpPr>
          <p:nvPr>
            <p:ph idx="1"/>
          </p:nvPr>
        </p:nvSpPr>
        <p:spPr>
          <a:xfrm>
            <a:off x="403327" y="1187450"/>
            <a:ext cx="7419873" cy="3395663"/>
          </a:xfrm>
        </p:spPr>
        <p:txBody>
          <a:bodyPr/>
          <a:lstStyle/>
          <a:p>
            <a:pPr lvl="1"/>
            <a:endParaRPr lang="en-AU" sz="2000" dirty="0"/>
          </a:p>
          <a:p>
            <a:pPr marL="0" indent="0">
              <a:buNone/>
            </a:pPr>
            <a:endParaRPr lang="en-AU" sz="2000" b="1" dirty="0"/>
          </a:p>
          <a:p>
            <a:pPr marL="0" indent="0">
              <a:buNone/>
            </a:pPr>
            <a:endParaRPr lang="en-AU" sz="2400" dirty="0"/>
          </a:p>
        </p:txBody>
      </p:sp>
      <p:pic>
        <p:nvPicPr>
          <p:cNvPr id="5" name="Picture 4" descr="A picture containing text, queen&#10;&#10;Description automatically generated">
            <a:extLst>
              <a:ext uri="{FF2B5EF4-FFF2-40B4-BE49-F238E27FC236}">
                <a16:creationId xmlns:a16="http://schemas.microsoft.com/office/drawing/2014/main" id="{95475F51-5906-0A7B-A447-8093D882A1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8329" y="813916"/>
            <a:ext cx="5787341" cy="4331172"/>
          </a:xfrm>
          <a:prstGeom prst="rect">
            <a:avLst/>
          </a:prstGeom>
        </p:spPr>
      </p:pic>
    </p:spTree>
    <p:extLst>
      <p:ext uri="{BB962C8B-B14F-4D97-AF65-F5344CB8AC3E}">
        <p14:creationId xmlns:p14="http://schemas.microsoft.com/office/powerpoint/2010/main" val="1029748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E7FB-4E51-4657-B92C-E3704D330643}"/>
              </a:ext>
            </a:extLst>
          </p:cNvPr>
          <p:cNvSpPr>
            <a:spLocks noGrp="1"/>
          </p:cNvSpPr>
          <p:nvPr>
            <p:ph type="title"/>
          </p:nvPr>
        </p:nvSpPr>
        <p:spPr/>
        <p:txBody>
          <a:bodyPr/>
          <a:lstStyle/>
          <a:p>
            <a:r>
              <a:rPr lang="en-AU" dirty="0">
                <a:latin typeface="Helvetica" pitchFamily="2" charset="0"/>
              </a:rPr>
              <a:t>Export your job for printing </a:t>
            </a:r>
            <a:endParaRPr lang="en-US" dirty="0">
              <a:latin typeface="Helvetica" pitchFamily="2" charset="0"/>
            </a:endParaRPr>
          </a:p>
        </p:txBody>
      </p:sp>
      <p:sp>
        <p:nvSpPr>
          <p:cNvPr id="3" name="Content Placeholder 2">
            <a:extLst>
              <a:ext uri="{FF2B5EF4-FFF2-40B4-BE49-F238E27FC236}">
                <a16:creationId xmlns:a16="http://schemas.microsoft.com/office/drawing/2014/main" id="{753D1397-B4C6-4186-8C24-C37A3E045704}"/>
              </a:ext>
            </a:extLst>
          </p:cNvPr>
          <p:cNvSpPr>
            <a:spLocks noGrp="1"/>
          </p:cNvSpPr>
          <p:nvPr>
            <p:ph idx="1"/>
          </p:nvPr>
        </p:nvSpPr>
        <p:spPr>
          <a:xfrm>
            <a:off x="403327" y="1187450"/>
            <a:ext cx="7419873" cy="3395663"/>
          </a:xfrm>
        </p:spPr>
        <p:txBody>
          <a:bodyPr/>
          <a:lstStyle/>
          <a:p>
            <a:pPr lvl="1"/>
            <a:endParaRPr lang="en-AU" sz="2000" dirty="0"/>
          </a:p>
          <a:p>
            <a:pPr marL="0" indent="0">
              <a:buNone/>
            </a:pPr>
            <a:endParaRPr lang="en-AU" sz="2000" b="1" dirty="0"/>
          </a:p>
          <a:p>
            <a:pPr marL="0" indent="0">
              <a:buNone/>
            </a:pPr>
            <a:endParaRPr lang="en-AU" sz="2400" dirty="0"/>
          </a:p>
        </p:txBody>
      </p:sp>
      <p:pic>
        <p:nvPicPr>
          <p:cNvPr id="6" name="Picture 5" descr="Graphical user interface&#10;&#10;Description automatically generated">
            <a:extLst>
              <a:ext uri="{FF2B5EF4-FFF2-40B4-BE49-F238E27FC236}">
                <a16:creationId xmlns:a16="http://schemas.microsoft.com/office/drawing/2014/main" id="{C62D8452-9EBB-7A6B-B506-DF1F616AF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79" y="1313006"/>
            <a:ext cx="8914041" cy="2736479"/>
          </a:xfrm>
          <a:prstGeom prst="rect">
            <a:avLst/>
          </a:prstGeom>
        </p:spPr>
      </p:pic>
    </p:spTree>
    <p:extLst>
      <p:ext uri="{BB962C8B-B14F-4D97-AF65-F5344CB8AC3E}">
        <p14:creationId xmlns:p14="http://schemas.microsoft.com/office/powerpoint/2010/main" val="279986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18BEA-6B9F-4B7F-AA85-3119B447588D}"/>
              </a:ext>
            </a:extLst>
          </p:cNvPr>
          <p:cNvSpPr>
            <a:spLocks noGrp="1"/>
          </p:cNvSpPr>
          <p:nvPr>
            <p:ph type="title"/>
          </p:nvPr>
        </p:nvSpPr>
        <p:spPr/>
        <p:txBody>
          <a:bodyPr/>
          <a:lstStyle/>
          <a:p>
            <a:r>
              <a:rPr lang="en-AU" dirty="0"/>
              <a:t>Slicing with </a:t>
            </a:r>
            <a:r>
              <a:rPr lang="en-AU" dirty="0" err="1"/>
              <a:t>PrusaSlicer</a:t>
            </a:r>
            <a:r>
              <a:rPr lang="en-AU" dirty="0"/>
              <a:t> </a:t>
            </a:r>
          </a:p>
        </p:txBody>
      </p:sp>
    </p:spTree>
    <p:extLst>
      <p:ext uri="{BB962C8B-B14F-4D97-AF65-F5344CB8AC3E}">
        <p14:creationId xmlns:p14="http://schemas.microsoft.com/office/powerpoint/2010/main" val="2220162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E7FB-4E51-4657-B92C-E3704D330643}"/>
              </a:ext>
            </a:extLst>
          </p:cNvPr>
          <p:cNvSpPr>
            <a:spLocks noGrp="1"/>
          </p:cNvSpPr>
          <p:nvPr>
            <p:ph type="title"/>
          </p:nvPr>
        </p:nvSpPr>
        <p:spPr>
          <a:xfrm>
            <a:off x="185351" y="232204"/>
            <a:ext cx="8229600" cy="857250"/>
          </a:xfrm>
        </p:spPr>
        <p:txBody>
          <a:bodyPr/>
          <a:lstStyle/>
          <a:p>
            <a:r>
              <a:rPr lang="en-AU" dirty="0"/>
              <a:t>Slicing </a:t>
            </a:r>
            <a:endParaRPr lang="en-US" dirty="0"/>
          </a:p>
        </p:txBody>
      </p:sp>
      <p:pic>
        <p:nvPicPr>
          <p:cNvPr id="5" name="Content Placeholder 4" descr="Graphical user interface, application&#10;&#10;Description automatically generated">
            <a:extLst>
              <a:ext uri="{FF2B5EF4-FFF2-40B4-BE49-F238E27FC236}">
                <a16:creationId xmlns:a16="http://schemas.microsoft.com/office/drawing/2014/main" id="{A44C1AD9-F633-4F9B-C974-27EDCC7E33B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50891"/>
          <a:stretch/>
        </p:blipFill>
        <p:spPr>
          <a:xfrm>
            <a:off x="2116191" y="-114311"/>
            <a:ext cx="5483214" cy="5155868"/>
          </a:xfrm>
        </p:spPr>
      </p:pic>
    </p:spTree>
    <p:extLst>
      <p:ext uri="{BB962C8B-B14F-4D97-AF65-F5344CB8AC3E}">
        <p14:creationId xmlns:p14="http://schemas.microsoft.com/office/powerpoint/2010/main" val="1642949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E7FB-4E51-4657-B92C-E3704D330643}"/>
              </a:ext>
            </a:extLst>
          </p:cNvPr>
          <p:cNvSpPr>
            <a:spLocks noGrp="1"/>
          </p:cNvSpPr>
          <p:nvPr>
            <p:ph type="title"/>
          </p:nvPr>
        </p:nvSpPr>
        <p:spPr>
          <a:xfrm>
            <a:off x="185351" y="232204"/>
            <a:ext cx="8229600" cy="857250"/>
          </a:xfrm>
        </p:spPr>
        <p:txBody>
          <a:bodyPr/>
          <a:lstStyle/>
          <a:p>
            <a:r>
              <a:rPr lang="en-AU" dirty="0"/>
              <a:t>Slicing </a:t>
            </a:r>
            <a:endParaRPr lang="en-US" dirty="0"/>
          </a:p>
        </p:txBody>
      </p:sp>
      <p:pic>
        <p:nvPicPr>
          <p:cNvPr id="6" name="Content Placeholder 5" descr="Graphical user interface&#10;&#10;Description automatically generated">
            <a:extLst>
              <a:ext uri="{FF2B5EF4-FFF2-40B4-BE49-F238E27FC236}">
                <a16:creationId xmlns:a16="http://schemas.microsoft.com/office/drawing/2014/main" id="{1D1C18EE-3413-32A2-D117-D57E5D3F3FF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0993" t="16694" b="10526"/>
          <a:stretch/>
        </p:blipFill>
        <p:spPr>
          <a:xfrm>
            <a:off x="1631092" y="18332"/>
            <a:ext cx="6610865" cy="5126756"/>
          </a:xfrm>
        </p:spPr>
      </p:pic>
    </p:spTree>
    <p:extLst>
      <p:ext uri="{BB962C8B-B14F-4D97-AF65-F5344CB8AC3E}">
        <p14:creationId xmlns:p14="http://schemas.microsoft.com/office/powerpoint/2010/main" val="17239896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54CFB4D7-C417-02A8-C050-DBC56523297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9049" y="636117"/>
            <a:ext cx="7685902" cy="4350651"/>
          </a:xfrm>
        </p:spPr>
      </p:pic>
      <p:sp>
        <p:nvSpPr>
          <p:cNvPr id="2" name="Title 1">
            <a:extLst>
              <a:ext uri="{FF2B5EF4-FFF2-40B4-BE49-F238E27FC236}">
                <a16:creationId xmlns:a16="http://schemas.microsoft.com/office/drawing/2014/main" id="{A780E7FB-4E51-4657-B92C-E3704D330643}"/>
              </a:ext>
            </a:extLst>
          </p:cNvPr>
          <p:cNvSpPr>
            <a:spLocks noGrp="1"/>
          </p:cNvSpPr>
          <p:nvPr>
            <p:ph type="title"/>
          </p:nvPr>
        </p:nvSpPr>
        <p:spPr>
          <a:xfrm>
            <a:off x="185351" y="9782"/>
            <a:ext cx="8229600" cy="857250"/>
          </a:xfrm>
        </p:spPr>
        <p:txBody>
          <a:bodyPr/>
          <a:lstStyle/>
          <a:p>
            <a:r>
              <a:rPr lang="en-AU" dirty="0"/>
              <a:t>Infill </a:t>
            </a:r>
            <a:endParaRPr lang="en-US" dirty="0"/>
          </a:p>
        </p:txBody>
      </p:sp>
    </p:spTree>
    <p:extLst>
      <p:ext uri="{BB962C8B-B14F-4D97-AF65-F5344CB8AC3E}">
        <p14:creationId xmlns:p14="http://schemas.microsoft.com/office/powerpoint/2010/main" val="556029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E7FB-4E51-4657-B92C-E3704D330643}"/>
              </a:ext>
            </a:extLst>
          </p:cNvPr>
          <p:cNvSpPr>
            <a:spLocks noGrp="1"/>
          </p:cNvSpPr>
          <p:nvPr>
            <p:ph type="title"/>
          </p:nvPr>
        </p:nvSpPr>
        <p:spPr>
          <a:xfrm>
            <a:off x="185351" y="9782"/>
            <a:ext cx="8229600" cy="857250"/>
          </a:xfrm>
        </p:spPr>
        <p:txBody>
          <a:bodyPr/>
          <a:lstStyle/>
          <a:p>
            <a:r>
              <a:rPr lang="en-AU" dirty="0"/>
              <a:t>Custom Support in </a:t>
            </a:r>
            <a:r>
              <a:rPr lang="en-AU" dirty="0" err="1"/>
              <a:t>PrusaSlicer</a:t>
            </a:r>
            <a:endParaRPr lang="en-US" dirty="0"/>
          </a:p>
        </p:txBody>
      </p:sp>
      <p:pic>
        <p:nvPicPr>
          <p:cNvPr id="9" name="Content Placeholder 8" descr="Graphical user interface&#10;&#10;Description automatically generated">
            <a:extLst>
              <a:ext uri="{FF2B5EF4-FFF2-40B4-BE49-F238E27FC236}">
                <a16:creationId xmlns:a16="http://schemas.microsoft.com/office/drawing/2014/main" id="{2FE95484-9901-30BD-CA1B-134FE385327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356"/>
          <a:stretch/>
        </p:blipFill>
        <p:spPr>
          <a:xfrm>
            <a:off x="729049" y="617838"/>
            <a:ext cx="7456310" cy="4362660"/>
          </a:xfrm>
        </p:spPr>
      </p:pic>
    </p:spTree>
    <p:extLst>
      <p:ext uri="{BB962C8B-B14F-4D97-AF65-F5344CB8AC3E}">
        <p14:creationId xmlns:p14="http://schemas.microsoft.com/office/powerpoint/2010/main" val="1188102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E7FB-4E51-4657-B92C-E3704D330643}"/>
              </a:ext>
            </a:extLst>
          </p:cNvPr>
          <p:cNvSpPr>
            <a:spLocks noGrp="1"/>
          </p:cNvSpPr>
          <p:nvPr>
            <p:ph type="title"/>
          </p:nvPr>
        </p:nvSpPr>
        <p:spPr>
          <a:xfrm>
            <a:off x="185351" y="9782"/>
            <a:ext cx="8229600" cy="857250"/>
          </a:xfrm>
        </p:spPr>
        <p:txBody>
          <a:bodyPr/>
          <a:lstStyle/>
          <a:p>
            <a:r>
              <a:rPr lang="en-AU" dirty="0"/>
              <a:t>Export from </a:t>
            </a:r>
            <a:r>
              <a:rPr lang="en-AU" dirty="0" err="1"/>
              <a:t>PrusaSlicer</a:t>
            </a:r>
            <a:endParaRPr lang="en-US" dirty="0"/>
          </a:p>
        </p:txBody>
      </p:sp>
      <p:pic>
        <p:nvPicPr>
          <p:cNvPr id="5" name="Picture 4" descr="Graphical user interface, application, table&#10;&#10;Description automatically generated">
            <a:extLst>
              <a:ext uri="{FF2B5EF4-FFF2-40B4-BE49-F238E27FC236}">
                <a16:creationId xmlns:a16="http://schemas.microsoft.com/office/drawing/2014/main" id="{22429D0E-C061-FB42-8525-4CB3C1EA4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5709" y="743465"/>
            <a:ext cx="5041900" cy="2603500"/>
          </a:xfrm>
          <a:prstGeom prst="rect">
            <a:avLst/>
          </a:prstGeom>
        </p:spPr>
      </p:pic>
      <p:sp>
        <p:nvSpPr>
          <p:cNvPr id="6" name="TextBox 5">
            <a:extLst>
              <a:ext uri="{FF2B5EF4-FFF2-40B4-BE49-F238E27FC236}">
                <a16:creationId xmlns:a16="http://schemas.microsoft.com/office/drawing/2014/main" id="{5DDF299A-F943-9EC2-C18A-C56E79E4339E}"/>
              </a:ext>
            </a:extLst>
          </p:cNvPr>
          <p:cNvSpPr txBox="1"/>
          <p:nvPr/>
        </p:nvSpPr>
        <p:spPr>
          <a:xfrm>
            <a:off x="395245" y="3792078"/>
            <a:ext cx="7933209" cy="861774"/>
          </a:xfrm>
          <a:prstGeom prst="rect">
            <a:avLst/>
          </a:prstGeom>
          <a:noFill/>
        </p:spPr>
        <p:txBody>
          <a:bodyPr wrap="square" rtlCol="0">
            <a:spAutoFit/>
          </a:bodyPr>
          <a:lstStyle/>
          <a:p>
            <a:r>
              <a:rPr lang="en-US" sz="3200" dirty="0"/>
              <a:t>Export your print job to an SD card  </a:t>
            </a:r>
          </a:p>
          <a:p>
            <a:endParaRPr lang="en-US" dirty="0"/>
          </a:p>
        </p:txBody>
      </p:sp>
      <p:sp>
        <p:nvSpPr>
          <p:cNvPr id="7" name="TextBox 6">
            <a:extLst>
              <a:ext uri="{FF2B5EF4-FFF2-40B4-BE49-F238E27FC236}">
                <a16:creationId xmlns:a16="http://schemas.microsoft.com/office/drawing/2014/main" id="{11F79B25-1926-F256-B00A-F9FA176B2308}"/>
              </a:ext>
            </a:extLst>
          </p:cNvPr>
          <p:cNvSpPr txBox="1"/>
          <p:nvPr/>
        </p:nvSpPr>
        <p:spPr>
          <a:xfrm>
            <a:off x="185351" y="922123"/>
            <a:ext cx="3620358" cy="2308324"/>
          </a:xfrm>
          <a:prstGeom prst="rect">
            <a:avLst/>
          </a:prstGeom>
          <a:noFill/>
        </p:spPr>
        <p:txBody>
          <a:bodyPr wrap="square" rtlCol="0">
            <a:spAutoFit/>
          </a:bodyPr>
          <a:lstStyle/>
          <a:p>
            <a:r>
              <a:rPr lang="en-US" dirty="0" err="1"/>
              <a:t>Whats</a:t>
            </a:r>
            <a:r>
              <a:rPr lang="en-US" dirty="0"/>
              <a:t> it going to cost in terms of </a:t>
            </a:r>
          </a:p>
          <a:p>
            <a:r>
              <a:rPr lang="en-US" dirty="0"/>
              <a:t>Filament and time?</a:t>
            </a:r>
          </a:p>
          <a:p>
            <a:endParaRPr lang="en-US" dirty="0"/>
          </a:p>
          <a:p>
            <a:r>
              <a:rPr lang="en-US" dirty="0"/>
              <a:t>If your happy with these costs when measured against the resolution, infill, support settings…? </a:t>
            </a:r>
          </a:p>
          <a:p>
            <a:endParaRPr lang="en-US" dirty="0"/>
          </a:p>
        </p:txBody>
      </p:sp>
      <p:cxnSp>
        <p:nvCxnSpPr>
          <p:cNvPr id="14" name="Straight Arrow Connector 13">
            <a:extLst>
              <a:ext uri="{FF2B5EF4-FFF2-40B4-BE49-F238E27FC236}">
                <a16:creationId xmlns:a16="http://schemas.microsoft.com/office/drawing/2014/main" id="{6082E8E2-62D4-B03B-2ED0-E9C92697D9DE}"/>
              </a:ext>
            </a:extLst>
          </p:cNvPr>
          <p:cNvCxnSpPr>
            <a:cxnSpLocks/>
            <a:stCxn id="6" idx="0"/>
          </p:cNvCxnSpPr>
          <p:nvPr/>
        </p:nvCxnSpPr>
        <p:spPr>
          <a:xfrm flipV="1">
            <a:off x="4361850" y="3112322"/>
            <a:ext cx="1396399" cy="6797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20731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18BEA-6B9F-4B7F-AA85-3119B447588D}"/>
              </a:ext>
            </a:extLst>
          </p:cNvPr>
          <p:cNvSpPr>
            <a:spLocks noGrp="1"/>
          </p:cNvSpPr>
          <p:nvPr>
            <p:ph type="title"/>
          </p:nvPr>
        </p:nvSpPr>
        <p:spPr/>
        <p:txBody>
          <a:bodyPr/>
          <a:lstStyle/>
          <a:p>
            <a:r>
              <a:rPr lang="en-AU" dirty="0"/>
              <a:t>Finishing your model</a:t>
            </a:r>
          </a:p>
        </p:txBody>
      </p:sp>
    </p:spTree>
    <p:extLst>
      <p:ext uri="{BB962C8B-B14F-4D97-AF65-F5344CB8AC3E}">
        <p14:creationId xmlns:p14="http://schemas.microsoft.com/office/powerpoint/2010/main" val="1476600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E7FB-4E51-4657-B92C-E3704D330643}"/>
              </a:ext>
            </a:extLst>
          </p:cNvPr>
          <p:cNvSpPr>
            <a:spLocks noGrp="1"/>
          </p:cNvSpPr>
          <p:nvPr>
            <p:ph type="title"/>
          </p:nvPr>
        </p:nvSpPr>
        <p:spPr/>
        <p:txBody>
          <a:bodyPr/>
          <a:lstStyle/>
          <a:p>
            <a:r>
              <a:rPr lang="en-AU" dirty="0"/>
              <a:t>Finishing FAQs </a:t>
            </a:r>
            <a:endParaRPr lang="en-US" dirty="0"/>
          </a:p>
        </p:txBody>
      </p:sp>
      <p:sp>
        <p:nvSpPr>
          <p:cNvPr id="3" name="Content Placeholder 2">
            <a:extLst>
              <a:ext uri="{FF2B5EF4-FFF2-40B4-BE49-F238E27FC236}">
                <a16:creationId xmlns:a16="http://schemas.microsoft.com/office/drawing/2014/main" id="{753D1397-B4C6-4186-8C24-C37A3E045704}"/>
              </a:ext>
            </a:extLst>
          </p:cNvPr>
          <p:cNvSpPr>
            <a:spLocks noGrp="1"/>
          </p:cNvSpPr>
          <p:nvPr>
            <p:ph idx="1"/>
          </p:nvPr>
        </p:nvSpPr>
        <p:spPr>
          <a:xfrm>
            <a:off x="403327" y="1187450"/>
            <a:ext cx="7419873" cy="3395663"/>
          </a:xfrm>
        </p:spPr>
        <p:txBody>
          <a:bodyPr/>
          <a:lstStyle/>
          <a:p>
            <a:pPr marL="0" indent="0">
              <a:buNone/>
            </a:pPr>
            <a:r>
              <a:rPr lang="en-AU" sz="2400" dirty="0"/>
              <a:t>What’s the best way to removing supports?</a:t>
            </a:r>
          </a:p>
        </p:txBody>
      </p:sp>
      <p:pic>
        <p:nvPicPr>
          <p:cNvPr id="5" name="Picture 4" descr="A picture containing person, floor, indoor&#10;&#10;Description automatically generated">
            <a:extLst>
              <a:ext uri="{FF2B5EF4-FFF2-40B4-BE49-F238E27FC236}">
                <a16:creationId xmlns:a16="http://schemas.microsoft.com/office/drawing/2014/main" id="{D5890D79-4E4F-08EF-2696-312648F88437}"/>
              </a:ext>
            </a:extLst>
          </p:cNvPr>
          <p:cNvPicPr>
            <a:picLocks noChangeAspect="1"/>
          </p:cNvPicPr>
          <p:nvPr/>
        </p:nvPicPr>
        <p:blipFill rotWithShape="1">
          <a:blip r:embed="rId3">
            <a:extLst>
              <a:ext uri="{28A0092B-C50C-407E-A947-70E740481C1C}">
                <a14:useLocalDpi xmlns:a14="http://schemas.microsoft.com/office/drawing/2010/main" val="0"/>
              </a:ext>
            </a:extLst>
          </a:blip>
          <a:srcRect b="22566"/>
          <a:stretch/>
        </p:blipFill>
        <p:spPr>
          <a:xfrm>
            <a:off x="2130483" y="1871106"/>
            <a:ext cx="4883034" cy="2835832"/>
          </a:xfrm>
          <a:prstGeom prst="rect">
            <a:avLst/>
          </a:prstGeom>
        </p:spPr>
      </p:pic>
    </p:spTree>
    <p:extLst>
      <p:ext uri="{BB962C8B-B14F-4D97-AF65-F5344CB8AC3E}">
        <p14:creationId xmlns:p14="http://schemas.microsoft.com/office/powerpoint/2010/main" val="207655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21D57-9AE4-4F28-97DF-D61F7AEB897A}"/>
              </a:ext>
            </a:extLst>
          </p:cNvPr>
          <p:cNvSpPr>
            <a:spLocks noGrp="1"/>
          </p:cNvSpPr>
          <p:nvPr>
            <p:ph type="title"/>
          </p:nvPr>
        </p:nvSpPr>
        <p:spPr/>
        <p:txBody>
          <a:bodyPr/>
          <a:lstStyle/>
          <a:p>
            <a:r>
              <a:rPr lang="en-AU" dirty="0">
                <a:latin typeface="Helvetica" pitchFamily="2" charset="0"/>
              </a:rPr>
              <a:t>Why did you </a:t>
            </a:r>
            <a:br>
              <a:rPr lang="en-AU" dirty="0">
                <a:latin typeface="Helvetica" pitchFamily="2" charset="0"/>
              </a:rPr>
            </a:br>
            <a:r>
              <a:rPr lang="en-AU" dirty="0">
                <a:latin typeface="Helvetica" pitchFamily="2" charset="0"/>
              </a:rPr>
              <a:t>sign up? </a:t>
            </a:r>
            <a:endParaRPr lang="en-US" dirty="0">
              <a:latin typeface="Helvetica" pitchFamily="2" charset="0"/>
            </a:endParaRPr>
          </a:p>
        </p:txBody>
      </p:sp>
      <p:sp>
        <p:nvSpPr>
          <p:cNvPr id="4" name="Text Placeholder 3">
            <a:extLst>
              <a:ext uri="{FF2B5EF4-FFF2-40B4-BE49-F238E27FC236}">
                <a16:creationId xmlns:a16="http://schemas.microsoft.com/office/drawing/2014/main" id="{835E7005-8B4C-4DB4-B675-00DEAFECAD79}"/>
              </a:ext>
            </a:extLst>
          </p:cNvPr>
          <p:cNvSpPr>
            <a:spLocks noGrp="1"/>
          </p:cNvSpPr>
          <p:nvPr>
            <p:ph type="body" sz="quarter" idx="10"/>
          </p:nvPr>
        </p:nvSpPr>
        <p:spPr/>
        <p:txBody>
          <a:bodyPr/>
          <a:lstStyle/>
          <a:p>
            <a:r>
              <a:rPr lang="en-AU" dirty="0">
                <a:latin typeface="Helvetica" pitchFamily="2" charset="0"/>
              </a:rPr>
              <a:t>Why do you want to </a:t>
            </a:r>
            <a:br>
              <a:rPr lang="en-AU" dirty="0">
                <a:latin typeface="Helvetica" pitchFamily="2" charset="0"/>
              </a:rPr>
            </a:br>
            <a:r>
              <a:rPr lang="en-AU" dirty="0">
                <a:latin typeface="Helvetica" pitchFamily="2" charset="0"/>
              </a:rPr>
              <a:t>know about 3D Printing? </a:t>
            </a:r>
          </a:p>
          <a:p>
            <a:endParaRPr lang="en-AU" dirty="0">
              <a:latin typeface="Helvetica" pitchFamily="2" charset="0"/>
            </a:endParaRPr>
          </a:p>
          <a:p>
            <a:r>
              <a:rPr lang="en-AU" dirty="0">
                <a:latin typeface="Helvetica" pitchFamily="2" charset="0"/>
              </a:rPr>
              <a:t>What do you hope to get out of these sessions?</a:t>
            </a:r>
            <a:endParaRPr lang="en-US" dirty="0">
              <a:latin typeface="Helvetica" pitchFamily="2" charset="0"/>
            </a:endParaRPr>
          </a:p>
        </p:txBody>
      </p:sp>
    </p:spTree>
    <p:extLst>
      <p:ext uri="{BB962C8B-B14F-4D97-AF65-F5344CB8AC3E}">
        <p14:creationId xmlns:p14="http://schemas.microsoft.com/office/powerpoint/2010/main" val="15743507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E7FB-4E51-4657-B92C-E3704D330643}"/>
              </a:ext>
            </a:extLst>
          </p:cNvPr>
          <p:cNvSpPr>
            <a:spLocks noGrp="1"/>
          </p:cNvSpPr>
          <p:nvPr>
            <p:ph type="title"/>
          </p:nvPr>
        </p:nvSpPr>
        <p:spPr/>
        <p:txBody>
          <a:bodyPr/>
          <a:lstStyle/>
          <a:p>
            <a:r>
              <a:rPr lang="en-AU" dirty="0"/>
              <a:t>Finishing FAQs </a:t>
            </a:r>
            <a:endParaRPr lang="en-US" dirty="0"/>
          </a:p>
        </p:txBody>
      </p:sp>
      <p:sp>
        <p:nvSpPr>
          <p:cNvPr id="3" name="Content Placeholder 2">
            <a:extLst>
              <a:ext uri="{FF2B5EF4-FFF2-40B4-BE49-F238E27FC236}">
                <a16:creationId xmlns:a16="http://schemas.microsoft.com/office/drawing/2014/main" id="{753D1397-B4C6-4186-8C24-C37A3E045704}"/>
              </a:ext>
            </a:extLst>
          </p:cNvPr>
          <p:cNvSpPr>
            <a:spLocks noGrp="1"/>
          </p:cNvSpPr>
          <p:nvPr>
            <p:ph idx="1"/>
          </p:nvPr>
        </p:nvSpPr>
        <p:spPr>
          <a:xfrm>
            <a:off x="403327" y="1187450"/>
            <a:ext cx="7419873" cy="3395663"/>
          </a:xfrm>
        </p:spPr>
        <p:txBody>
          <a:bodyPr/>
          <a:lstStyle/>
          <a:p>
            <a:pPr marL="0" indent="0">
              <a:buNone/>
            </a:pPr>
            <a:r>
              <a:rPr lang="en-AU" sz="2400" dirty="0"/>
              <a:t>What’s the best way to get my model smoother</a:t>
            </a:r>
          </a:p>
          <a:p>
            <a:pPr marL="0" indent="0">
              <a:buNone/>
            </a:pPr>
            <a:endParaRPr lang="en-AU" sz="2400" dirty="0"/>
          </a:p>
          <a:p>
            <a:pPr marL="0" indent="0">
              <a:buNone/>
            </a:pPr>
            <a:endParaRPr lang="en-AU" sz="2400" dirty="0"/>
          </a:p>
        </p:txBody>
      </p:sp>
      <p:pic>
        <p:nvPicPr>
          <p:cNvPr id="5" name="Picture 4" descr="A picture containing text&#10;&#10;Description automatically generated">
            <a:extLst>
              <a:ext uri="{FF2B5EF4-FFF2-40B4-BE49-F238E27FC236}">
                <a16:creationId xmlns:a16="http://schemas.microsoft.com/office/drawing/2014/main" id="{89BB0B72-4C59-E4BA-34E8-C9704679D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600" y="1749424"/>
            <a:ext cx="3467325" cy="3395664"/>
          </a:xfrm>
          <a:prstGeom prst="rect">
            <a:avLst/>
          </a:prstGeom>
        </p:spPr>
      </p:pic>
    </p:spTree>
    <p:extLst>
      <p:ext uri="{BB962C8B-B14F-4D97-AF65-F5344CB8AC3E}">
        <p14:creationId xmlns:p14="http://schemas.microsoft.com/office/powerpoint/2010/main" val="4198227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E7FB-4E51-4657-B92C-E3704D330643}"/>
              </a:ext>
            </a:extLst>
          </p:cNvPr>
          <p:cNvSpPr>
            <a:spLocks noGrp="1"/>
          </p:cNvSpPr>
          <p:nvPr>
            <p:ph type="title"/>
          </p:nvPr>
        </p:nvSpPr>
        <p:spPr/>
        <p:txBody>
          <a:bodyPr/>
          <a:lstStyle/>
          <a:p>
            <a:r>
              <a:rPr lang="en-AU" dirty="0"/>
              <a:t>Finishing FAQs </a:t>
            </a:r>
            <a:endParaRPr lang="en-US" dirty="0"/>
          </a:p>
        </p:txBody>
      </p:sp>
      <p:sp>
        <p:nvSpPr>
          <p:cNvPr id="3" name="Content Placeholder 2">
            <a:extLst>
              <a:ext uri="{FF2B5EF4-FFF2-40B4-BE49-F238E27FC236}">
                <a16:creationId xmlns:a16="http://schemas.microsoft.com/office/drawing/2014/main" id="{753D1397-B4C6-4186-8C24-C37A3E045704}"/>
              </a:ext>
            </a:extLst>
          </p:cNvPr>
          <p:cNvSpPr>
            <a:spLocks noGrp="1"/>
          </p:cNvSpPr>
          <p:nvPr>
            <p:ph idx="1"/>
          </p:nvPr>
        </p:nvSpPr>
        <p:spPr>
          <a:xfrm>
            <a:off x="403327" y="1187450"/>
            <a:ext cx="7419873" cy="3395663"/>
          </a:xfrm>
        </p:spPr>
        <p:txBody>
          <a:bodyPr/>
          <a:lstStyle/>
          <a:p>
            <a:pPr marL="0" indent="0">
              <a:buNone/>
            </a:pPr>
            <a:r>
              <a:rPr lang="en-AU" sz="2400" dirty="0"/>
              <a:t>Can I paint PLA?</a:t>
            </a:r>
          </a:p>
          <a:p>
            <a:pPr marL="0" indent="0">
              <a:buNone/>
            </a:pPr>
            <a:endParaRPr lang="en-AU" sz="2400" dirty="0"/>
          </a:p>
        </p:txBody>
      </p:sp>
      <p:pic>
        <p:nvPicPr>
          <p:cNvPr id="5" name="Picture 4" descr="A picture containing person, indoor&#10;&#10;Description automatically generated">
            <a:extLst>
              <a:ext uri="{FF2B5EF4-FFF2-40B4-BE49-F238E27FC236}">
                <a16:creationId xmlns:a16="http://schemas.microsoft.com/office/drawing/2014/main" id="{5DB091C9-7AF7-4E8D-7124-E4399DEFF03A}"/>
              </a:ext>
            </a:extLst>
          </p:cNvPr>
          <p:cNvPicPr>
            <a:picLocks noChangeAspect="1"/>
          </p:cNvPicPr>
          <p:nvPr/>
        </p:nvPicPr>
        <p:blipFill rotWithShape="1">
          <a:blip r:embed="rId3">
            <a:extLst>
              <a:ext uri="{28A0092B-C50C-407E-A947-70E740481C1C}">
                <a14:useLocalDpi xmlns:a14="http://schemas.microsoft.com/office/drawing/2010/main" val="0"/>
              </a:ext>
            </a:extLst>
          </a:blip>
          <a:srcRect l="18194" r="14885"/>
          <a:stretch/>
        </p:blipFill>
        <p:spPr>
          <a:xfrm>
            <a:off x="2248930" y="1586410"/>
            <a:ext cx="4176584" cy="3120528"/>
          </a:xfrm>
          <a:prstGeom prst="rect">
            <a:avLst/>
          </a:prstGeom>
        </p:spPr>
      </p:pic>
    </p:spTree>
    <p:extLst>
      <p:ext uri="{BB962C8B-B14F-4D97-AF65-F5344CB8AC3E}">
        <p14:creationId xmlns:p14="http://schemas.microsoft.com/office/powerpoint/2010/main" val="830762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18BEA-6B9F-4B7F-AA85-3119B447588D}"/>
              </a:ext>
            </a:extLst>
          </p:cNvPr>
          <p:cNvSpPr>
            <a:spLocks noGrp="1"/>
          </p:cNvSpPr>
          <p:nvPr>
            <p:ph type="title"/>
          </p:nvPr>
        </p:nvSpPr>
        <p:spPr/>
        <p:txBody>
          <a:bodyPr/>
          <a:lstStyle/>
          <a:p>
            <a:r>
              <a:rPr lang="en-AU" dirty="0"/>
              <a:t>Design time!</a:t>
            </a:r>
          </a:p>
        </p:txBody>
      </p:sp>
    </p:spTree>
    <p:extLst>
      <p:ext uri="{BB962C8B-B14F-4D97-AF65-F5344CB8AC3E}">
        <p14:creationId xmlns:p14="http://schemas.microsoft.com/office/powerpoint/2010/main" val="823197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1B3C3-332D-4029-AB94-F7CD1511C5D0}"/>
              </a:ext>
            </a:extLst>
          </p:cNvPr>
          <p:cNvSpPr>
            <a:spLocks noGrp="1"/>
          </p:cNvSpPr>
          <p:nvPr>
            <p:ph type="title"/>
          </p:nvPr>
        </p:nvSpPr>
        <p:spPr/>
        <p:txBody>
          <a:bodyPr/>
          <a:lstStyle/>
          <a:p>
            <a:r>
              <a:rPr lang="en-AU" dirty="0"/>
              <a:t>Where to go from here?</a:t>
            </a:r>
            <a:endParaRPr lang="en-US" dirty="0"/>
          </a:p>
        </p:txBody>
      </p:sp>
      <p:sp>
        <p:nvSpPr>
          <p:cNvPr id="3" name="Content Placeholder 2">
            <a:extLst>
              <a:ext uri="{FF2B5EF4-FFF2-40B4-BE49-F238E27FC236}">
                <a16:creationId xmlns:a16="http://schemas.microsoft.com/office/drawing/2014/main" id="{81A16A27-3364-4042-8778-F7C485D3892C}"/>
              </a:ext>
            </a:extLst>
          </p:cNvPr>
          <p:cNvSpPr>
            <a:spLocks noGrp="1"/>
          </p:cNvSpPr>
          <p:nvPr>
            <p:ph idx="1"/>
          </p:nvPr>
        </p:nvSpPr>
        <p:spPr>
          <a:xfrm>
            <a:off x="457200" y="1200150"/>
            <a:ext cx="4683211" cy="3395663"/>
          </a:xfrm>
        </p:spPr>
        <p:txBody>
          <a:bodyPr/>
          <a:lstStyle/>
          <a:p>
            <a:pPr marL="0" indent="0">
              <a:buNone/>
            </a:pPr>
            <a:r>
              <a:rPr lang="en-AU" dirty="0" err="1"/>
              <a:t>SLQwiki</a:t>
            </a:r>
            <a:r>
              <a:rPr lang="en-AU" dirty="0"/>
              <a:t> – </a:t>
            </a:r>
          </a:p>
          <a:p>
            <a:r>
              <a:rPr lang="en-AU" sz="2000" dirty="0"/>
              <a:t>There’s a version of the </a:t>
            </a:r>
            <a:r>
              <a:rPr lang="en-AU" sz="2000" dirty="0" err="1"/>
              <a:t>tinkercad</a:t>
            </a:r>
            <a:r>
              <a:rPr lang="en-AU" sz="2000" dirty="0"/>
              <a:t> tutorial is on there.</a:t>
            </a:r>
          </a:p>
          <a:p>
            <a:pPr marL="0" indent="0">
              <a:buNone/>
            </a:pPr>
            <a:r>
              <a:rPr lang="en-AU" dirty="0"/>
              <a:t>Hack the Evening  </a:t>
            </a:r>
          </a:p>
          <a:p>
            <a:r>
              <a:rPr lang="en-AU" sz="2000" dirty="0"/>
              <a:t>Come back and print your own designs, </a:t>
            </a:r>
          </a:p>
          <a:p>
            <a:r>
              <a:rPr lang="en-AU" sz="2000" dirty="0"/>
              <a:t>Get signed off on the induction. </a:t>
            </a:r>
          </a:p>
          <a:p>
            <a:r>
              <a:rPr lang="en-AU" sz="2000" dirty="0"/>
              <a:t>Talk to people about their projects.  </a:t>
            </a:r>
            <a:endParaRPr lang="en-US" sz="2000" dirty="0"/>
          </a:p>
        </p:txBody>
      </p:sp>
      <p:pic>
        <p:nvPicPr>
          <p:cNvPr id="5" name="Picture 4" descr="Graphical user interface, website&#10;&#10;Description automatically generated">
            <a:extLst>
              <a:ext uri="{FF2B5EF4-FFF2-40B4-BE49-F238E27FC236}">
                <a16:creationId xmlns:a16="http://schemas.microsoft.com/office/drawing/2014/main" id="{6FDF58A3-5554-9AEA-5CFB-C24735EFA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324" y="2934659"/>
            <a:ext cx="3236329" cy="1965994"/>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5BE98C0C-1226-7392-6936-331F15080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9324" y="911703"/>
            <a:ext cx="3236329" cy="1986627"/>
          </a:xfrm>
          <a:prstGeom prst="rect">
            <a:avLst/>
          </a:prstGeom>
        </p:spPr>
      </p:pic>
    </p:spTree>
    <p:extLst>
      <p:ext uri="{BB962C8B-B14F-4D97-AF65-F5344CB8AC3E}">
        <p14:creationId xmlns:p14="http://schemas.microsoft.com/office/powerpoint/2010/main" val="1542546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86C2A-6606-110E-C0B8-8897E334F259}"/>
              </a:ext>
            </a:extLst>
          </p:cNvPr>
          <p:cNvSpPr>
            <a:spLocks noGrp="1"/>
          </p:cNvSpPr>
          <p:nvPr>
            <p:ph type="title"/>
          </p:nvPr>
        </p:nvSpPr>
        <p:spPr/>
        <p:txBody>
          <a:bodyPr/>
          <a:lstStyle/>
          <a:p>
            <a:r>
              <a:rPr lang="en-US" dirty="0"/>
              <a:t>Print-in-place</a:t>
            </a:r>
          </a:p>
        </p:txBody>
      </p:sp>
      <p:pic>
        <p:nvPicPr>
          <p:cNvPr id="5" name="Content Placeholder 4" descr="Graphical user interface, application&#10;&#10;Description automatically generated">
            <a:extLst>
              <a:ext uri="{FF2B5EF4-FFF2-40B4-BE49-F238E27FC236}">
                <a16:creationId xmlns:a16="http://schemas.microsoft.com/office/drawing/2014/main" id="{32934077-593B-1D5F-1AD1-DBBF0A77AC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3075" y="968375"/>
            <a:ext cx="5762626" cy="4069285"/>
          </a:xfrm>
        </p:spPr>
      </p:pic>
    </p:spTree>
    <p:extLst>
      <p:ext uri="{BB962C8B-B14F-4D97-AF65-F5344CB8AC3E}">
        <p14:creationId xmlns:p14="http://schemas.microsoft.com/office/powerpoint/2010/main" val="25892048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1B3C3-332D-4029-AB94-F7CD1511C5D0}"/>
              </a:ext>
            </a:extLst>
          </p:cNvPr>
          <p:cNvSpPr>
            <a:spLocks noGrp="1"/>
          </p:cNvSpPr>
          <p:nvPr>
            <p:ph type="title"/>
          </p:nvPr>
        </p:nvSpPr>
        <p:spPr/>
        <p:txBody>
          <a:bodyPr/>
          <a:lstStyle/>
          <a:p>
            <a:r>
              <a:rPr lang="en-AU" dirty="0"/>
              <a:t>Where to go from here?</a:t>
            </a:r>
            <a:endParaRPr lang="en-US" dirty="0"/>
          </a:p>
        </p:txBody>
      </p:sp>
      <p:sp>
        <p:nvSpPr>
          <p:cNvPr id="3" name="Content Placeholder 2">
            <a:extLst>
              <a:ext uri="{FF2B5EF4-FFF2-40B4-BE49-F238E27FC236}">
                <a16:creationId xmlns:a16="http://schemas.microsoft.com/office/drawing/2014/main" id="{81A16A27-3364-4042-8778-F7C485D3892C}"/>
              </a:ext>
            </a:extLst>
          </p:cNvPr>
          <p:cNvSpPr>
            <a:spLocks noGrp="1"/>
          </p:cNvSpPr>
          <p:nvPr>
            <p:ph idx="1"/>
          </p:nvPr>
        </p:nvSpPr>
        <p:spPr>
          <a:xfrm>
            <a:off x="457200" y="874712"/>
            <a:ext cx="8229600" cy="3395663"/>
          </a:xfrm>
        </p:spPr>
        <p:txBody>
          <a:bodyPr/>
          <a:lstStyle/>
          <a:p>
            <a:pPr marL="0" indent="0">
              <a:buNone/>
            </a:pPr>
            <a:r>
              <a:rPr lang="en-AU" dirty="0" err="1"/>
              <a:t>Thingiverse</a:t>
            </a:r>
            <a:r>
              <a:rPr lang="en-AU" dirty="0"/>
              <a:t> – </a:t>
            </a:r>
          </a:p>
          <a:p>
            <a:r>
              <a:rPr lang="en-AU" sz="1800" dirty="0"/>
              <a:t>Checkout things other people have designed for 3D printing.</a:t>
            </a:r>
          </a:p>
          <a:p>
            <a:r>
              <a:rPr lang="en-AU" sz="1800" dirty="0"/>
              <a:t>Save yourself a lot of time designing something someone else has successfully made. </a:t>
            </a:r>
          </a:p>
          <a:p>
            <a:r>
              <a:rPr lang="en-AU" sz="1800" dirty="0"/>
              <a:t>Remix / customise other peoples designs</a:t>
            </a:r>
          </a:p>
        </p:txBody>
      </p:sp>
      <p:pic>
        <p:nvPicPr>
          <p:cNvPr id="5" name="Picture 4" descr="Graphical user interface, application, Teams&#10;&#10;Description automatically generated">
            <a:extLst>
              <a:ext uri="{FF2B5EF4-FFF2-40B4-BE49-F238E27FC236}">
                <a16:creationId xmlns:a16="http://schemas.microsoft.com/office/drawing/2014/main" id="{ACEE99B0-C856-240D-7E49-BA1E12F8D525}"/>
              </a:ext>
            </a:extLst>
          </p:cNvPr>
          <p:cNvPicPr>
            <a:picLocks noChangeAspect="1"/>
          </p:cNvPicPr>
          <p:nvPr/>
        </p:nvPicPr>
        <p:blipFill rotWithShape="1">
          <a:blip r:embed="rId3">
            <a:extLst>
              <a:ext uri="{28A0092B-C50C-407E-A947-70E740481C1C}">
                <a14:useLocalDpi xmlns:a14="http://schemas.microsoft.com/office/drawing/2010/main" val="0"/>
              </a:ext>
            </a:extLst>
          </a:blip>
          <a:srcRect r="20065"/>
          <a:stretch/>
        </p:blipFill>
        <p:spPr>
          <a:xfrm>
            <a:off x="1668164" y="2848134"/>
            <a:ext cx="6141307" cy="2090578"/>
          </a:xfrm>
          <a:prstGeom prst="rect">
            <a:avLst/>
          </a:prstGeom>
        </p:spPr>
      </p:pic>
    </p:spTree>
    <p:extLst>
      <p:ext uri="{BB962C8B-B14F-4D97-AF65-F5344CB8AC3E}">
        <p14:creationId xmlns:p14="http://schemas.microsoft.com/office/powerpoint/2010/main" val="3074574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1B3C3-332D-4029-AB94-F7CD1511C5D0}"/>
              </a:ext>
            </a:extLst>
          </p:cNvPr>
          <p:cNvSpPr>
            <a:spLocks noGrp="1"/>
          </p:cNvSpPr>
          <p:nvPr>
            <p:ph type="title"/>
          </p:nvPr>
        </p:nvSpPr>
        <p:spPr/>
        <p:txBody>
          <a:bodyPr/>
          <a:lstStyle/>
          <a:p>
            <a:r>
              <a:rPr lang="en-AU" dirty="0"/>
              <a:t>Where to go from here?</a:t>
            </a:r>
            <a:endParaRPr lang="en-US" dirty="0"/>
          </a:p>
        </p:txBody>
      </p:sp>
      <p:sp>
        <p:nvSpPr>
          <p:cNvPr id="3" name="Content Placeholder 2">
            <a:extLst>
              <a:ext uri="{FF2B5EF4-FFF2-40B4-BE49-F238E27FC236}">
                <a16:creationId xmlns:a16="http://schemas.microsoft.com/office/drawing/2014/main" id="{81A16A27-3364-4042-8778-F7C485D3892C}"/>
              </a:ext>
            </a:extLst>
          </p:cNvPr>
          <p:cNvSpPr>
            <a:spLocks noGrp="1"/>
          </p:cNvSpPr>
          <p:nvPr>
            <p:ph idx="1"/>
          </p:nvPr>
        </p:nvSpPr>
        <p:spPr/>
        <p:txBody>
          <a:bodyPr/>
          <a:lstStyle/>
          <a:p>
            <a:pPr marL="0" indent="0">
              <a:buNone/>
            </a:pPr>
            <a:r>
              <a:rPr lang="en-AU" dirty="0"/>
              <a:t>Functional Print </a:t>
            </a:r>
          </a:p>
          <a:p>
            <a:r>
              <a:rPr lang="en-AU" sz="1800" dirty="0"/>
              <a:t>Check out the functional solutions people print up on Reddit </a:t>
            </a:r>
            <a:r>
              <a:rPr lang="en-AU" sz="1800" dirty="0">
                <a:hlinkClick r:id="rId3"/>
              </a:rPr>
              <a:t>https://www.reddit.com/r/functionalprint/</a:t>
            </a:r>
            <a:endParaRPr lang="en-AU" sz="1800" dirty="0"/>
          </a:p>
        </p:txBody>
      </p:sp>
      <p:pic>
        <p:nvPicPr>
          <p:cNvPr id="5" name="Picture 4" descr="Graphical user interface, text, application&#10;&#10;Description automatically generated">
            <a:extLst>
              <a:ext uri="{FF2B5EF4-FFF2-40B4-BE49-F238E27FC236}">
                <a16:creationId xmlns:a16="http://schemas.microsoft.com/office/drawing/2014/main" id="{EF768D9C-C077-09AE-D671-BB4478B9A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389" y="2425014"/>
            <a:ext cx="2482617" cy="2513699"/>
          </a:xfrm>
          <a:prstGeom prst="rect">
            <a:avLst/>
          </a:prstGeom>
        </p:spPr>
      </p:pic>
      <p:pic>
        <p:nvPicPr>
          <p:cNvPr id="7" name="Picture 6" descr="Graphical user interface, website&#10;&#10;Description automatically generated with medium confidence">
            <a:extLst>
              <a:ext uri="{FF2B5EF4-FFF2-40B4-BE49-F238E27FC236}">
                <a16:creationId xmlns:a16="http://schemas.microsoft.com/office/drawing/2014/main" id="{0A118DC9-0055-6D76-9F2B-DF1EEF9944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5851" y="2408345"/>
            <a:ext cx="2695392" cy="2530368"/>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1E1A1C3A-E0AF-2D10-CDE3-DB9BA0FB32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7159" y="2321826"/>
            <a:ext cx="2459641" cy="2513699"/>
          </a:xfrm>
          <a:prstGeom prst="rect">
            <a:avLst/>
          </a:prstGeom>
        </p:spPr>
      </p:pic>
    </p:spTree>
    <p:extLst>
      <p:ext uri="{BB962C8B-B14F-4D97-AF65-F5344CB8AC3E}">
        <p14:creationId xmlns:p14="http://schemas.microsoft.com/office/powerpoint/2010/main" val="1223453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B76B57-DD3B-416C-B599-626719A388DF}"/>
              </a:ext>
            </a:extLst>
          </p:cNvPr>
          <p:cNvSpPr>
            <a:spLocks noGrp="1"/>
          </p:cNvSpPr>
          <p:nvPr>
            <p:ph type="title"/>
          </p:nvPr>
        </p:nvSpPr>
        <p:spPr/>
        <p:txBody>
          <a:bodyPr/>
          <a:lstStyle/>
          <a:p>
            <a:r>
              <a:rPr lang="en-AU" dirty="0">
                <a:latin typeface="Helvetica" pitchFamily="2" charset="0"/>
              </a:rPr>
              <a:t>Session Overview</a:t>
            </a:r>
            <a:endParaRPr lang="en-US" dirty="0">
              <a:latin typeface="Helvetica" pitchFamily="2" charset="0"/>
            </a:endParaRPr>
          </a:p>
        </p:txBody>
      </p:sp>
      <p:sp>
        <p:nvSpPr>
          <p:cNvPr id="5" name="Content Placeholder 4">
            <a:extLst>
              <a:ext uri="{FF2B5EF4-FFF2-40B4-BE49-F238E27FC236}">
                <a16:creationId xmlns:a16="http://schemas.microsoft.com/office/drawing/2014/main" id="{000AE0FF-FA21-413D-88B1-ADE56EDDB724}"/>
              </a:ext>
            </a:extLst>
          </p:cNvPr>
          <p:cNvSpPr>
            <a:spLocks noGrp="1"/>
          </p:cNvSpPr>
          <p:nvPr>
            <p:ph idx="1"/>
          </p:nvPr>
        </p:nvSpPr>
        <p:spPr>
          <a:xfrm>
            <a:off x="457200" y="1200150"/>
            <a:ext cx="8507288" cy="3395663"/>
          </a:xfrm>
        </p:spPr>
        <p:txBody>
          <a:bodyPr/>
          <a:lstStyle/>
          <a:p>
            <a:pPr marL="514350" indent="-514350">
              <a:buFont typeface="+mj-lt"/>
              <a:buAutoNum type="arabicPeriod"/>
            </a:pPr>
            <a:r>
              <a:rPr lang="en-AU" dirty="0">
                <a:latin typeface="Helvetica" pitchFamily="2" charset="0"/>
              </a:rPr>
              <a:t>See The Edge’s 3D printers at work.  </a:t>
            </a:r>
          </a:p>
          <a:p>
            <a:pPr marL="514350" indent="-514350">
              <a:buFont typeface="+mj-lt"/>
              <a:buAutoNum type="arabicPeriod"/>
            </a:pPr>
            <a:r>
              <a:rPr lang="en-AU" dirty="0">
                <a:latin typeface="Helvetica" pitchFamily="2" charset="0"/>
              </a:rPr>
              <a:t>Look at some software you can use to design a model </a:t>
            </a:r>
          </a:p>
          <a:p>
            <a:pPr marL="1314450" lvl="2" indent="-514350"/>
            <a:r>
              <a:rPr lang="en-AU" dirty="0">
                <a:solidFill>
                  <a:srgbClr val="000000"/>
                </a:solidFill>
                <a:latin typeface="Helvetica" pitchFamily="2" charset="0"/>
              </a:rPr>
              <a:t>Fusion 360</a:t>
            </a:r>
          </a:p>
          <a:p>
            <a:pPr marL="1314450" lvl="2" indent="-514350"/>
            <a:r>
              <a:rPr lang="en-AU" dirty="0" err="1">
                <a:solidFill>
                  <a:srgbClr val="000000"/>
                </a:solidFill>
                <a:latin typeface="Helvetica" pitchFamily="2" charset="0"/>
              </a:rPr>
              <a:t>Meshmixer</a:t>
            </a:r>
            <a:endParaRPr lang="en-AU" dirty="0">
              <a:solidFill>
                <a:srgbClr val="000000"/>
              </a:solidFill>
              <a:latin typeface="Helvetica" pitchFamily="2" charset="0"/>
            </a:endParaRPr>
          </a:p>
          <a:p>
            <a:pPr marL="1314450" lvl="2" indent="-514350"/>
            <a:r>
              <a:rPr lang="en-AU" dirty="0" err="1">
                <a:solidFill>
                  <a:srgbClr val="000000"/>
                </a:solidFill>
                <a:latin typeface="Helvetica" pitchFamily="2" charset="0"/>
              </a:rPr>
              <a:t>Tinkercad</a:t>
            </a:r>
            <a:endParaRPr lang="en-AU" dirty="0">
              <a:solidFill>
                <a:srgbClr val="000000"/>
              </a:solidFill>
              <a:latin typeface="Helvetica" pitchFamily="2" charset="0"/>
            </a:endParaRPr>
          </a:p>
        </p:txBody>
      </p:sp>
    </p:spTree>
    <p:extLst>
      <p:ext uri="{BB962C8B-B14F-4D97-AF65-F5344CB8AC3E}">
        <p14:creationId xmlns:p14="http://schemas.microsoft.com/office/powerpoint/2010/main" val="337277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B76B57-DD3B-416C-B599-626719A388DF}"/>
              </a:ext>
            </a:extLst>
          </p:cNvPr>
          <p:cNvSpPr>
            <a:spLocks noGrp="1"/>
          </p:cNvSpPr>
          <p:nvPr>
            <p:ph type="title"/>
          </p:nvPr>
        </p:nvSpPr>
        <p:spPr/>
        <p:txBody>
          <a:bodyPr/>
          <a:lstStyle/>
          <a:p>
            <a:r>
              <a:rPr lang="en-AU" dirty="0">
                <a:latin typeface="Helvetica" pitchFamily="2" charset="0"/>
              </a:rPr>
              <a:t>Session Overview</a:t>
            </a:r>
            <a:endParaRPr lang="en-US" dirty="0">
              <a:latin typeface="Helvetica" pitchFamily="2" charset="0"/>
            </a:endParaRPr>
          </a:p>
        </p:txBody>
      </p:sp>
      <p:sp>
        <p:nvSpPr>
          <p:cNvPr id="5" name="Content Placeholder 4">
            <a:extLst>
              <a:ext uri="{FF2B5EF4-FFF2-40B4-BE49-F238E27FC236}">
                <a16:creationId xmlns:a16="http://schemas.microsoft.com/office/drawing/2014/main" id="{000AE0FF-FA21-413D-88B1-ADE56EDDB724}"/>
              </a:ext>
            </a:extLst>
          </p:cNvPr>
          <p:cNvSpPr>
            <a:spLocks noGrp="1"/>
          </p:cNvSpPr>
          <p:nvPr>
            <p:ph idx="1"/>
          </p:nvPr>
        </p:nvSpPr>
        <p:spPr>
          <a:xfrm>
            <a:off x="457200" y="1200150"/>
            <a:ext cx="8507288" cy="3395663"/>
          </a:xfrm>
        </p:spPr>
        <p:txBody>
          <a:bodyPr/>
          <a:lstStyle/>
          <a:p>
            <a:pPr marL="514350" indent="-514350">
              <a:buFont typeface="+mj-lt"/>
              <a:buAutoNum type="arabicPeriod" startAt="3"/>
            </a:pPr>
            <a:r>
              <a:rPr lang="en-AU" dirty="0"/>
              <a:t>Look at the software we use to slice our models. </a:t>
            </a:r>
          </a:p>
          <a:p>
            <a:pPr marL="514350" indent="-514350">
              <a:buFont typeface="+mj-lt"/>
              <a:buAutoNum type="arabicPeriod" startAt="3"/>
            </a:pPr>
            <a:r>
              <a:rPr lang="en-AU" dirty="0"/>
              <a:t>Have a go at designing something to print</a:t>
            </a:r>
          </a:p>
        </p:txBody>
      </p:sp>
    </p:spTree>
    <p:extLst>
      <p:ext uri="{BB962C8B-B14F-4D97-AF65-F5344CB8AC3E}">
        <p14:creationId xmlns:p14="http://schemas.microsoft.com/office/powerpoint/2010/main" val="2132298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2587-1A37-4572-B5F7-4B0C1DD5ACBF}"/>
              </a:ext>
            </a:extLst>
          </p:cNvPr>
          <p:cNvSpPr>
            <a:spLocks noGrp="1"/>
          </p:cNvSpPr>
          <p:nvPr>
            <p:ph type="title"/>
          </p:nvPr>
        </p:nvSpPr>
        <p:spPr/>
        <p:txBody>
          <a:bodyPr/>
          <a:lstStyle/>
          <a:p>
            <a:r>
              <a:rPr lang="en-AU" dirty="0">
                <a:latin typeface="Helvetica" pitchFamily="2" charset="0"/>
              </a:rPr>
              <a:t>Why 3D printing? </a:t>
            </a:r>
            <a:endParaRPr lang="en-US" dirty="0">
              <a:latin typeface="Helvetica" pitchFamily="2" charset="0"/>
            </a:endParaRPr>
          </a:p>
        </p:txBody>
      </p:sp>
    </p:spTree>
    <p:extLst>
      <p:ext uri="{BB962C8B-B14F-4D97-AF65-F5344CB8AC3E}">
        <p14:creationId xmlns:p14="http://schemas.microsoft.com/office/powerpoint/2010/main" val="566929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2587-1A37-4572-B5F7-4B0C1DD5ACBF}"/>
              </a:ext>
            </a:extLst>
          </p:cNvPr>
          <p:cNvSpPr>
            <a:spLocks noGrp="1"/>
          </p:cNvSpPr>
          <p:nvPr>
            <p:ph type="title"/>
          </p:nvPr>
        </p:nvSpPr>
        <p:spPr/>
        <p:txBody>
          <a:bodyPr/>
          <a:lstStyle/>
          <a:p>
            <a:r>
              <a:rPr lang="en-AU" dirty="0">
                <a:latin typeface="Helvetica" pitchFamily="2" charset="0"/>
              </a:rPr>
              <a:t>How does 3D printing work? </a:t>
            </a:r>
            <a:endParaRPr lang="en-US" dirty="0">
              <a:latin typeface="Helvetica" pitchFamily="2" charset="0"/>
            </a:endParaRPr>
          </a:p>
        </p:txBody>
      </p:sp>
    </p:spTree>
    <p:extLst>
      <p:ext uri="{BB962C8B-B14F-4D97-AF65-F5344CB8AC3E}">
        <p14:creationId xmlns:p14="http://schemas.microsoft.com/office/powerpoint/2010/main" val="487035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A8199-E294-4F47-88D6-64927F961E65}"/>
              </a:ext>
            </a:extLst>
          </p:cNvPr>
          <p:cNvSpPr>
            <a:spLocks noGrp="1"/>
          </p:cNvSpPr>
          <p:nvPr>
            <p:ph type="title"/>
          </p:nvPr>
        </p:nvSpPr>
        <p:spPr/>
        <p:txBody>
          <a:bodyPr/>
          <a:lstStyle/>
          <a:p>
            <a:r>
              <a:rPr lang="en-AU" dirty="0">
                <a:latin typeface="Helvetica" pitchFamily="2" charset="0"/>
              </a:rPr>
              <a:t>That depends…</a:t>
            </a:r>
            <a:endParaRPr lang="en-US" dirty="0">
              <a:latin typeface="Helvetica" pitchFamily="2" charset="0"/>
            </a:endParaRPr>
          </a:p>
        </p:txBody>
      </p:sp>
      <p:sp>
        <p:nvSpPr>
          <p:cNvPr id="3" name="Content Placeholder 2">
            <a:extLst>
              <a:ext uri="{FF2B5EF4-FFF2-40B4-BE49-F238E27FC236}">
                <a16:creationId xmlns:a16="http://schemas.microsoft.com/office/drawing/2014/main" id="{C69854B7-09E4-49BD-96FA-80DAC9891ED0}"/>
              </a:ext>
            </a:extLst>
          </p:cNvPr>
          <p:cNvSpPr>
            <a:spLocks noGrp="1"/>
          </p:cNvSpPr>
          <p:nvPr>
            <p:ph idx="1"/>
          </p:nvPr>
        </p:nvSpPr>
        <p:spPr>
          <a:xfrm>
            <a:off x="457200" y="1200150"/>
            <a:ext cx="8291264" cy="3395663"/>
          </a:xfrm>
        </p:spPr>
        <p:txBody>
          <a:bodyPr/>
          <a:lstStyle/>
          <a:p>
            <a:pPr marL="0" indent="0">
              <a:buNone/>
            </a:pPr>
            <a:r>
              <a:rPr lang="en-AU" dirty="0">
                <a:latin typeface="Helvetica" pitchFamily="2" charset="0"/>
              </a:rPr>
              <a:t>There’s 3 main types at the consumer/ prosumer level.</a:t>
            </a:r>
          </a:p>
          <a:p>
            <a:r>
              <a:rPr lang="en-AU" dirty="0">
                <a:latin typeface="Helvetica" pitchFamily="2" charset="0"/>
              </a:rPr>
              <a:t>UV Resin</a:t>
            </a:r>
          </a:p>
          <a:p>
            <a:r>
              <a:rPr lang="en-AU" dirty="0">
                <a:latin typeface="Helvetica" pitchFamily="2" charset="0"/>
              </a:rPr>
              <a:t>Laser </a:t>
            </a:r>
            <a:r>
              <a:rPr lang="en-AU" dirty="0" err="1">
                <a:latin typeface="Helvetica" pitchFamily="2" charset="0"/>
              </a:rPr>
              <a:t>cinter</a:t>
            </a:r>
            <a:endParaRPr lang="en-AU" dirty="0">
              <a:latin typeface="Helvetica" pitchFamily="2" charset="0"/>
            </a:endParaRPr>
          </a:p>
          <a:p>
            <a:r>
              <a:rPr lang="en-AU" dirty="0">
                <a:latin typeface="Helvetica" pitchFamily="2" charset="0"/>
              </a:rPr>
              <a:t>FDM </a:t>
            </a:r>
          </a:p>
        </p:txBody>
      </p:sp>
    </p:spTree>
    <p:extLst>
      <p:ext uri="{BB962C8B-B14F-4D97-AF65-F5344CB8AC3E}">
        <p14:creationId xmlns:p14="http://schemas.microsoft.com/office/powerpoint/2010/main" val="2452679484"/>
      </p:ext>
    </p:extLst>
  </p:cSld>
  <p:clrMapOvr>
    <a:masterClrMapping/>
  </p:clrMapOvr>
</p:sld>
</file>

<file path=ppt/theme/theme1.xml><?xml version="1.0" encoding="utf-8"?>
<a:theme xmlns:a="http://schemas.openxmlformats.org/drawingml/2006/main" name="SLQ blue_powerpoint template">
  <a:themeElements>
    <a:clrScheme name="All Yours">
      <a:dk1>
        <a:sysClr val="windowText" lastClr="000000"/>
      </a:dk1>
      <a:lt1>
        <a:sysClr val="window" lastClr="FFFFFF"/>
      </a:lt1>
      <a:dk2>
        <a:srgbClr val="B7D110"/>
      </a:dk2>
      <a:lt2>
        <a:srgbClr val="00A4A1"/>
      </a:lt2>
      <a:accent1>
        <a:srgbClr val="008FB7"/>
      </a:accent1>
      <a:accent2>
        <a:srgbClr val="6C62AB"/>
      </a:accent2>
      <a:accent3>
        <a:srgbClr val="F9A900"/>
      </a:accent3>
      <a:accent4>
        <a:srgbClr val="EC6915"/>
      </a:accent4>
      <a:accent5>
        <a:srgbClr val="C0416E"/>
      </a:accent5>
      <a:accent6>
        <a:srgbClr val="E0003F"/>
      </a:accent6>
      <a:hlink>
        <a:srgbClr val="008FB7"/>
      </a:hlink>
      <a:folHlink>
        <a:srgbClr val="595959"/>
      </a:folHlink>
    </a:clrScheme>
    <a:fontScheme name="SLQ blue_powerpoint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Q blue_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Q blue_powerpoin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Q blue_powerpoin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Q blue_powerpoin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Q blue_powerpoin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Q blue_powerpoin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Q blue_powerpoin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Q blue_powerpoin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Q blue_powerpoin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Q blue_powerpoin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Q blue_powerpoin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Q blue_powerpoin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LQ blue_powerpoint template" id="{9B45E9BB-62F0-4264-843C-5963A0287F8D}" vid="{9E8996CF-DD57-4889-B13B-85D9431E34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D0745057D29C4E8DAED95CDDAC499E" ma:contentTypeVersion="24" ma:contentTypeDescription="Create a new document." ma:contentTypeScope="" ma:versionID="d3c3bfd31edfcd5c5d875097311dfd15">
  <xsd:schema xmlns:xsd="http://www.w3.org/2001/XMLSchema" xmlns:xs="http://www.w3.org/2001/XMLSchema" xmlns:p="http://schemas.microsoft.com/office/2006/metadata/properties" xmlns:ns2="4fe39c7d-ca6d-4de5-89ba-6d2796a89202" xmlns:ns3="f725a04e-3f6f-4976-afe5-0253c66f5bc2" xmlns:ns4="64cbdf78-7192-46f9-b3e6-158edc1eabaa" targetNamespace="http://schemas.microsoft.com/office/2006/metadata/properties" ma:root="true" ma:fieldsID="088801979fba04c40e66e63fbac7f5da" ns2:_="" ns3:_="" ns4:_="">
    <xsd:import namespace="4fe39c7d-ca6d-4de5-89ba-6d2796a89202"/>
    <xsd:import namespace="f725a04e-3f6f-4976-afe5-0253c66f5bc2"/>
    <xsd:import namespace="64cbdf78-7192-46f9-b3e6-158edc1eabaa"/>
    <xsd:element name="properties">
      <xsd:complexType>
        <xsd:sequence>
          <xsd:element name="documentManagement">
            <xsd:complexType>
              <xsd:all>
                <xsd:element ref="ns2:SarahEBriggs"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2:LossReport" minOccurs="0"/>
                <xsd:element ref="ns2:notes" minOccurs="0"/>
                <xsd:element ref="ns2:Tub_x002f_NoTub" minOccurs="0"/>
                <xsd:element ref="ns2:Category" minOccurs="0"/>
                <xsd:element ref="ns2:lcf76f155ced4ddcb4097134ff3c332f" minOccurs="0"/>
                <xsd:element ref="ns4:TaxCatchAll"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e39c7d-ca6d-4de5-89ba-6d2796a89202" elementFormDefault="qualified">
    <xsd:import namespace="http://schemas.microsoft.com/office/2006/documentManagement/types"/>
    <xsd:import namespace="http://schemas.microsoft.com/office/infopath/2007/PartnerControls"/>
    <xsd:element name="SarahEBriggs" ma:index="2" nillable="true" ma:displayName="download" ma:description="hAVE downloaded photoshop" ma:format="Dropdown" ma:hidden="true" ma:list="UserInfo" ma:SharePointGroup="0" ma:internalName="SarahEBriggs"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hidden="true" ma:internalName="MediaServiceAutoTags" ma:readOnly="true">
      <xsd:simpleType>
        <xsd:restriction base="dms:Text"/>
      </xsd:simpleType>
    </xsd:element>
    <xsd:element name="MediaServiceOCR" ma:index="11" nillable="true" ma:displayName="Extracted Text" ma:hidden="true" ma:internalName="MediaServiceOCR"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hidden="true" ma:internalName="MediaServiceKeyPoints" ma:readOnly="true">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hidden="true" ma:internalName="MediaServiceLocation" ma:readOnly="true">
      <xsd:simpleType>
        <xsd:restriction base="dms:Text"/>
      </xsd:simpleType>
    </xsd:element>
    <xsd:element name="LossReport" ma:index="22" nillable="true" ma:displayName="Loss Report" ma:format="Dropdown" ma:internalName="LossReport">
      <xsd:simpleType>
        <xsd:restriction base="dms:Choice">
          <xsd:enumeration value="Not Added"/>
          <xsd:enumeration value="Added"/>
        </xsd:restriction>
      </xsd:simpleType>
    </xsd:element>
    <xsd:element name="notes" ma:index="23" nillable="true" ma:displayName="notes" ma:format="Dropdown" ma:internalName="notes">
      <xsd:simpleType>
        <xsd:restriction base="dms:Text">
          <xsd:maxLength value="255"/>
        </xsd:restriction>
      </xsd:simpleType>
    </xsd:element>
    <xsd:element name="Tub_x002f_NoTub" ma:index="24" nillable="true" ma:displayName="Tub / No Tub" ma:default="Tub" ma:description="For counting number of plastic tubs" ma:format="Dropdown" ma:internalName="Tub_x002f_NoTub">
      <xsd:simpleType>
        <xsd:restriction base="dms:Text">
          <xsd:maxLength value="10"/>
        </xsd:restriction>
      </xsd:simpleType>
    </xsd:element>
    <xsd:element name="Category" ma:index="25" nillable="true" ma:displayName="Category" ma:format="Dropdown" ma:internalName="Category">
      <xsd:complexType>
        <xsd:complexContent>
          <xsd:extension base="dms:MultiChoice">
            <xsd:sequence>
              <xsd:element name="Value" maxOccurs="unbounded" minOccurs="0" nillable="true">
                <xsd:simpleType>
                  <xsd:restriction base="dms:Choice">
                    <xsd:enumeration value="Stationary +  craft supplies"/>
                    <xsd:enumeration value="Electronics + Consumables"/>
                    <xsd:enumeration value="microcontroller + accesories"/>
                    <xsd:enumeration value="SOC"/>
                    <xsd:enumeration value="EBench Equipment + tools"/>
                    <xsd:enumeration value="shop  materials"/>
                    <xsd:enumeration value="prototype materials"/>
                    <xsd:enumeration value="Consumables for Plant, Tools and equip"/>
                    <xsd:enumeration value="MShop hand tools"/>
                    <xsd:enumeration value="MShop power tools"/>
                    <xsd:enumeration value="Tubs + containers"/>
                    <xsd:enumeration value="PPE"/>
                    <xsd:enumeration value="Fabric"/>
                    <xsd:enumeration value="building materials"/>
                    <xsd:enumeration value="Hardware"/>
                    <xsd:enumeration value="Comp&amp;Periph-NonICT"/>
                    <xsd:enumeration value="Comp&amp;Periph-SLQPA"/>
                    <xsd:enumeration value="Furniture and fittings"/>
                    <xsd:enumeration value="Custom furniture and fittings"/>
                    <xsd:enumeration value="240v electrical"/>
                    <xsd:enumeration value="AV equipment"/>
                    <xsd:enumeration value="AV equip - depreciated"/>
                    <xsd:enumeration value="Personal"/>
                    <xsd:enumeration value="Remaindered ICT"/>
                    <xsd:enumeration value="CLab Equip &amp; access"/>
                    <xsd:enumeration value="Workshop/Induction Materials"/>
                    <xsd:enumeration value="AV asset/P&amp;A"/>
                    <xsd:enumeration value="Computer consumables"/>
                    <xsd:enumeration value="Artefact/ decor  /example project"/>
                    <xsd:enumeration value="MShop plant &amp; accessories"/>
                    <xsd:enumeration value="Custom Workshop Equipment"/>
                    <xsd:enumeration value="Wetlab equip &amp; accessories"/>
                    <xsd:enumeration value="Appliances"/>
                    <xsd:enumeration value="Choice 34"/>
                  </xsd:restriction>
                </xsd:simpleType>
              </xsd:element>
            </xsd:sequence>
          </xsd:extension>
        </xsd:complexContent>
      </xsd:complex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6887afb6-b740-45b6-9c28-fce5107743be" ma:termSetId="09814cd3-568e-fe90-9814-8d621ff8fb84" ma:anchorId="fba54fb3-c3e1-fe81-a776-ca4b69148c4d" ma:open="true" ma:isKeyword="false">
      <xsd:complexType>
        <xsd:sequence>
          <xsd:element ref="pc:Terms" minOccurs="0" maxOccurs="1"/>
        </xsd:sequence>
      </xsd:complexType>
    </xsd:element>
    <xsd:element name="Date" ma:index="29"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725a04e-3f6f-4976-afe5-0253c66f5bc2" elementFormDefault="qualified">
    <xsd:import namespace="http://schemas.microsoft.com/office/2006/documentManagement/types"/>
    <xsd:import namespace="http://schemas.microsoft.com/office/infopath/2007/PartnerControls"/>
    <xsd:element name="SharedWithUsers" ma:index="17"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cbdf78-7192-46f9-b3e6-158edc1eabaa"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0ecf8679-5993-4226-811e-6a186527aa0f}" ma:internalName="TaxCatchAll" ma:showField="CatchAllData" ma:web="f725a04e-3f6f-4976-afe5-0253c66f5b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4cbdf78-7192-46f9-b3e6-158edc1eabaa" xsi:nil="true"/>
    <SarahEBriggs xmlns="4fe39c7d-ca6d-4de5-89ba-6d2796a89202">
      <UserInfo>
        <DisplayName/>
        <AccountId xsi:nil="true"/>
        <AccountType/>
      </UserInfo>
    </SarahEBriggs>
    <notes xmlns="4fe39c7d-ca6d-4de5-89ba-6d2796a89202" xsi:nil="true"/>
    <Tub_x002f_NoTub xmlns="4fe39c7d-ca6d-4de5-89ba-6d2796a89202">Tub</Tub_x002f_NoTub>
    <LossReport xmlns="4fe39c7d-ca6d-4de5-89ba-6d2796a89202" xsi:nil="true"/>
    <Category xmlns="4fe39c7d-ca6d-4de5-89ba-6d2796a89202" xsi:nil="true"/>
    <lcf76f155ced4ddcb4097134ff3c332f xmlns="4fe39c7d-ca6d-4de5-89ba-6d2796a89202">
      <Terms xmlns="http://schemas.microsoft.com/office/infopath/2007/PartnerControls"/>
    </lcf76f155ced4ddcb4097134ff3c332f>
    <Date xmlns="4fe39c7d-ca6d-4de5-89ba-6d2796a89202" xsi:nil="true"/>
  </documentManagement>
</p:properties>
</file>

<file path=customXml/itemProps1.xml><?xml version="1.0" encoding="utf-8"?>
<ds:datastoreItem xmlns:ds="http://schemas.openxmlformats.org/officeDocument/2006/customXml" ds:itemID="{3CD91B5C-BBBC-4472-915F-5504D64876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e39c7d-ca6d-4de5-89ba-6d2796a89202"/>
    <ds:schemaRef ds:uri="f725a04e-3f6f-4976-afe5-0253c66f5bc2"/>
    <ds:schemaRef ds:uri="64cbdf78-7192-46f9-b3e6-158edc1eab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0CC08F-B6BF-4908-81D2-3DBA83E9ED17}">
  <ds:schemaRefs>
    <ds:schemaRef ds:uri="http://schemas.microsoft.com/sharepoint/v3/contenttype/forms"/>
  </ds:schemaRefs>
</ds:datastoreItem>
</file>

<file path=customXml/itemProps3.xml><?xml version="1.0" encoding="utf-8"?>
<ds:datastoreItem xmlns:ds="http://schemas.openxmlformats.org/officeDocument/2006/customXml" ds:itemID="{E2E3E126-D717-4AF8-98B8-D9F63F19286B}">
  <ds:schemaRefs>
    <ds:schemaRef ds:uri="http://purl.org/dc/elements/1.1/"/>
    <ds:schemaRef ds:uri="http://www.w3.org/XML/1998/namespace"/>
    <ds:schemaRef ds:uri="http://schemas.microsoft.com/office/infopath/2007/PartnerControls"/>
    <ds:schemaRef ds:uri="http://purl.org/dc/terms/"/>
    <ds:schemaRef ds:uri="http://purl.org/dc/dcmitype/"/>
    <ds:schemaRef ds:uri="http://schemas.microsoft.com/office/2006/documentManagement/types"/>
    <ds:schemaRef ds:uri="http://schemas.openxmlformats.org/package/2006/metadata/core-properties"/>
    <ds:schemaRef ds:uri="64cbdf78-7192-46f9-b3e6-158edc1eabaa"/>
    <ds:schemaRef ds:uri="f725a04e-3f6f-4976-afe5-0253c66f5bc2"/>
    <ds:schemaRef ds:uri="4fe39c7d-ca6d-4de5-89ba-6d2796a89202"/>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SLQ blue_powerpoint template</Template>
  <TotalTime>11350</TotalTime>
  <Words>1574</Words>
  <Application>Microsoft Macintosh PowerPoint</Application>
  <PresentationFormat>Custom</PresentationFormat>
  <Paragraphs>268</Paragraphs>
  <Slides>46</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.Apple Color Emoji UI</vt:lpstr>
      <vt:lpstr>Arial</vt:lpstr>
      <vt:lpstr>Calibri</vt:lpstr>
      <vt:lpstr>GothamSSm-Book</vt:lpstr>
      <vt:lpstr>Helvetica</vt:lpstr>
      <vt:lpstr>SLQ blue_powerpoint template</vt:lpstr>
      <vt:lpstr>3D Printing 101</vt:lpstr>
      <vt:lpstr>Acknowledgement of Country</vt:lpstr>
      <vt:lpstr>Intros! </vt:lpstr>
      <vt:lpstr>Why did you  sign up? </vt:lpstr>
      <vt:lpstr>Session Overview</vt:lpstr>
      <vt:lpstr>Session Overview</vt:lpstr>
      <vt:lpstr>Why 3D printing? </vt:lpstr>
      <vt:lpstr>How does 3D printing work? </vt:lpstr>
      <vt:lpstr>That depends…</vt:lpstr>
      <vt:lpstr>UV Resin </vt:lpstr>
      <vt:lpstr>Selective Laser Sinter</vt:lpstr>
      <vt:lpstr>Fused Deposition Modeling </vt:lpstr>
      <vt:lpstr>What can go wrong?</vt:lpstr>
      <vt:lpstr>Safety</vt:lpstr>
      <vt:lpstr>Print failure modes   Machine failure and possible damage to the machine </vt:lpstr>
      <vt:lpstr>Lets see a machine and how to start a job  </vt:lpstr>
      <vt:lpstr>Designing for 3D printing  CAD software </vt:lpstr>
      <vt:lpstr>Fusion 360</vt:lpstr>
      <vt:lpstr>Meshmixer</vt:lpstr>
      <vt:lpstr>TinkerCAD</vt:lpstr>
      <vt:lpstr> Lets have a go!</vt:lpstr>
      <vt:lpstr>Sign up for a free account</vt:lpstr>
      <vt:lpstr>The interface</vt:lpstr>
      <vt:lpstr>Navigating the 3-dimensional space</vt:lpstr>
      <vt:lpstr>Moving and manipulating shapes</vt:lpstr>
      <vt:lpstr>Moving and manipulating shapes</vt:lpstr>
      <vt:lpstr>Moving and manipulating shapes</vt:lpstr>
      <vt:lpstr>Moving and manipulating shapes</vt:lpstr>
      <vt:lpstr>Make a complex shape </vt:lpstr>
      <vt:lpstr>Make a complex shape </vt:lpstr>
      <vt:lpstr>Export your job for printing </vt:lpstr>
      <vt:lpstr>Slicing with PrusaSlicer </vt:lpstr>
      <vt:lpstr>Slicing </vt:lpstr>
      <vt:lpstr>Slicing </vt:lpstr>
      <vt:lpstr>Infill </vt:lpstr>
      <vt:lpstr>Custom Support in PrusaSlicer</vt:lpstr>
      <vt:lpstr>Export from PrusaSlicer</vt:lpstr>
      <vt:lpstr>Finishing your model</vt:lpstr>
      <vt:lpstr>Finishing FAQs </vt:lpstr>
      <vt:lpstr>Finishing FAQs </vt:lpstr>
      <vt:lpstr>Finishing FAQs </vt:lpstr>
      <vt:lpstr>Design time!</vt:lpstr>
      <vt:lpstr>Where to go from here?</vt:lpstr>
      <vt:lpstr>Print-in-place</vt:lpstr>
      <vt:lpstr>Where to go from here?</vt:lpstr>
      <vt:lpstr>Where to go from here?</vt:lpstr>
    </vt:vector>
  </TitlesOfParts>
  <Company>State Library of Queensland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Billie Ruben</dc:creator>
  <cp:lastModifiedBy>Mick Byrne</cp:lastModifiedBy>
  <cp:revision>118</cp:revision>
  <cp:lastPrinted>2023-03-12T12:24:45Z</cp:lastPrinted>
  <dcterms:created xsi:type="dcterms:W3CDTF">2021-07-20T06:33:15Z</dcterms:created>
  <dcterms:modified xsi:type="dcterms:W3CDTF">2023-03-12T13:28:32Z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0x01010043D0745057D29C4E8DAED95CDDAC499E</vt:lpwstr>
  </property>
  <property fmtid="{D5CDD505-2E9C-101B-9397-08002B2CF9AE}" pid="3" name="SL Business activity">
    <vt:lpwstr/>
  </property>
  <property fmtid="{D5CDD505-2E9C-101B-9397-08002B2CF9AE}" pid="4" name="SLBCSDescriptor">
    <vt:lpwstr/>
  </property>
  <property fmtid="{D5CDD505-2E9C-101B-9397-08002B2CF9AE}" pid="5" name="SLQDocumentType">
    <vt:lpwstr/>
  </property>
  <property fmtid="{D5CDD505-2E9C-101B-9397-08002B2CF9AE}" pid="6" name="SLQDocumentState">
    <vt:lpwstr>1;#Working document|d84c0e14-715f-4888-93aa-770533540b30</vt:lpwstr>
  </property>
  <property fmtid="{D5CDD505-2E9C-101B-9397-08002B2CF9AE}" pid="7" name="SLFileNumber">
    <vt:lpwstr/>
  </property>
  <property fmtid="{D5CDD505-2E9C-101B-9397-08002B2CF9AE}" pid="8" name="SLLGA">
    <vt:lpwstr/>
  </property>
  <property fmtid="{D5CDD505-2E9C-101B-9397-08002B2CF9AE}" pid="9" name="SLPublicPrograms">
    <vt:lpwstr/>
  </property>
  <property fmtid="{D5CDD505-2E9C-101B-9397-08002B2CF9AE}" pid="10" name="SLQDepartment">
    <vt:lpwstr>7;#Applied Creativity|bf229fa7-e85d-4c90-b5d2-c634ac0b62a0</vt:lpwstr>
  </property>
  <property fmtid="{D5CDD505-2E9C-101B-9397-08002B2CF9AE}" pid="11" name="SLBCSActivity">
    <vt:lpwstr/>
  </property>
  <property fmtid="{D5CDD505-2E9C-101B-9397-08002B2CF9AE}" pid="12" name="MediaServiceImageTags">
    <vt:lpwstr/>
  </property>
</Properties>
</file>