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301" r:id="rId5"/>
    <p:sldId id="418" r:id="rId6"/>
    <p:sldId id="417" r:id="rId7"/>
    <p:sldId id="433" r:id="rId8"/>
    <p:sldId id="420" r:id="rId9"/>
    <p:sldId id="431" r:id="rId10"/>
    <p:sldId id="331" r:id="rId11"/>
    <p:sldId id="419" r:id="rId12"/>
    <p:sldId id="370" r:id="rId13"/>
    <p:sldId id="371" r:id="rId14"/>
    <p:sldId id="376" r:id="rId15"/>
    <p:sldId id="434" r:id="rId16"/>
    <p:sldId id="365" r:id="rId17"/>
    <p:sldId id="369" r:id="rId18"/>
    <p:sldId id="367" r:id="rId19"/>
    <p:sldId id="421" r:id="rId20"/>
    <p:sldId id="377" r:id="rId21"/>
    <p:sldId id="422" r:id="rId22"/>
    <p:sldId id="372" r:id="rId23"/>
    <p:sldId id="423" r:id="rId24"/>
    <p:sldId id="427" r:id="rId25"/>
    <p:sldId id="424" r:id="rId26"/>
    <p:sldId id="430" r:id="rId27"/>
  </p:sldIdLst>
  <p:sldSz cx="9144000" cy="5145088"/>
  <p:notesSz cx="6797675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ssion 1" id="{EB0C30F7-0267-4FCD-A9D1-636E51D2CC52}">
          <p14:sldIdLst/>
        </p14:section>
        <p14:section name="Session 2" id="{7E57AD69-8EB9-45D9-B012-5FCE6878E919}">
          <p14:sldIdLst>
            <p14:sldId id="301"/>
            <p14:sldId id="418"/>
            <p14:sldId id="417"/>
            <p14:sldId id="433"/>
            <p14:sldId id="420"/>
            <p14:sldId id="431"/>
            <p14:sldId id="331"/>
            <p14:sldId id="419"/>
            <p14:sldId id="370"/>
            <p14:sldId id="371"/>
            <p14:sldId id="376"/>
            <p14:sldId id="434"/>
            <p14:sldId id="365"/>
            <p14:sldId id="369"/>
            <p14:sldId id="367"/>
            <p14:sldId id="421"/>
            <p14:sldId id="377"/>
            <p14:sldId id="422"/>
            <p14:sldId id="372"/>
            <p14:sldId id="423"/>
            <p14:sldId id="427"/>
            <p14:sldId id="424"/>
            <p14:sldId id="4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ie Ruben" initials="BR" lastIdx="6" clrIdx="0">
    <p:extLst>
      <p:ext uri="{19B8F6BF-5375-455C-9EA6-DF929625EA0E}">
        <p15:presenceInfo xmlns:p15="http://schemas.microsoft.com/office/powerpoint/2012/main" userId="S::BRuben@slq.qld.gov.au::ac6ae957-96af-4935-a817-2385690bd5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FC4"/>
    <a:srgbClr val="008FB7"/>
    <a:srgbClr val="00A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1"/>
    <p:restoredTop sz="65634"/>
  </p:normalViewPr>
  <p:slideViewPr>
    <p:cSldViewPr snapToGrid="0">
      <p:cViewPr varScale="1">
        <p:scale>
          <a:sx n="95" d="100"/>
          <a:sy n="95" d="100"/>
        </p:scale>
        <p:origin x="114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D5DBA-5B75-4080-B3AE-0D75A61D5CB0}" type="datetimeFigureOut">
              <a:rPr lang="en-AU" smtClean="0"/>
              <a:t>6/12/2022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6" y="4777612"/>
            <a:ext cx="5438464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098" y="9428243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3D857-88AB-4AFE-9009-7FE04966A5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64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3D857-88AB-4AFE-9009-7FE04966A54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57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3D857-88AB-4AFE-9009-7FE04966A54D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6248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3D857-88AB-4AFE-9009-7FE04966A54D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4097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3D857-88AB-4AFE-9009-7FE04966A54D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8874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3D857-88AB-4AFE-9009-7FE04966A54D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1661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Maybe do online here 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3D857-88AB-4AFE-9009-7FE04966A54D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6298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3D857-88AB-4AFE-9009-7FE04966A54D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6719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Maybe do online here 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3D857-88AB-4AFE-9009-7FE04966A54D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8173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3D857-88AB-4AFE-9009-7FE04966A54D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0404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3D857-88AB-4AFE-9009-7FE04966A54D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1633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3D857-88AB-4AFE-9009-7FE04966A54D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3172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3D857-88AB-4AFE-9009-7FE04966A54D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5564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Maybe do online here 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3D857-88AB-4AFE-9009-7FE04966A54D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3136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3D857-88AB-4AFE-9009-7FE04966A54D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0941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3D857-88AB-4AFE-9009-7FE04966A54D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60054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3D857-88AB-4AFE-9009-7FE04966A54D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1034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3D857-88AB-4AFE-9009-7FE04966A54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184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3D857-88AB-4AFE-9009-7FE04966A54D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587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3D857-88AB-4AFE-9009-7FE04966A54D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3736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3D857-88AB-4AFE-9009-7FE04966A54D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0448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3D857-88AB-4AFE-9009-7FE04966A54D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6532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3D857-88AB-4AFE-9009-7FE04966A54D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3776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3D857-88AB-4AFE-9009-7FE04966A54D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775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power point cover blue">
            <a:extLst>
              <a:ext uri="{FF2B5EF4-FFF2-40B4-BE49-F238E27FC236}">
                <a16:creationId xmlns:a16="http://schemas.microsoft.com/office/drawing/2014/main" id="{1A21A287-F0C9-4E19-B80C-80AC298B33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6" y="1598613"/>
            <a:ext cx="3742184" cy="1103312"/>
          </a:xfrm>
        </p:spPr>
        <p:txBody>
          <a:bodyPr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031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525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C3C8606-A758-4794-8017-75785E7C0761}"/>
              </a:ext>
            </a:extLst>
          </p:cNvPr>
          <p:cNvSpPr/>
          <p:nvPr userDrawn="1"/>
        </p:nvSpPr>
        <p:spPr>
          <a:xfrm>
            <a:off x="683568" y="664330"/>
            <a:ext cx="3816427" cy="38164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5B08D95-C0E9-4548-A5A5-7101121585D9}"/>
              </a:ext>
            </a:extLst>
          </p:cNvPr>
          <p:cNvSpPr/>
          <p:nvPr userDrawn="1"/>
        </p:nvSpPr>
        <p:spPr>
          <a:xfrm rot="7891212">
            <a:off x="3666307" y="3640833"/>
            <a:ext cx="947272" cy="89244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64330"/>
            <a:ext cx="3816426" cy="3816428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0CAE5A-085E-4213-903B-BA7A206B9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7900" y="663575"/>
            <a:ext cx="3816350" cy="3852863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243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6C3BEAD8-800C-4E32-A442-C8B3E6BF2905}"/>
              </a:ext>
            </a:extLst>
          </p:cNvPr>
          <p:cNvSpPr/>
          <p:nvPr userDrawn="1"/>
        </p:nvSpPr>
        <p:spPr>
          <a:xfrm flipH="1">
            <a:off x="7020272" y="4516760"/>
            <a:ext cx="2123728" cy="62832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24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5294"/>
            <a:ext cx="8229600" cy="85725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6C3BEAD8-800C-4E32-A442-C8B3E6BF2905}"/>
              </a:ext>
            </a:extLst>
          </p:cNvPr>
          <p:cNvSpPr/>
          <p:nvPr userDrawn="1"/>
        </p:nvSpPr>
        <p:spPr>
          <a:xfrm flipH="1">
            <a:off x="7020272" y="4516760"/>
            <a:ext cx="2123728" cy="62832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1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F3B45EB7-976B-447B-BE8E-4A67CE86CC74}"/>
              </a:ext>
            </a:extLst>
          </p:cNvPr>
          <p:cNvSpPr/>
          <p:nvPr userDrawn="1"/>
        </p:nvSpPr>
        <p:spPr>
          <a:xfrm flipH="1">
            <a:off x="7020272" y="4516760"/>
            <a:ext cx="2123728" cy="628328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2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BA08ECE-6E8D-44E9-989E-3E04D4BF21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810855"/>
              </p:ext>
            </p:extLst>
          </p:nvPr>
        </p:nvGraphicFramePr>
        <p:xfrm>
          <a:off x="9612560" y="35512"/>
          <a:ext cx="3278486" cy="2317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4" imgW="11343939" imgH="8020022" progId="AcroExch.Document.DC">
                  <p:embed/>
                </p:oleObj>
              </mc:Choice>
              <mc:Fallback>
                <p:oleObj name="Acrobat Document" r:id="rId4" imgW="11343939" imgH="8020022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BA08ECE-6E8D-44E9-989E-3E04D4BF21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12560" y="35512"/>
                        <a:ext cx="3278486" cy="2317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phic 4">
            <a:extLst>
              <a:ext uri="{FF2B5EF4-FFF2-40B4-BE49-F238E27FC236}">
                <a16:creationId xmlns:a16="http://schemas.microsoft.com/office/drawing/2014/main" id="{49F89122-93AA-490B-8CB6-5852CA6F53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84568" y="2567996"/>
            <a:ext cx="2518402" cy="178208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3ABD43D-6C2F-81E4-D076-0297B4145128}"/>
              </a:ext>
            </a:extLst>
          </p:cNvPr>
          <p:cNvSpPr txBox="1">
            <a:spLocks/>
          </p:cNvSpPr>
          <p:nvPr/>
        </p:nvSpPr>
        <p:spPr bwMode="auto">
          <a:xfrm>
            <a:off x="4668406" y="1427163"/>
            <a:ext cx="4272862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Laser cut covers and hand sewn spines</a:t>
            </a:r>
            <a:br>
              <a:rPr lang="en-US" kern="0" dirty="0"/>
            </a:br>
            <a:br>
              <a:rPr lang="en-US" kern="0" dirty="0"/>
            </a:br>
            <a:r>
              <a:rPr lang="en-US" b="0" kern="0" dirty="0"/>
              <a:t>Session 2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3872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10D97-4C1A-4944-BCB3-B2DA039CC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Glue signatures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DC229-717E-4147-B264-DD0F4FB24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625"/>
            <a:ext cx="8229600" cy="3395663"/>
          </a:xfrm>
        </p:spPr>
        <p:txBody>
          <a:bodyPr/>
          <a:lstStyle/>
          <a:p>
            <a:pPr marL="0" indent="0">
              <a:buNone/>
            </a:pPr>
            <a:endParaRPr lang="en-AU" sz="2000" dirty="0"/>
          </a:p>
          <a:p>
            <a:r>
              <a:rPr lang="en-AU" sz="2000" dirty="0"/>
              <a:t>Place your signature between thick card and knock </a:t>
            </a:r>
          </a:p>
          <a:p>
            <a:r>
              <a:rPr lang="en-AU" sz="2000" dirty="0"/>
              <a:t>Tap your signature to make sure it’s all lined up </a:t>
            </a:r>
          </a:p>
          <a:p>
            <a:r>
              <a:rPr lang="en-AU" sz="2000" dirty="0"/>
              <a:t>Place book in clamp (straight but with a little give) </a:t>
            </a:r>
            <a:endParaRPr lang="en-AU" dirty="0"/>
          </a:p>
          <a:p>
            <a:r>
              <a:rPr lang="en-AU" sz="2000" dirty="0"/>
              <a:t>Glue: Just gluing the spine and leaving the tapes glue free at the moment (we’ll glue these when we glue the mull)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4161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1D3BE-AEB8-4CD9-8C5E-459BDA58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Pressing text block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39E3A-709A-4363-B50B-7D00C961F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Tighten the clamp</a:t>
            </a:r>
          </a:p>
          <a:p>
            <a:r>
              <a:rPr lang="en-AU" dirty="0"/>
              <a:t>Helps make it neat and firm</a:t>
            </a:r>
          </a:p>
          <a:p>
            <a:r>
              <a:rPr lang="en-AU" dirty="0"/>
              <a:t>Don’t overdo the tightness, else spine will be squished </a:t>
            </a:r>
            <a:endParaRPr lang="en-US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7145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8BEA-6B9F-4B7F-AA85-3119B4475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16845"/>
            <a:ext cx="8229600" cy="857250"/>
          </a:xfrm>
        </p:spPr>
        <p:txBody>
          <a:bodyPr/>
          <a:lstStyle/>
          <a:p>
            <a:r>
              <a:rPr lang="en-AU" dirty="0"/>
              <a:t>Choosing our materials and colours</a:t>
            </a:r>
          </a:p>
        </p:txBody>
      </p:sp>
    </p:spTree>
    <p:extLst>
      <p:ext uri="{BB962C8B-B14F-4D97-AF65-F5344CB8AC3E}">
        <p14:creationId xmlns:p14="http://schemas.microsoft.com/office/powerpoint/2010/main" val="2540167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28FB9-88E3-476F-8999-3242A5AAC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Choose your materials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82E6C-47DC-4144-A1A0-B61D1B72F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marbled papers</a:t>
            </a:r>
          </a:p>
          <a:p>
            <a:r>
              <a:rPr lang="en-AU" dirty="0"/>
              <a:t>headbands</a:t>
            </a:r>
            <a:endParaRPr lang="en-US" dirty="0"/>
          </a:p>
          <a:p>
            <a:r>
              <a:rPr lang="en-AU" dirty="0"/>
              <a:t>Bookmark</a:t>
            </a:r>
          </a:p>
          <a:p>
            <a:r>
              <a:rPr lang="en-AU" dirty="0"/>
              <a:t>Ink colours </a:t>
            </a:r>
          </a:p>
          <a:p>
            <a:r>
              <a:rPr lang="en-AU" dirty="0"/>
              <a:t>book cloth</a:t>
            </a:r>
          </a:p>
        </p:txBody>
      </p:sp>
    </p:spTree>
    <p:extLst>
      <p:ext uri="{BB962C8B-B14F-4D97-AF65-F5344CB8AC3E}">
        <p14:creationId xmlns:p14="http://schemas.microsoft.com/office/powerpoint/2010/main" val="2795687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47B7207-25A2-D34C-A92F-885E69D16235}"/>
              </a:ext>
            </a:extLst>
          </p:cNvPr>
          <p:cNvSpPr txBox="1">
            <a:spLocks/>
          </p:cNvSpPr>
          <p:nvPr/>
        </p:nvSpPr>
        <p:spPr bwMode="auto">
          <a:xfrm>
            <a:off x="457200" y="892334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AU" sz="2000" kern="0" dirty="0"/>
              <a:t>While our spines dry, let’s get inducted on the laser!  </a:t>
            </a:r>
            <a:endParaRPr lang="en-US" sz="2000" kern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42C003-79DA-481B-B046-D29A3E0E6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2649"/>
            <a:ext cx="8229600" cy="857250"/>
          </a:xfrm>
        </p:spPr>
        <p:txBody>
          <a:bodyPr/>
          <a:lstStyle/>
          <a:p>
            <a:r>
              <a:rPr lang="en-US" dirty="0"/>
              <a:t>Laser induction </a:t>
            </a:r>
          </a:p>
        </p:txBody>
      </p:sp>
    </p:spTree>
    <p:extLst>
      <p:ext uri="{BB962C8B-B14F-4D97-AF65-F5344CB8AC3E}">
        <p14:creationId xmlns:p14="http://schemas.microsoft.com/office/powerpoint/2010/main" val="3729395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7681C-F092-421E-AE9F-9CC624408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Laser Induction: Practical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FBA54-13E0-46F2-A9C3-420568FFB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 you’ll be getting inducted by making a bijou for your book ribbon. This is essentially a small timber charm at the end of the book ribbon.</a:t>
            </a:r>
          </a:p>
        </p:txBody>
      </p:sp>
    </p:spTree>
    <p:extLst>
      <p:ext uri="{BB962C8B-B14F-4D97-AF65-F5344CB8AC3E}">
        <p14:creationId xmlns:p14="http://schemas.microsoft.com/office/powerpoint/2010/main" val="1364988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772ED-3FDD-4624-B7C8-AAAC46FA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36655"/>
            <a:ext cx="8229600" cy="857250"/>
          </a:xfrm>
        </p:spPr>
        <p:txBody>
          <a:bodyPr/>
          <a:lstStyle/>
          <a:p>
            <a:r>
              <a:rPr lang="en-AU" dirty="0"/>
              <a:t>Back to our books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54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E985F-8F74-43DF-990B-6EEE1AF43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Glue on headband and ribbon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8007F-9200-4955-AFB6-D9C1990D0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Cut 2pcs of headband to width of text block</a:t>
            </a:r>
          </a:p>
          <a:p>
            <a:r>
              <a:rPr lang="en-AU" dirty="0"/>
              <a:t>Cut your ribbon the length of your book, with 2 extra inches. </a:t>
            </a:r>
          </a:p>
          <a:p>
            <a:r>
              <a:rPr lang="en-AU" dirty="0"/>
              <a:t>Glue to head and tail of spine sticking just out of the text block at each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9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E985F-8F74-43DF-990B-6EEE1AF43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Cutting the mull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8007F-9200-4955-AFB6-D9C1990D0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mull needs to be cut so that it fits between the two headbands, and the width of the timber engraving.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964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97C68-9D98-4421-A39D-AAF1C0AB9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Glue on mull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6D17C-3011-4E6B-A958-653E4BC93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/>
              <a:t>Cut it to fit between the two headbands.</a:t>
            </a:r>
          </a:p>
          <a:p>
            <a:r>
              <a:rPr lang="en-AU" sz="2800" dirty="0"/>
              <a:t>Pre fold it to the right size for your book. </a:t>
            </a:r>
          </a:p>
          <a:p>
            <a:r>
              <a:rPr lang="en-AU" sz="2800" dirty="0"/>
              <a:t>Add plenty of glue, dab it to saturate mull</a:t>
            </a:r>
          </a:p>
          <a:p>
            <a:r>
              <a:rPr lang="en-AU" sz="2800" dirty="0"/>
              <a:t>Smooth with finger</a:t>
            </a:r>
          </a:p>
          <a:p>
            <a:r>
              <a:rPr lang="en-AU" sz="2800" dirty="0"/>
              <a:t>Pull mull to ensure the glue is saturated through. </a:t>
            </a:r>
          </a:p>
        </p:txBody>
      </p:sp>
    </p:spTree>
    <p:extLst>
      <p:ext uri="{BB962C8B-B14F-4D97-AF65-F5344CB8AC3E}">
        <p14:creationId xmlns:p14="http://schemas.microsoft.com/office/powerpoint/2010/main" val="331079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B76B57-DD3B-416C-B599-626719A38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Course Overview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0AE0FF-FA21-413D-88B1-ADE56EDDB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507288" cy="3395663"/>
          </a:xfrm>
        </p:spPr>
        <p:txBody>
          <a:bodyPr/>
          <a:lstStyle/>
          <a:p>
            <a:pPr marL="0" indent="0">
              <a:buNone/>
            </a:pPr>
            <a:r>
              <a:rPr lang="en-AU" sz="2000" u="sng" dirty="0"/>
              <a:t>Session 2</a:t>
            </a:r>
            <a:r>
              <a:rPr lang="en-AU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Recap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Complete our text blocks: Glue mull, headband and book mark. 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Laser induction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Clean up and start decorating cover</a:t>
            </a:r>
          </a:p>
        </p:txBody>
      </p:sp>
    </p:spTree>
    <p:extLst>
      <p:ext uri="{BB962C8B-B14F-4D97-AF65-F5344CB8AC3E}">
        <p14:creationId xmlns:p14="http://schemas.microsoft.com/office/powerpoint/2010/main" val="2309190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772ED-3FDD-4624-B7C8-AAAC46FA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36655"/>
            <a:ext cx="8229600" cy="857250"/>
          </a:xfrm>
        </p:spPr>
        <p:txBody>
          <a:bodyPr/>
          <a:lstStyle/>
          <a:p>
            <a:r>
              <a:rPr lang="en-AU" dirty="0"/>
              <a:t>On to the decoration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90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E985F-8F74-43DF-990B-6EEE1AF43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Cleaning up your cover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8007F-9200-4955-AFB6-D9C1990D0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Using paper towel and isopropyl we are going to remove some of the charring that happens with the laser. </a:t>
            </a:r>
          </a:p>
        </p:txBody>
      </p:sp>
    </p:spTree>
    <p:extLst>
      <p:ext uri="{BB962C8B-B14F-4D97-AF65-F5344CB8AC3E}">
        <p14:creationId xmlns:p14="http://schemas.microsoft.com/office/powerpoint/2010/main" val="211859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E985F-8F74-43DF-990B-6EEE1AF43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031"/>
            <a:ext cx="8229600" cy="857250"/>
          </a:xfrm>
        </p:spPr>
        <p:txBody>
          <a:bodyPr/>
          <a:lstStyle/>
          <a:p>
            <a:r>
              <a:rPr lang="en-AU" dirty="0"/>
              <a:t>Testing the ink to understand it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8007F-9200-4955-AFB6-D9C1990D0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858"/>
            <a:ext cx="8229600" cy="3395663"/>
          </a:xfrm>
        </p:spPr>
        <p:txBody>
          <a:bodyPr/>
          <a:lstStyle/>
          <a:p>
            <a:r>
              <a:rPr lang="en-AU" sz="2600" dirty="0"/>
              <a:t>Get a piece of timber offcut </a:t>
            </a:r>
          </a:p>
          <a:p>
            <a:r>
              <a:rPr lang="en-AU" sz="2600" dirty="0"/>
              <a:t>Practice different techniques for applying the colour. </a:t>
            </a:r>
          </a:p>
          <a:p>
            <a:pPr lvl="2"/>
            <a:r>
              <a:rPr lang="en-AU" sz="2000" dirty="0"/>
              <a:t>Brush </a:t>
            </a:r>
          </a:p>
          <a:p>
            <a:pPr lvl="2"/>
            <a:r>
              <a:rPr lang="en-AU" sz="2000" dirty="0"/>
              <a:t>Colour reduce (with water)</a:t>
            </a:r>
          </a:p>
          <a:p>
            <a:pPr lvl="2"/>
            <a:r>
              <a:rPr lang="en-AU" sz="2000" dirty="0"/>
              <a:t>Wiping</a:t>
            </a:r>
          </a:p>
          <a:p>
            <a:pPr lvl="2"/>
            <a:r>
              <a:rPr lang="en-AU" sz="2000" dirty="0"/>
              <a:t>Dabbing</a:t>
            </a:r>
          </a:p>
          <a:p>
            <a:r>
              <a:rPr lang="en-AU" sz="2600" dirty="0"/>
              <a:t>Consider where you might want to gold leaf next week </a:t>
            </a:r>
          </a:p>
          <a:p>
            <a:r>
              <a:rPr lang="en-AU" sz="2600" dirty="0"/>
              <a:t>Once your are happy, begin decorating your cover. </a:t>
            </a:r>
          </a:p>
        </p:txBody>
      </p:sp>
    </p:spTree>
    <p:extLst>
      <p:ext uri="{BB962C8B-B14F-4D97-AF65-F5344CB8AC3E}">
        <p14:creationId xmlns:p14="http://schemas.microsoft.com/office/powerpoint/2010/main" val="2457315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F86B-DBE6-40BC-9389-A951E899F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Next session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404A7-DB2D-4CD1-B30B-9CD4029ED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No homework this week! </a:t>
            </a:r>
          </a:p>
          <a:p>
            <a:r>
              <a:rPr lang="en-US" dirty="0"/>
              <a:t>Next week we will be:</a:t>
            </a:r>
          </a:p>
          <a:p>
            <a:pPr lvl="1"/>
            <a:r>
              <a:rPr lang="en-US" dirty="0"/>
              <a:t>Cutting book cloth </a:t>
            </a:r>
          </a:p>
          <a:p>
            <a:pPr lvl="1"/>
            <a:r>
              <a:rPr lang="en-US" dirty="0"/>
              <a:t>Trimming the pages to square</a:t>
            </a:r>
          </a:p>
          <a:p>
            <a:pPr lvl="1"/>
            <a:r>
              <a:rPr lang="en-US" dirty="0"/>
              <a:t>Gold leafing the cover </a:t>
            </a:r>
          </a:p>
          <a:p>
            <a:pPr lvl="1"/>
            <a:r>
              <a:rPr lang="en-US" dirty="0"/>
              <a:t>Gluing it all together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49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B76B57-DD3B-416C-B599-626719A38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Course Overview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0AE0FF-FA21-413D-88B1-ADE56EDDB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202"/>
            <a:ext cx="8507288" cy="3395663"/>
          </a:xfrm>
        </p:spPr>
        <p:txBody>
          <a:bodyPr/>
          <a:lstStyle/>
          <a:p>
            <a:pPr marL="0" indent="0">
              <a:buNone/>
            </a:pPr>
            <a:r>
              <a:rPr lang="en-AU" sz="2000" u="sng" dirty="0"/>
              <a:t>Session 3</a:t>
            </a:r>
            <a:r>
              <a:rPr lang="en-AU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Recap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Trim pages to square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Assemble cover, combine with text block, and add end papers . 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Decoration of cover (with gold leaf) 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Where to from here 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993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8BEA-6B9F-4B7F-AA85-3119B4475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73306"/>
            <a:ext cx="8229600" cy="857250"/>
          </a:xfrm>
        </p:spPr>
        <p:txBody>
          <a:bodyPr/>
          <a:lstStyle/>
          <a:p>
            <a:r>
              <a:rPr lang="en-AU" dirty="0"/>
              <a:t>Learnings from last session </a:t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6235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B76B57-DD3B-416C-B599-626719A38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today will work 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0AE0FF-FA21-413D-88B1-ADE56EDDB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507288" cy="33956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Today we will have a few tasks on the go in between glue drying. We will alternate between:</a:t>
            </a:r>
          </a:p>
          <a:p>
            <a:pPr marL="457200" indent="-457200"/>
            <a:r>
              <a:rPr lang="en-US" sz="2400" dirty="0"/>
              <a:t>Gluing </a:t>
            </a:r>
          </a:p>
          <a:p>
            <a:pPr marL="457200" indent="-457200"/>
            <a:r>
              <a:rPr lang="en-US" sz="2400" dirty="0"/>
              <a:t>Getting inducted on the laser (and cutting bijou)</a:t>
            </a:r>
          </a:p>
          <a:p>
            <a:pPr marL="457200" indent="-457200"/>
            <a:r>
              <a:rPr lang="en-US" sz="2400" dirty="0"/>
              <a:t>Preparing materials such as ribbons, mull </a:t>
            </a:r>
            <a:r>
              <a:rPr lang="en-US" sz="2400" dirty="0" err="1"/>
              <a:t>etc</a:t>
            </a:r>
            <a:endParaRPr lang="en-US" sz="2400" dirty="0"/>
          </a:p>
          <a:p>
            <a:pPr marL="457200" indent="-457200"/>
            <a:r>
              <a:rPr lang="en-US" sz="2400" dirty="0"/>
              <a:t>Cleaning and decorating the cover (there will be more time for this next session)</a:t>
            </a:r>
          </a:p>
        </p:txBody>
      </p:sp>
    </p:spTree>
    <p:extLst>
      <p:ext uri="{BB962C8B-B14F-4D97-AF65-F5344CB8AC3E}">
        <p14:creationId xmlns:p14="http://schemas.microsoft.com/office/powerpoint/2010/main" val="159654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B76B57-DD3B-416C-B599-626719A38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terms we’ll use today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0AE0FF-FA21-413D-88B1-ADE56EDDB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507288" cy="3395663"/>
          </a:xfrm>
        </p:spPr>
        <p:txBody>
          <a:bodyPr/>
          <a:lstStyle/>
          <a:p>
            <a:r>
              <a:rPr lang="en-US" sz="2400" dirty="0"/>
              <a:t>Mull (also know as scrim) </a:t>
            </a:r>
          </a:p>
          <a:p>
            <a:r>
              <a:rPr lang="en-US" sz="2400" dirty="0"/>
              <a:t>‘Tip off’ – to glue the very edge of paper </a:t>
            </a:r>
          </a:p>
          <a:p>
            <a:r>
              <a:rPr lang="en-US" sz="2400" dirty="0"/>
              <a:t>Headband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8747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966F3-D346-43E4-9715-05D510CC8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Overview book construction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53B78D3-18E2-48B3-8E40-05AABA3254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7584" y="1780456"/>
            <a:ext cx="3083427" cy="246755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EDD8B46-6284-4438-B7E9-41E88941FB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11960" y="1292455"/>
            <a:ext cx="3674342" cy="344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91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8BEA-6B9F-4B7F-AA85-3119B4475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81" y="2211312"/>
            <a:ext cx="8229600" cy="857250"/>
          </a:xfrm>
        </p:spPr>
        <p:txBody>
          <a:bodyPr/>
          <a:lstStyle/>
          <a:p>
            <a:r>
              <a:rPr lang="en-AU" dirty="0"/>
              <a:t>Gluing the text block </a:t>
            </a: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023805-B7DB-F2CE-BF8A-069F904FC0B0}"/>
              </a:ext>
            </a:extLst>
          </p:cNvPr>
          <p:cNvSpPr txBox="1"/>
          <p:nvPr/>
        </p:nvSpPr>
        <p:spPr>
          <a:xfrm>
            <a:off x="1173027" y="3249718"/>
            <a:ext cx="69917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Arial"/>
                <a:cs typeface="Arial"/>
              </a:rPr>
              <a:t>Today you'll be hearing the instructions 'neat and firm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​' a lot. </a:t>
            </a:r>
          </a:p>
        </p:txBody>
      </p:sp>
    </p:spTree>
    <p:extLst>
      <p:ext uri="{BB962C8B-B14F-4D97-AF65-F5344CB8AC3E}">
        <p14:creationId xmlns:p14="http://schemas.microsoft.com/office/powerpoint/2010/main" val="3953723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4142C-BBE4-4F4F-8C21-4E980CC3A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Tip off the first signature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8B731-886F-4A30-9A61-5B638208B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Fold a piece of baking paper and dip small brush into glue and ‘tip off’</a:t>
            </a:r>
          </a:p>
          <a:p>
            <a:r>
              <a:rPr lang="en-US" dirty="0"/>
              <a:t>Close book and press gently.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01836"/>
      </p:ext>
    </p:extLst>
  </p:cSld>
  <p:clrMapOvr>
    <a:masterClrMapping/>
  </p:clrMapOvr>
</p:sld>
</file>

<file path=ppt/theme/theme1.xml><?xml version="1.0" encoding="utf-8"?>
<a:theme xmlns:a="http://schemas.openxmlformats.org/drawingml/2006/main" name="SLQ blue_powerpoint template">
  <a:themeElements>
    <a:clrScheme name="All Yours">
      <a:dk1>
        <a:sysClr val="windowText" lastClr="000000"/>
      </a:dk1>
      <a:lt1>
        <a:sysClr val="window" lastClr="FFFFFF"/>
      </a:lt1>
      <a:dk2>
        <a:srgbClr val="B7D110"/>
      </a:dk2>
      <a:lt2>
        <a:srgbClr val="00A4A1"/>
      </a:lt2>
      <a:accent1>
        <a:srgbClr val="008FB7"/>
      </a:accent1>
      <a:accent2>
        <a:srgbClr val="6C62AB"/>
      </a:accent2>
      <a:accent3>
        <a:srgbClr val="F9A900"/>
      </a:accent3>
      <a:accent4>
        <a:srgbClr val="EC6915"/>
      </a:accent4>
      <a:accent5>
        <a:srgbClr val="C0416E"/>
      </a:accent5>
      <a:accent6>
        <a:srgbClr val="E0003F"/>
      </a:accent6>
      <a:hlink>
        <a:srgbClr val="008FB7"/>
      </a:hlink>
      <a:folHlink>
        <a:srgbClr val="595959"/>
      </a:folHlink>
    </a:clrScheme>
    <a:fontScheme name="SLQ blue_powerpoin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Q blue_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Q blue_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Q blue_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Q blue_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Q blue_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Q blue_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Q blue_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Q blue_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Q blue_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Q blue_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Q blue_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Q blue_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Q blue_powerpoint template" id="{9B45E9BB-62F0-4264-843C-5963A0287F8D}" vid="{9E8996CF-DD57-4889-B13B-85D9431E34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D0745057D29C4E8DAED95CDDAC499E" ma:contentTypeVersion="23" ma:contentTypeDescription="Create a new document." ma:contentTypeScope="" ma:versionID="84ab92bec6c7f3e50a3344f756dc800a">
  <xsd:schema xmlns:xsd="http://www.w3.org/2001/XMLSchema" xmlns:xs="http://www.w3.org/2001/XMLSchema" xmlns:p="http://schemas.microsoft.com/office/2006/metadata/properties" xmlns:ns2="4fe39c7d-ca6d-4de5-89ba-6d2796a89202" xmlns:ns3="f725a04e-3f6f-4976-afe5-0253c66f5bc2" xmlns:ns4="64cbdf78-7192-46f9-b3e6-158edc1eabaa" targetNamespace="http://schemas.microsoft.com/office/2006/metadata/properties" ma:root="true" ma:fieldsID="69ecb688a9e386fba114490880ea8e63" ns2:_="" ns3:_="" ns4:_="">
    <xsd:import namespace="4fe39c7d-ca6d-4de5-89ba-6d2796a89202"/>
    <xsd:import namespace="f725a04e-3f6f-4976-afe5-0253c66f5bc2"/>
    <xsd:import namespace="64cbdf78-7192-46f9-b3e6-158edc1eabaa"/>
    <xsd:element name="properties">
      <xsd:complexType>
        <xsd:sequence>
          <xsd:element name="documentManagement">
            <xsd:complexType>
              <xsd:all>
                <xsd:element ref="ns2:SarahEBrigg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ossReport" minOccurs="0"/>
                <xsd:element ref="ns2:notes" minOccurs="0"/>
                <xsd:element ref="ns2:Tub_x002f_NoTub" minOccurs="0"/>
                <xsd:element ref="ns2:Category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e39c7d-ca6d-4de5-89ba-6d2796a89202" elementFormDefault="qualified">
    <xsd:import namespace="http://schemas.microsoft.com/office/2006/documentManagement/types"/>
    <xsd:import namespace="http://schemas.microsoft.com/office/infopath/2007/PartnerControls"/>
    <xsd:element name="SarahEBriggs" ma:index="2" nillable="true" ma:displayName="download" ma:description="hAVE downloaded photoshop" ma:format="Dropdown" ma:hidden="true" ma:list="UserInfo" ma:SharePointGroup="0" ma:internalName="SarahEBrigg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hidden="true" ma:internalName="MediaServiceAutoTags" ma:readOnly="true">
      <xsd:simpleType>
        <xsd:restriction base="dms:Text"/>
      </xsd:simpleType>
    </xsd:element>
    <xsd:element name="MediaServiceOCR" ma:index="11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hidden="true" ma:internalName="MediaServiceLocation" ma:readOnly="true">
      <xsd:simpleType>
        <xsd:restriction base="dms:Text"/>
      </xsd:simpleType>
    </xsd:element>
    <xsd:element name="LossReport" ma:index="22" nillable="true" ma:displayName="Loss Report" ma:format="Dropdown" ma:internalName="LossReport">
      <xsd:simpleType>
        <xsd:restriction base="dms:Choice">
          <xsd:enumeration value="Not Added"/>
          <xsd:enumeration value="Added"/>
        </xsd:restriction>
      </xsd:simpleType>
    </xsd:element>
    <xsd:element name="notes" ma:index="23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Tub_x002f_NoTub" ma:index="24" nillable="true" ma:displayName="Tub / No Tub" ma:default="Tub" ma:description="For counting number of plastic tubs" ma:format="Dropdown" ma:internalName="Tub_x002f_NoTub">
      <xsd:simpleType>
        <xsd:restriction base="dms:Text">
          <xsd:maxLength value="10"/>
        </xsd:restriction>
      </xsd:simpleType>
    </xsd:element>
    <xsd:element name="Category" ma:index="25" nillable="true" ma:displayName="Category" ma:format="Dropdown" ma:internalName="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tationary +  craft supplies"/>
                    <xsd:enumeration value="Electronics + Consumables"/>
                    <xsd:enumeration value="microcontroller + accesories"/>
                    <xsd:enumeration value="SOC"/>
                    <xsd:enumeration value="EBench Equipment + tools"/>
                    <xsd:enumeration value="shop  materials"/>
                    <xsd:enumeration value="prototype materials"/>
                    <xsd:enumeration value="Consumables for Plant, Tools and equip"/>
                    <xsd:enumeration value="MShop hand tools"/>
                    <xsd:enumeration value="MShop power tools"/>
                    <xsd:enumeration value="Tubs + containers"/>
                    <xsd:enumeration value="PPE"/>
                    <xsd:enumeration value="Fabric"/>
                    <xsd:enumeration value="building materials"/>
                    <xsd:enumeration value="Hardware"/>
                    <xsd:enumeration value="Comp&amp;Periph-NonICT"/>
                    <xsd:enumeration value="Comp&amp;Periph-SLQPA"/>
                    <xsd:enumeration value="Furniture and fittings"/>
                    <xsd:enumeration value="Custom furniture and fittings"/>
                    <xsd:enumeration value="240v electrical"/>
                    <xsd:enumeration value="AV equipment"/>
                    <xsd:enumeration value="AV equip - depreciated"/>
                    <xsd:enumeration value="Personal"/>
                    <xsd:enumeration value="Remaindered ICT"/>
                    <xsd:enumeration value="CLab Equip &amp; access"/>
                    <xsd:enumeration value="Workshop/Induction Materials"/>
                    <xsd:enumeration value="AV asset/P&amp;A"/>
                    <xsd:enumeration value="Computer consumables"/>
                    <xsd:enumeration value="Artefact/ decor  /example project"/>
                    <xsd:enumeration value="MShop plant &amp; accessories"/>
                    <xsd:enumeration value="Custom Workshop Equipment"/>
                    <xsd:enumeration value="Wetlab equip &amp; accessories"/>
                    <xsd:enumeration value="Appliances"/>
                    <xsd:enumeration value="Choice 34"/>
                  </xsd:restriction>
                </xsd:simpleType>
              </xsd:element>
            </xsd:sequence>
          </xsd:extension>
        </xsd:complexContent>
      </xsd:complex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6887afb6-b740-45b6-9c28-fce5107743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25a04e-3f6f-4976-afe5-0253c66f5bc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cbdf78-7192-46f9-b3e6-158edc1eabaa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hidden="true" ma:list="{0ecf8679-5993-4226-811e-6a186527aa0f}" ma:internalName="TaxCatchAll" ma:showField="CatchAllData" ma:web="f725a04e-3f6f-4976-afe5-0253c66f5b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cbdf78-7192-46f9-b3e6-158edc1eabaa" xsi:nil="true"/>
    <SarahEBriggs xmlns="4fe39c7d-ca6d-4de5-89ba-6d2796a89202">
      <UserInfo>
        <DisplayName/>
        <AccountId xsi:nil="true"/>
        <AccountType/>
      </UserInfo>
    </SarahEBriggs>
    <notes xmlns="4fe39c7d-ca6d-4de5-89ba-6d2796a89202" xsi:nil="true"/>
    <Tub_x002f_NoTub xmlns="4fe39c7d-ca6d-4de5-89ba-6d2796a89202">Tub</Tub_x002f_NoTub>
    <LossReport xmlns="4fe39c7d-ca6d-4de5-89ba-6d2796a89202" xsi:nil="true"/>
    <Category xmlns="4fe39c7d-ca6d-4de5-89ba-6d2796a89202" xsi:nil="true"/>
    <lcf76f155ced4ddcb4097134ff3c332f xmlns="4fe39c7d-ca6d-4de5-89ba-6d2796a8920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0CC08F-B6BF-4908-81D2-3DBA83E9ED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0FF5AA-30FD-4484-97B2-593261B119DD}">
  <ds:schemaRefs>
    <ds:schemaRef ds:uri="4fe39c7d-ca6d-4de5-89ba-6d2796a89202"/>
    <ds:schemaRef ds:uri="64cbdf78-7192-46f9-b3e6-158edc1eabaa"/>
    <ds:schemaRef ds:uri="f725a04e-3f6f-4976-afe5-0253c66f5b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2E3E126-D717-4AF8-98B8-D9F63F19286B}">
  <ds:schemaRefs>
    <ds:schemaRef ds:uri="4fe39c7d-ca6d-4de5-89ba-6d2796a89202"/>
    <ds:schemaRef ds:uri="64cbdf78-7192-46f9-b3e6-158edc1eabaa"/>
    <ds:schemaRef ds:uri="f725a04e-3f6f-4976-afe5-0253c66f5b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SLQ blue_powerpoint template</Template>
  <TotalTime>10398</TotalTime>
  <Words>618</Words>
  <Application>Microsoft Office PowerPoint</Application>
  <PresentationFormat>Custom</PresentationFormat>
  <Paragraphs>111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SLQ blue_powerpoint template</vt:lpstr>
      <vt:lpstr>Acrobat Document</vt:lpstr>
      <vt:lpstr>PowerPoint Presentation</vt:lpstr>
      <vt:lpstr>Course Overview</vt:lpstr>
      <vt:lpstr>Course Overview</vt:lpstr>
      <vt:lpstr>Learnings from last session  </vt:lpstr>
      <vt:lpstr>How today will work </vt:lpstr>
      <vt:lpstr>Some terms we’ll use today</vt:lpstr>
      <vt:lpstr>Overview book construction</vt:lpstr>
      <vt:lpstr>Gluing the text block   </vt:lpstr>
      <vt:lpstr>Tip off the first signature </vt:lpstr>
      <vt:lpstr>Glue signatures</vt:lpstr>
      <vt:lpstr>Pressing text block</vt:lpstr>
      <vt:lpstr>Choosing our materials and colours</vt:lpstr>
      <vt:lpstr>Choose your materials</vt:lpstr>
      <vt:lpstr>Laser induction </vt:lpstr>
      <vt:lpstr>Laser Induction: Practical</vt:lpstr>
      <vt:lpstr>Back to our books </vt:lpstr>
      <vt:lpstr>Glue on headband and ribbon</vt:lpstr>
      <vt:lpstr>Cutting the mull </vt:lpstr>
      <vt:lpstr>Glue on mull</vt:lpstr>
      <vt:lpstr>On to the decoration </vt:lpstr>
      <vt:lpstr>Cleaning up your cover</vt:lpstr>
      <vt:lpstr>Testing the ink to understand it </vt:lpstr>
      <vt:lpstr>Next session </vt:lpstr>
    </vt:vector>
  </TitlesOfParts>
  <Company>State Library of Queensland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Billie Ruben</dc:creator>
  <cp:lastModifiedBy>Sarah Winter</cp:lastModifiedBy>
  <cp:revision>130</cp:revision>
  <cp:lastPrinted>2021-10-05T07:42:14Z</cp:lastPrinted>
  <dcterms:created xsi:type="dcterms:W3CDTF">2021-07-20T06:33:15Z</dcterms:created>
  <dcterms:modified xsi:type="dcterms:W3CDTF">2022-12-05T23:11:07Z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0x01010043D0745057D29C4E8DAED95CDDAC499E</vt:lpwstr>
  </property>
  <property fmtid="{D5CDD505-2E9C-101B-9397-08002B2CF9AE}" pid="3" name="SL Business activity">
    <vt:lpwstr/>
  </property>
  <property fmtid="{D5CDD505-2E9C-101B-9397-08002B2CF9AE}" pid="4" name="SLBCSDescriptor">
    <vt:lpwstr/>
  </property>
  <property fmtid="{D5CDD505-2E9C-101B-9397-08002B2CF9AE}" pid="5" name="SLQDocumentType">
    <vt:lpwstr/>
  </property>
  <property fmtid="{D5CDD505-2E9C-101B-9397-08002B2CF9AE}" pid="6" name="SLQDocumentState">
    <vt:lpwstr>1;#Working document|d84c0e14-715f-4888-93aa-770533540b30</vt:lpwstr>
  </property>
  <property fmtid="{D5CDD505-2E9C-101B-9397-08002B2CF9AE}" pid="7" name="SLFileNumber">
    <vt:lpwstr/>
  </property>
  <property fmtid="{D5CDD505-2E9C-101B-9397-08002B2CF9AE}" pid="8" name="SLLGA">
    <vt:lpwstr/>
  </property>
  <property fmtid="{D5CDD505-2E9C-101B-9397-08002B2CF9AE}" pid="9" name="SLPublicPrograms">
    <vt:lpwstr/>
  </property>
  <property fmtid="{D5CDD505-2E9C-101B-9397-08002B2CF9AE}" pid="10" name="SLQDepartment">
    <vt:lpwstr>7;#Applied Creativity|bf229fa7-e85d-4c90-b5d2-c634ac0b62a0</vt:lpwstr>
  </property>
  <property fmtid="{D5CDD505-2E9C-101B-9397-08002B2CF9AE}" pid="11" name="SLBCSActivity">
    <vt:lpwstr/>
  </property>
  <property fmtid="{D5CDD505-2E9C-101B-9397-08002B2CF9AE}" pid="12" name="MediaServiceImageTags">
    <vt:lpwstr/>
  </property>
</Properties>
</file>