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6" r:id="rId5"/>
    <p:sldId id="258" r:id="rId6"/>
    <p:sldId id="259" r:id="rId7"/>
    <p:sldId id="267" r:id="rId8"/>
    <p:sldId id="281" r:id="rId9"/>
    <p:sldId id="284" r:id="rId10"/>
    <p:sldId id="268" r:id="rId11"/>
    <p:sldId id="287" r:id="rId12"/>
    <p:sldId id="290" r:id="rId13"/>
    <p:sldId id="286" r:id="rId14"/>
    <p:sldId id="272"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B7805-E865-4ECF-8ACB-D18A6AF16D8D}" v="373" dt="2023-03-15T06:33:50.855"/>
    <p1510:client id="{20A04471-9116-4C9C-A2EE-35C70B83CE65}" v="718" dt="2023-08-19T02:53:41.747"/>
    <p1510:client id="{3B4C5CD5-1A11-E866-A3F1-52D6A658B1C1}" v="586" dt="2023-08-17T04:39:46.295"/>
    <p1510:client id="{3C5FB64A-5707-0F6A-7AB9-2C750535937E}" v="366" dt="2023-04-12T05:51:45.375"/>
    <p1510:client id="{46EDE78E-7196-32B1-2D22-01A2BF027028}" v="403" dt="2023-08-19T11:31:10.183"/>
    <p1510:client id="{4C1666B8-5BF5-D73A-79B6-B42C59F2F829}" v="344" dt="2023-08-15T05:12:12.324"/>
    <p1510:client id="{65CE3054-AF15-9FF9-073E-7C0D1B1B3B25}" v="598" dt="2023-08-11T01:25:16.534"/>
    <p1510:client id="{6A5D99F4-D308-6280-3386-6B231E677078}" v="104" dt="2023-08-18T02:08:34.756"/>
    <p1510:client id="{BD440B02-A790-DB1D-0517-E65CF6B86CAC}" v="111" dt="2023-04-12T06:06:01.250"/>
    <p1510:client id="{CEACE8DC-9DDC-D6F2-3874-9C26298A534A}" v="707" dt="2023-08-28T06:00:45.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77"/>
    <p:restoredTop sz="94643"/>
  </p:normalViewPr>
  <p:slideViewPr>
    <p:cSldViewPr snapToGrid="0">
      <p:cViewPr varScale="1">
        <p:scale>
          <a:sx n="75" d="100"/>
          <a:sy n="75" d="100"/>
        </p:scale>
        <p:origin x="168"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E0CFE-B153-D44F-A2A7-B8E845F6B376}" type="datetimeFigureOut">
              <a:rPr lang="en-US" smtClean="0"/>
              <a:t>9/13/23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CC9D3-FE3B-C544-A38D-50F8A23E61E9}" type="slidenum">
              <a:rPr lang="en-US" smtClean="0"/>
              <a:t>‹#›</a:t>
            </a:fld>
            <a:endParaRPr lang="en-US"/>
          </a:p>
        </p:txBody>
      </p:sp>
    </p:spTree>
    <p:extLst>
      <p:ext uri="{BB962C8B-B14F-4D97-AF65-F5344CB8AC3E}">
        <p14:creationId xmlns:p14="http://schemas.microsoft.com/office/powerpoint/2010/main" val="328839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ECC9D3-FE3B-C544-A38D-50F8A23E61E9}" type="slidenum">
              <a:rPr lang="en-US" smtClean="0"/>
              <a:t>8</a:t>
            </a:fld>
            <a:endParaRPr lang="en-US"/>
          </a:p>
        </p:txBody>
      </p:sp>
    </p:spTree>
    <p:extLst>
      <p:ext uri="{BB962C8B-B14F-4D97-AF65-F5344CB8AC3E}">
        <p14:creationId xmlns:p14="http://schemas.microsoft.com/office/powerpoint/2010/main" val="393488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ECC9D3-FE3B-C544-A38D-50F8A23E61E9}" type="slidenum">
              <a:rPr lang="en-US" smtClean="0"/>
              <a:t>9</a:t>
            </a:fld>
            <a:endParaRPr lang="en-US"/>
          </a:p>
        </p:txBody>
      </p:sp>
    </p:spTree>
    <p:extLst>
      <p:ext uri="{BB962C8B-B14F-4D97-AF65-F5344CB8AC3E}">
        <p14:creationId xmlns:p14="http://schemas.microsoft.com/office/powerpoint/2010/main" val="757527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20appliedcreativity@slq.qld.gov.au" TargetMode="Externa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nesearch.slq.qld.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iki.slq.qld.gov.au/doku.php?id=facilities:fablab:software:inkscap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slq.qld.gov.au/collections/queensland/built-herita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2414" y="5268473"/>
            <a:ext cx="9144000" cy="1118455"/>
          </a:xfrm>
        </p:spPr>
        <p:txBody>
          <a:bodyPr vert="horz" lIns="91440" tIns="45720" rIns="91440" bIns="45720" rtlCol="0" anchor="t">
            <a:normAutofit/>
          </a:bodyPr>
          <a:lstStyle/>
          <a:p>
            <a:r>
              <a:rPr lang="en-US" sz="4800" dirty="0">
                <a:solidFill>
                  <a:schemeClr val="bg1"/>
                </a:solidFill>
                <a:latin typeface="Arial"/>
                <a:cs typeface="Calibri"/>
              </a:rPr>
              <a:t>Vector 101 with Inkscape</a:t>
            </a:r>
            <a:endParaRPr lang="en-US" sz="4800" dirty="0">
              <a:solidFill>
                <a:schemeClr val="bg1"/>
              </a:solidFill>
              <a:latin typeface="Calibri" panose="020F0502020204030204"/>
              <a:cs typeface="Calibri"/>
            </a:endParaRPr>
          </a:p>
        </p:txBody>
      </p:sp>
      <p:grpSp>
        <p:nvGrpSpPr>
          <p:cNvPr id="6" name="Group 5">
            <a:extLst>
              <a:ext uri="{FF2B5EF4-FFF2-40B4-BE49-F238E27FC236}">
                <a16:creationId xmlns:a16="http://schemas.microsoft.com/office/drawing/2014/main" id="{844D1E8B-3F4D-9E95-816A-2C0DD80EA858}"/>
              </a:ext>
            </a:extLst>
          </p:cNvPr>
          <p:cNvGrpSpPr/>
          <p:nvPr/>
        </p:nvGrpSpPr>
        <p:grpSpPr>
          <a:xfrm>
            <a:off x="9530168" y="6085041"/>
            <a:ext cx="2275690" cy="358506"/>
            <a:chOff x="1227641" y="5912072"/>
            <a:chExt cx="3668794" cy="573548"/>
          </a:xfrm>
        </p:grpSpPr>
        <p:pic>
          <p:nvPicPr>
            <p:cNvPr id="4" name="Picture 4" descr="Graphical user interface, application&#10;&#10;Description automatically generated">
              <a:extLst>
                <a:ext uri="{FF2B5EF4-FFF2-40B4-BE49-F238E27FC236}">
                  <a16:creationId xmlns:a16="http://schemas.microsoft.com/office/drawing/2014/main" id="{E84C6F15-616B-620D-F162-478332D63E28}"/>
                </a:ext>
              </a:extLst>
            </p:cNvPr>
            <p:cNvPicPr>
              <a:picLocks noChangeAspect="1"/>
            </p:cNvPicPr>
            <p:nvPr/>
          </p:nvPicPr>
          <p:blipFill>
            <a:blip r:embed="rId2"/>
            <a:stretch>
              <a:fillRect/>
            </a:stretch>
          </p:blipFill>
          <p:spPr>
            <a:xfrm>
              <a:off x="1227641" y="5917487"/>
              <a:ext cx="1752133" cy="564404"/>
            </a:xfrm>
            <a:prstGeom prst="rect">
              <a:avLst/>
            </a:prstGeom>
          </p:spPr>
        </p:pic>
        <p:pic>
          <p:nvPicPr>
            <p:cNvPr id="5" name="Picture 5">
              <a:extLst>
                <a:ext uri="{FF2B5EF4-FFF2-40B4-BE49-F238E27FC236}">
                  <a16:creationId xmlns:a16="http://schemas.microsoft.com/office/drawing/2014/main" id="{AE71273E-273B-4E87-9EB1-6C604B1087B8}"/>
                </a:ext>
              </a:extLst>
            </p:cNvPr>
            <p:cNvPicPr>
              <a:picLocks noChangeAspect="1"/>
            </p:cNvPicPr>
            <p:nvPr/>
          </p:nvPicPr>
          <p:blipFill>
            <a:blip r:embed="rId3"/>
            <a:stretch>
              <a:fillRect/>
            </a:stretch>
          </p:blipFill>
          <p:spPr>
            <a:xfrm>
              <a:off x="3106903" y="5912072"/>
              <a:ext cx="1789532" cy="573548"/>
            </a:xfrm>
            <a:prstGeom prst="rect">
              <a:avLst/>
            </a:prstGeom>
          </p:spPr>
        </p:pic>
      </p:grpSp>
      <p:pic>
        <p:nvPicPr>
          <p:cNvPr id="2" name="Picture 1">
            <a:extLst>
              <a:ext uri="{FF2B5EF4-FFF2-40B4-BE49-F238E27FC236}">
                <a16:creationId xmlns:a16="http://schemas.microsoft.com/office/drawing/2014/main" id="{5F65D738-975D-09F6-80F7-3250724B6388}"/>
              </a:ext>
            </a:extLst>
          </p:cNvPr>
          <p:cNvPicPr>
            <a:picLocks noChangeAspect="1"/>
          </p:cNvPicPr>
          <p:nvPr/>
        </p:nvPicPr>
        <p:blipFill>
          <a:blip r:embed="rId4">
            <a:extLst>
              <a:ext uri="{28A0092B-C50C-407E-A947-70E740481C1C}">
                <a14:useLocalDpi xmlns:a14="http://schemas.microsoft.com/office/drawing/2010/main" val="0"/>
              </a:ext>
            </a:extLst>
          </a:blip>
          <a:srcRect t="8177" b="8177"/>
          <a:stretch/>
        </p:blipFill>
        <p:spPr>
          <a:xfrm>
            <a:off x="1524000" y="416784"/>
            <a:ext cx="8950827" cy="471052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C8DCC3-DB86-B000-03DC-06F50054E6C9}"/>
              </a:ext>
            </a:extLst>
          </p:cNvPr>
          <p:cNvSpPr txBox="1">
            <a:spLocks/>
          </p:cNvSpPr>
          <p:nvPr/>
        </p:nvSpPr>
        <p:spPr>
          <a:xfrm>
            <a:off x="532557" y="358689"/>
            <a:ext cx="3015575" cy="10569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dirty="0">
                <a:solidFill>
                  <a:schemeClr val="bg1"/>
                </a:solidFill>
                <a:latin typeface="Arial"/>
                <a:cs typeface="Arial"/>
              </a:rPr>
              <a:t>Inkscape</a:t>
            </a:r>
          </a:p>
          <a:p>
            <a:pPr algn="ctr">
              <a:lnSpc>
                <a:spcPct val="100000"/>
              </a:lnSpc>
            </a:pPr>
            <a:r>
              <a:rPr lang="en-US" dirty="0">
                <a:solidFill>
                  <a:schemeClr val="bg1"/>
                </a:solidFill>
                <a:latin typeface="Arial"/>
                <a:cs typeface="Arial"/>
              </a:rPr>
              <a:t>Interface</a:t>
            </a:r>
          </a:p>
        </p:txBody>
      </p:sp>
      <p:cxnSp>
        <p:nvCxnSpPr>
          <p:cNvPr id="10" name="Straight Arrow Connector 9">
            <a:extLst>
              <a:ext uri="{FF2B5EF4-FFF2-40B4-BE49-F238E27FC236}">
                <a16:creationId xmlns:a16="http://schemas.microsoft.com/office/drawing/2014/main" id="{E7BF5D9A-D527-9042-FFDA-BF602E8C1FB3}"/>
              </a:ext>
            </a:extLst>
          </p:cNvPr>
          <p:cNvCxnSpPr>
            <a:cxnSpLocks/>
          </p:cNvCxnSpPr>
          <p:nvPr/>
        </p:nvCxnSpPr>
        <p:spPr>
          <a:xfrm flipV="1">
            <a:off x="661243" y="1825996"/>
            <a:ext cx="2758205" cy="6853"/>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BE6EFF2-C60E-CC91-841E-F43B032ADD9C}"/>
              </a:ext>
            </a:extLst>
          </p:cNvPr>
          <p:cNvSpPr txBox="1"/>
          <p:nvPr/>
        </p:nvSpPr>
        <p:spPr>
          <a:xfrm>
            <a:off x="635905" y="2168525"/>
            <a:ext cx="302846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a:cs typeface="Arial"/>
              </a:rPr>
              <a:t>An Introduction to the Inkscape interface. </a:t>
            </a:r>
          </a:p>
          <a:p>
            <a:endParaRPr lang="en-US" dirty="0">
              <a:solidFill>
                <a:srgbClr val="FFFFFF"/>
              </a:solidFill>
              <a:latin typeface="Arial"/>
              <a:cs typeface="Arial"/>
            </a:endParaRPr>
          </a:p>
          <a:p>
            <a:r>
              <a:rPr lang="en-US" dirty="0">
                <a:solidFill>
                  <a:srgbClr val="FFFFFF"/>
                </a:solidFill>
                <a:latin typeface="Arial"/>
                <a:cs typeface="Arial"/>
              </a:rPr>
              <a:t>Inkscape is a free and open-source vector graphics editor. Great for beginners and has a huge community surrounding it with lots of helpful tutorials and information online. </a:t>
            </a:r>
          </a:p>
          <a:p>
            <a:endParaRPr lang="en-US" dirty="0">
              <a:solidFill>
                <a:schemeClr val="bg1"/>
              </a:solidFill>
              <a:latin typeface="Arial"/>
              <a:cs typeface="Arial"/>
            </a:endParaRPr>
          </a:p>
        </p:txBody>
      </p:sp>
      <p:pic>
        <p:nvPicPr>
          <p:cNvPr id="4" name="Picture 3" descr="A screenshot of a computer&#10;&#10;Description automatically generated">
            <a:extLst>
              <a:ext uri="{FF2B5EF4-FFF2-40B4-BE49-F238E27FC236}">
                <a16:creationId xmlns:a16="http://schemas.microsoft.com/office/drawing/2014/main" id="{E1C92104-92FF-E79D-C3FF-B8F516DBF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600" y="448141"/>
            <a:ext cx="8144820" cy="5646952"/>
          </a:xfrm>
          <a:prstGeom prst="rect">
            <a:avLst/>
          </a:prstGeom>
        </p:spPr>
      </p:pic>
    </p:spTree>
    <p:extLst>
      <p:ext uri="{BB962C8B-B14F-4D97-AF65-F5344CB8AC3E}">
        <p14:creationId xmlns:p14="http://schemas.microsoft.com/office/powerpoint/2010/main" val="310207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EC54EA-6E78-2348-70BF-0EF7B430C15D}"/>
              </a:ext>
            </a:extLst>
          </p:cNvPr>
          <p:cNvSpPr txBox="1">
            <a:spLocks/>
          </p:cNvSpPr>
          <p:nvPr/>
        </p:nvSpPr>
        <p:spPr>
          <a:xfrm>
            <a:off x="4088899" y="913676"/>
            <a:ext cx="4011983" cy="12202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a:solidFill>
                  <a:schemeClr val="bg1"/>
                </a:solidFill>
                <a:latin typeface="Arial"/>
                <a:cs typeface="Arial"/>
              </a:rPr>
              <a:t>THANKS FOR ATTENDING</a:t>
            </a:r>
          </a:p>
        </p:txBody>
      </p:sp>
      <p:cxnSp>
        <p:nvCxnSpPr>
          <p:cNvPr id="10" name="Straight Arrow Connector 9">
            <a:extLst>
              <a:ext uri="{FF2B5EF4-FFF2-40B4-BE49-F238E27FC236}">
                <a16:creationId xmlns:a16="http://schemas.microsoft.com/office/drawing/2014/main" id="{84062338-B26A-FDF9-63EB-4C3A8FC8500E}"/>
              </a:ext>
            </a:extLst>
          </p:cNvPr>
          <p:cNvCxnSpPr>
            <a:cxnSpLocks/>
          </p:cNvCxnSpPr>
          <p:nvPr/>
        </p:nvCxnSpPr>
        <p:spPr>
          <a:xfrm flipV="1">
            <a:off x="4922287" y="2292206"/>
            <a:ext cx="2345269" cy="4508"/>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78D5F04-D24E-E896-9C9C-92CEE826E861}"/>
              </a:ext>
            </a:extLst>
          </p:cNvPr>
          <p:cNvSpPr txBox="1"/>
          <p:nvPr/>
        </p:nvSpPr>
        <p:spPr>
          <a:xfrm>
            <a:off x="3297162" y="2693499"/>
            <a:ext cx="55976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FFFFFF"/>
                </a:solidFill>
                <a:latin typeface="Arial"/>
                <a:cs typeface="Arial"/>
              </a:rPr>
              <a:t>Please complete our survey that will be sent out via Eventbrite.</a:t>
            </a:r>
            <a:endParaRPr lang="en-US">
              <a:solidFill>
                <a:srgbClr val="000000"/>
              </a:solidFill>
              <a:latin typeface="Calibri" panose="020F0502020204030204"/>
              <a:cs typeface="Calibri" panose="020F0502020204030204"/>
            </a:endParaRPr>
          </a:p>
          <a:p>
            <a:pPr algn="ctr"/>
            <a:endParaRPr lang="en-US" sz="2800">
              <a:solidFill>
                <a:srgbClr val="FFFFFF"/>
              </a:solidFill>
              <a:latin typeface="Arial"/>
              <a:cs typeface="Arial"/>
            </a:endParaRPr>
          </a:p>
          <a:p>
            <a:pPr algn="ctr"/>
            <a:r>
              <a:rPr lang="en-US" sz="2800">
                <a:solidFill>
                  <a:srgbClr val="FFFFFF"/>
                </a:solidFill>
                <a:latin typeface="Arial"/>
                <a:cs typeface="Arial"/>
              </a:rPr>
              <a:t>Contact us on </a:t>
            </a:r>
            <a:r>
              <a:rPr lang="en-US" sz="2800">
                <a:solidFill>
                  <a:srgbClr val="FFFFFF"/>
                </a:solidFill>
                <a:latin typeface="Arial"/>
                <a:cs typeface="Arial"/>
                <a:hlinkClick r:id="rId2"/>
              </a:rPr>
              <a:t>appliedcreativity@slq.qld.gov.au</a:t>
            </a:r>
          </a:p>
        </p:txBody>
      </p:sp>
      <p:pic>
        <p:nvPicPr>
          <p:cNvPr id="3" name="Graphic 3" descr="Envelope with solid fill">
            <a:extLst>
              <a:ext uri="{FF2B5EF4-FFF2-40B4-BE49-F238E27FC236}">
                <a16:creationId xmlns:a16="http://schemas.microsoft.com/office/drawing/2014/main" id="{E6385D8F-6A0C-FE13-C841-428123452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142346"/>
            <a:ext cx="914400" cy="914400"/>
          </a:xfrm>
          <a:prstGeom prst="rect">
            <a:avLst/>
          </a:prstGeom>
        </p:spPr>
      </p:pic>
    </p:spTree>
    <p:extLst>
      <p:ext uri="{BB962C8B-B14F-4D97-AF65-F5344CB8AC3E}">
        <p14:creationId xmlns:p14="http://schemas.microsoft.com/office/powerpoint/2010/main" val="2179170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black background with white text&#10;&#10;Description automatically generated">
            <a:extLst>
              <a:ext uri="{FF2B5EF4-FFF2-40B4-BE49-F238E27FC236}">
                <a16:creationId xmlns:a16="http://schemas.microsoft.com/office/drawing/2014/main" id="{A76F1C1D-FEFA-0231-2974-00700868949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735975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EB9728-2876-6F0A-DC39-9BE368FE0268}"/>
              </a:ext>
            </a:extLst>
          </p:cNvPr>
          <p:cNvSpPr/>
          <p:nvPr/>
        </p:nvSpPr>
        <p:spPr>
          <a:xfrm>
            <a:off x="0" y="-9525"/>
            <a:ext cx="4886325" cy="68675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360" y="1715461"/>
            <a:ext cx="5062625" cy="3369317"/>
          </a:xfrm>
        </p:spPr>
        <p:txBody>
          <a:bodyPr vert="horz" lIns="91440" tIns="45720" rIns="91440" bIns="45720" rtlCol="0" anchor="t">
            <a:normAutofit fontScale="90000"/>
          </a:bodyPr>
          <a:lstStyle/>
          <a:p>
            <a:pPr algn="r"/>
            <a:r>
              <a:rPr lang="en-US" sz="3200" dirty="0">
                <a:solidFill>
                  <a:schemeClr val="bg1"/>
                </a:solidFill>
                <a:latin typeface="Arial"/>
                <a:cs typeface="Arial"/>
              </a:rPr>
              <a:t>Acknowledgement of Country</a:t>
            </a:r>
            <a:br>
              <a:rPr lang="en-US" sz="3200" dirty="0">
                <a:latin typeface="Arial"/>
                <a:cs typeface="Arial"/>
              </a:rPr>
            </a:br>
            <a:endParaRPr lang="en-US" sz="4000" dirty="0">
              <a:solidFill>
                <a:schemeClr val="bg1"/>
              </a:solidFill>
              <a:latin typeface="Arial"/>
              <a:cs typeface="Arial"/>
            </a:endParaRPr>
          </a:p>
          <a:p>
            <a:r>
              <a:rPr lang="en-US" sz="2000" dirty="0">
                <a:solidFill>
                  <a:schemeClr val="bg1"/>
                </a:solidFill>
                <a:latin typeface="Arial"/>
                <a:ea typeface="+mj-lt"/>
                <a:cs typeface="+mj-lt"/>
              </a:rPr>
              <a:t>We acknowledge Aboriginal and Torres Strait Islander peoples and their continuing connection to land and as custodians of stories for millennia. We respectfully acknowledge the land on which we all meet today, and pay our respects to elders past, present and emerging.</a:t>
            </a:r>
            <a:endParaRPr lang="en-US" sz="2000" dirty="0">
              <a:solidFill>
                <a:schemeClr val="bg1"/>
              </a:solidFill>
              <a:latin typeface="Arial"/>
              <a:cs typeface="Calibri Light"/>
            </a:endParaRPr>
          </a:p>
          <a:p>
            <a:pPr algn="r"/>
            <a:endParaRPr lang="en-US" sz="2000" dirty="0">
              <a:solidFill>
                <a:schemeClr val="bg1"/>
              </a:solidFill>
              <a:latin typeface="Arial"/>
              <a:cs typeface="Calibri Light"/>
            </a:endParaRPr>
          </a:p>
        </p:txBody>
      </p:sp>
      <p:pic>
        <p:nvPicPr>
          <p:cNvPr id="3" name="Picture 3" descr="A picture containing text, weapon&#10;&#10;Description automatically generated">
            <a:extLst>
              <a:ext uri="{FF2B5EF4-FFF2-40B4-BE49-F238E27FC236}">
                <a16:creationId xmlns:a16="http://schemas.microsoft.com/office/drawing/2014/main" id="{C01F5733-01B3-AA96-074F-C362A901DDAD}"/>
              </a:ext>
            </a:extLst>
          </p:cNvPr>
          <p:cNvPicPr>
            <a:picLocks noChangeAspect="1"/>
          </p:cNvPicPr>
          <p:nvPr/>
        </p:nvPicPr>
        <p:blipFill>
          <a:blip r:embed="rId2"/>
          <a:stretch>
            <a:fillRect/>
          </a:stretch>
        </p:blipFill>
        <p:spPr>
          <a:xfrm>
            <a:off x="1766888" y="1481137"/>
            <a:ext cx="1162050" cy="3400425"/>
          </a:xfrm>
          <a:prstGeom prst="rect">
            <a:avLst/>
          </a:prstGeom>
        </p:spPr>
      </p:pic>
    </p:spTree>
    <p:extLst>
      <p:ext uri="{BB962C8B-B14F-4D97-AF65-F5344CB8AC3E}">
        <p14:creationId xmlns:p14="http://schemas.microsoft.com/office/powerpoint/2010/main" val="227512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7237" y="1024288"/>
            <a:ext cx="4014875" cy="2531117"/>
          </a:xfrm>
        </p:spPr>
        <p:txBody>
          <a:bodyPr vert="horz" lIns="91440" tIns="45720" rIns="91440" bIns="45720" rtlCol="0" anchor="t">
            <a:noAutofit/>
          </a:bodyPr>
          <a:lstStyle/>
          <a:p>
            <a:pPr>
              <a:lnSpc>
                <a:spcPct val="100000"/>
              </a:lnSpc>
            </a:pPr>
            <a:r>
              <a:rPr lang="en-US" sz="4800" dirty="0">
                <a:solidFill>
                  <a:schemeClr val="bg1"/>
                </a:solidFill>
                <a:latin typeface="Arial"/>
                <a:cs typeface="Arial"/>
              </a:rPr>
              <a:t>WORKSHOP </a:t>
            </a:r>
            <a:br>
              <a:rPr lang="en-US" sz="4800" dirty="0">
                <a:latin typeface="Arial"/>
                <a:cs typeface="Arial"/>
              </a:rPr>
            </a:br>
            <a:r>
              <a:rPr lang="en-US" sz="4800" dirty="0">
                <a:solidFill>
                  <a:schemeClr val="bg1"/>
                </a:solidFill>
                <a:latin typeface="Arial"/>
                <a:cs typeface="Arial"/>
              </a:rPr>
              <a:t>SUMMARY</a:t>
            </a:r>
            <a:endParaRPr lang="en-US" sz="4800" dirty="0">
              <a:solidFill>
                <a:schemeClr val="bg1"/>
              </a:solidFill>
              <a:latin typeface="Arial"/>
              <a:cs typeface="Calibri Light"/>
            </a:endParaRPr>
          </a:p>
          <a:p>
            <a:endParaRPr lang="en-US" sz="4800" dirty="0">
              <a:solidFill>
                <a:schemeClr val="bg1"/>
              </a:solidFill>
              <a:latin typeface="Arial"/>
              <a:cs typeface="Calibri Light"/>
            </a:endParaRPr>
          </a:p>
        </p:txBody>
      </p:sp>
      <p:sp>
        <p:nvSpPr>
          <p:cNvPr id="5" name="TextBox 4">
            <a:extLst>
              <a:ext uri="{FF2B5EF4-FFF2-40B4-BE49-F238E27FC236}">
                <a16:creationId xmlns:a16="http://schemas.microsoft.com/office/drawing/2014/main" id="{1B58A40C-BF76-D1EF-A7F0-3569348BC249}"/>
              </a:ext>
            </a:extLst>
          </p:cNvPr>
          <p:cNvSpPr txBox="1"/>
          <p:nvPr/>
        </p:nvSpPr>
        <p:spPr>
          <a:xfrm>
            <a:off x="5699144" y="431473"/>
            <a:ext cx="5705475"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AU" sz="1600" b="0" i="0" dirty="0">
                <a:solidFill>
                  <a:schemeClr val="bg1"/>
                </a:solidFill>
                <a:effectLst/>
                <a:latin typeface="GothamSSm-Book"/>
              </a:rPr>
              <a:t>Create and edit vector graphics (like illustrations, decals and logos) in this Inkscape course for beginners.</a:t>
            </a:r>
          </a:p>
          <a:p>
            <a:pPr algn="l"/>
            <a:endParaRPr lang="en-AU" sz="1600" b="0" i="0" dirty="0">
              <a:solidFill>
                <a:schemeClr val="bg1"/>
              </a:solidFill>
              <a:effectLst/>
              <a:latin typeface="GothamSSm-Book"/>
            </a:endParaRPr>
          </a:p>
          <a:p>
            <a:pPr algn="l"/>
            <a:r>
              <a:rPr lang="en-AU" sz="1600" b="0" i="0" dirty="0">
                <a:solidFill>
                  <a:schemeClr val="bg1"/>
                </a:solidFill>
                <a:effectLst/>
                <a:latin typeface="GothamSSm-Book"/>
              </a:rPr>
              <a:t>In this 2-hour intro course we’ll start with the fundamentals:</a:t>
            </a:r>
          </a:p>
          <a:p>
            <a:pPr marL="742950" lvl="1" indent="-285750">
              <a:buFont typeface="Arial" panose="020B0604020202020204" pitchFamily="34" charset="0"/>
              <a:buChar char="•"/>
            </a:pPr>
            <a:r>
              <a:rPr lang="en-AU" sz="1600" b="0" i="0" dirty="0">
                <a:solidFill>
                  <a:schemeClr val="bg1"/>
                </a:solidFill>
                <a:effectLst/>
                <a:latin typeface="GothamSSm-Book"/>
              </a:rPr>
              <a:t>A demonstration of the basic tools and functionality of Inkscape</a:t>
            </a:r>
          </a:p>
          <a:p>
            <a:pPr marL="742950" lvl="1" indent="-285750">
              <a:buFont typeface="Arial" panose="020B0604020202020204" pitchFamily="34" charset="0"/>
              <a:buChar char="•"/>
            </a:pPr>
            <a:r>
              <a:rPr lang="en-AU" sz="1600" b="0" i="0" dirty="0">
                <a:solidFill>
                  <a:schemeClr val="bg1"/>
                </a:solidFill>
                <a:effectLst/>
                <a:latin typeface="GothamSSm-Book"/>
              </a:rPr>
              <a:t>Navigating around the interface</a:t>
            </a:r>
          </a:p>
          <a:p>
            <a:pPr marL="742950" lvl="1" indent="-285750">
              <a:buFont typeface="Arial" panose="020B0604020202020204" pitchFamily="34" charset="0"/>
              <a:buChar char="•"/>
            </a:pPr>
            <a:r>
              <a:rPr lang="en-AU" sz="1600" b="0" i="0" dirty="0">
                <a:solidFill>
                  <a:schemeClr val="bg1"/>
                </a:solidFill>
                <a:effectLst/>
                <a:latin typeface="GothamSSm-Book"/>
              </a:rPr>
              <a:t>Setting up your own custom workspace</a:t>
            </a:r>
          </a:p>
          <a:p>
            <a:pPr marL="742950" lvl="1" indent="-285750">
              <a:buFont typeface="Arial" panose="020B0604020202020204" pitchFamily="34" charset="0"/>
              <a:buChar char="•"/>
            </a:pPr>
            <a:r>
              <a:rPr lang="en-AU" sz="1600" b="0" i="0" dirty="0">
                <a:solidFill>
                  <a:schemeClr val="bg1"/>
                </a:solidFill>
                <a:effectLst/>
                <a:latin typeface="GothamSSm-Book"/>
              </a:rPr>
              <a:t>Key features and tools: layers, paths, the pen tool and trace</a:t>
            </a:r>
          </a:p>
          <a:p>
            <a:endParaRPr lang="en-US" sz="1600" dirty="0">
              <a:solidFill>
                <a:schemeClr val="bg1"/>
              </a:solidFill>
              <a:latin typeface="Arial"/>
              <a:ea typeface="+mn-lt"/>
              <a:cs typeface="+mn-lt"/>
            </a:endParaRPr>
          </a:p>
          <a:p>
            <a:pPr algn="l"/>
            <a:r>
              <a:rPr lang="en-AU" sz="1600" i="0" dirty="0">
                <a:solidFill>
                  <a:schemeClr val="bg1"/>
                </a:solidFill>
                <a:effectLst/>
                <a:latin typeface="GothamSSm-Book"/>
              </a:rPr>
              <a:t>Workshop Outline</a:t>
            </a:r>
          </a:p>
          <a:p>
            <a:pPr marL="742950" lvl="1" indent="-285750">
              <a:buFont typeface="Arial" panose="020B0604020202020204" pitchFamily="34" charset="0"/>
              <a:buChar char="•"/>
            </a:pPr>
            <a:r>
              <a:rPr lang="en-AU" sz="1600" b="0" i="0" dirty="0">
                <a:solidFill>
                  <a:schemeClr val="bg1"/>
                </a:solidFill>
                <a:effectLst/>
                <a:latin typeface="GothamSSm-Book"/>
              </a:rPr>
              <a:t>Understand vector vs raster</a:t>
            </a:r>
          </a:p>
          <a:p>
            <a:pPr marL="742950" lvl="1" indent="-285750">
              <a:buFont typeface="Arial" panose="020B0604020202020204" pitchFamily="34" charset="0"/>
              <a:buChar char="•"/>
            </a:pPr>
            <a:r>
              <a:rPr lang="en-AU" sz="1600" b="0" i="0" dirty="0">
                <a:solidFill>
                  <a:schemeClr val="bg1"/>
                </a:solidFill>
                <a:effectLst/>
                <a:latin typeface="GothamSSm-Book"/>
              </a:rPr>
              <a:t>Colour</a:t>
            </a:r>
          </a:p>
          <a:p>
            <a:pPr marL="742950" lvl="1" indent="-285750">
              <a:buFont typeface="Arial" panose="020B0604020202020204" pitchFamily="34" charset="0"/>
              <a:buChar char="•"/>
            </a:pPr>
            <a:r>
              <a:rPr lang="en-AU" sz="1600" b="0" i="0" dirty="0">
                <a:solidFill>
                  <a:schemeClr val="bg1"/>
                </a:solidFill>
                <a:effectLst/>
                <a:latin typeface="GothamSSm-Book"/>
              </a:rPr>
              <a:t>Document settings</a:t>
            </a:r>
          </a:p>
          <a:p>
            <a:pPr marL="742950" lvl="1" indent="-285750">
              <a:buFont typeface="Arial" panose="020B0604020202020204" pitchFamily="34" charset="0"/>
              <a:buChar char="•"/>
            </a:pPr>
            <a:r>
              <a:rPr lang="en-AU" sz="1600" b="0" i="0" dirty="0">
                <a:solidFill>
                  <a:schemeClr val="bg1"/>
                </a:solidFill>
                <a:effectLst/>
                <a:latin typeface="GothamSSm-Book"/>
              </a:rPr>
              <a:t>Become familiar with the interface</a:t>
            </a:r>
          </a:p>
          <a:p>
            <a:pPr marL="742950" lvl="1" indent="-285750">
              <a:buFont typeface="Arial" panose="020B0604020202020204" pitchFamily="34" charset="0"/>
              <a:buChar char="•"/>
            </a:pPr>
            <a:r>
              <a:rPr lang="en-AU" sz="1600" b="0" i="0" dirty="0">
                <a:solidFill>
                  <a:schemeClr val="bg1"/>
                </a:solidFill>
                <a:effectLst/>
                <a:latin typeface="GothamSSm-Book"/>
              </a:rPr>
              <a:t>Learn about layers</a:t>
            </a:r>
          </a:p>
          <a:p>
            <a:pPr marL="742950" lvl="1" indent="-285750">
              <a:buFont typeface="Arial" panose="020B0604020202020204" pitchFamily="34" charset="0"/>
              <a:buChar char="•"/>
            </a:pPr>
            <a:r>
              <a:rPr lang="en-AU" sz="1600" b="0" i="0" dirty="0">
                <a:solidFill>
                  <a:schemeClr val="bg1"/>
                </a:solidFill>
                <a:effectLst/>
                <a:latin typeface="GothamSSm-Book"/>
              </a:rPr>
              <a:t>Grouping and ungrouping</a:t>
            </a:r>
          </a:p>
          <a:p>
            <a:pPr marL="742950" lvl="1" indent="-285750">
              <a:buFont typeface="Arial" panose="020B0604020202020204" pitchFamily="34" charset="0"/>
              <a:buChar char="•"/>
            </a:pPr>
            <a:r>
              <a:rPr lang="en-AU" sz="1600" b="0" i="0" dirty="0">
                <a:solidFill>
                  <a:schemeClr val="bg1"/>
                </a:solidFill>
                <a:effectLst/>
                <a:latin typeface="GothamSSm-Book"/>
              </a:rPr>
              <a:t>Learn pen tool basics and create shapes</a:t>
            </a:r>
          </a:p>
          <a:p>
            <a:pPr marL="742950" lvl="1" indent="-285750">
              <a:buFont typeface="Arial" panose="020B0604020202020204" pitchFamily="34" charset="0"/>
              <a:buChar char="•"/>
            </a:pPr>
            <a:r>
              <a:rPr lang="en-AU" sz="1600" b="0" i="0" dirty="0">
                <a:solidFill>
                  <a:schemeClr val="bg1"/>
                </a:solidFill>
                <a:effectLst/>
                <a:latin typeface="GothamSSm-Book"/>
              </a:rPr>
              <a:t>Add and adjust strokes</a:t>
            </a:r>
          </a:p>
          <a:p>
            <a:pPr marL="742950" lvl="1" indent="-285750">
              <a:buFont typeface="Arial" panose="020B0604020202020204" pitchFamily="34" charset="0"/>
              <a:buChar char="•"/>
            </a:pPr>
            <a:r>
              <a:rPr lang="en-AU" sz="1600" b="0" i="0" dirty="0">
                <a:solidFill>
                  <a:schemeClr val="bg1"/>
                </a:solidFill>
                <a:effectLst/>
                <a:latin typeface="GothamSSm-Book"/>
              </a:rPr>
              <a:t>Add and adjust colours</a:t>
            </a:r>
          </a:p>
          <a:p>
            <a:pPr marL="742950" lvl="1" indent="-285750">
              <a:buFont typeface="Arial" panose="020B0604020202020204" pitchFamily="34" charset="0"/>
              <a:buChar char="•"/>
            </a:pPr>
            <a:r>
              <a:rPr lang="en-AU" sz="1600" b="0" i="0" dirty="0">
                <a:solidFill>
                  <a:schemeClr val="bg1"/>
                </a:solidFill>
                <a:effectLst/>
                <a:latin typeface="GothamSSm-Book"/>
              </a:rPr>
              <a:t>Add basic text</a:t>
            </a:r>
          </a:p>
          <a:p>
            <a:pPr marL="742950" lvl="1" indent="-285750">
              <a:buFont typeface="Arial" panose="020B0604020202020204" pitchFamily="34" charset="0"/>
              <a:buChar char="•"/>
            </a:pPr>
            <a:r>
              <a:rPr lang="en-AU" sz="1600" b="0" i="0" dirty="0">
                <a:solidFill>
                  <a:schemeClr val="bg1"/>
                </a:solidFill>
                <a:effectLst/>
                <a:latin typeface="GothamSSm-Book"/>
              </a:rPr>
              <a:t>Learn how to use the Trace Bitmap tool</a:t>
            </a:r>
          </a:p>
          <a:p>
            <a:pPr marL="742950" lvl="1" indent="-285750">
              <a:buFont typeface="Arial" panose="020B0604020202020204" pitchFamily="34" charset="0"/>
              <a:buChar char="•"/>
            </a:pPr>
            <a:r>
              <a:rPr lang="en-AU" sz="1600" b="0" i="0" dirty="0">
                <a:solidFill>
                  <a:schemeClr val="bg1"/>
                </a:solidFill>
                <a:effectLst/>
                <a:latin typeface="GothamSSm-Book"/>
              </a:rPr>
              <a:t>File types and cross compatibility (SVG, EPS, AI etc)</a:t>
            </a:r>
          </a:p>
          <a:p>
            <a:pPr marL="285750" indent="-285750">
              <a:buFont typeface="Arial"/>
              <a:buChar char="•"/>
            </a:pPr>
            <a:endParaRPr lang="en-US" sz="1600" dirty="0">
              <a:solidFill>
                <a:schemeClr val="bg1"/>
              </a:solidFill>
              <a:latin typeface="Arial"/>
              <a:cs typeface="Arial"/>
            </a:endParaRPr>
          </a:p>
        </p:txBody>
      </p:sp>
      <p:cxnSp>
        <p:nvCxnSpPr>
          <p:cNvPr id="6" name="Straight Arrow Connector 5">
            <a:extLst>
              <a:ext uri="{FF2B5EF4-FFF2-40B4-BE49-F238E27FC236}">
                <a16:creationId xmlns:a16="http://schemas.microsoft.com/office/drawing/2014/main" id="{1CDD5A0B-FA8F-8B10-6F07-96568F732112}"/>
              </a:ext>
            </a:extLst>
          </p:cNvPr>
          <p:cNvCxnSpPr/>
          <p:nvPr/>
        </p:nvCxnSpPr>
        <p:spPr>
          <a:xfrm flipV="1">
            <a:off x="1104901" y="823595"/>
            <a:ext cx="4024311"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7A93B4F-B60C-D283-961C-C82E5B2DEBB7}"/>
              </a:ext>
            </a:extLst>
          </p:cNvPr>
          <p:cNvCxnSpPr>
            <a:cxnSpLocks/>
          </p:cNvCxnSpPr>
          <p:nvPr/>
        </p:nvCxnSpPr>
        <p:spPr>
          <a:xfrm flipV="1">
            <a:off x="1104901" y="5668645"/>
            <a:ext cx="4024311"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1830AFA-DE13-351A-61F6-036FD8A28D6E}"/>
              </a:ext>
            </a:extLst>
          </p:cNvPr>
          <p:cNvPicPr>
            <a:picLocks noChangeAspect="1"/>
          </p:cNvPicPr>
          <p:nvPr/>
        </p:nvPicPr>
        <p:blipFill>
          <a:blip r:embed="rId2">
            <a:extLst>
              <a:ext uri="{28A0092B-C50C-407E-A947-70E740481C1C}">
                <a14:useLocalDpi xmlns:a14="http://schemas.microsoft.com/office/drawing/2010/main" val="0"/>
              </a:ext>
            </a:extLst>
          </a:blip>
          <a:srcRect t="11195" b="11195"/>
          <a:stretch/>
        </p:blipFill>
        <p:spPr>
          <a:xfrm>
            <a:off x="1107439" y="2682650"/>
            <a:ext cx="4024272" cy="2653200"/>
          </a:xfrm>
          <a:prstGeom prst="rect">
            <a:avLst/>
          </a:prstGeom>
        </p:spPr>
      </p:pic>
    </p:spTree>
    <p:extLst>
      <p:ext uri="{BB962C8B-B14F-4D97-AF65-F5344CB8AC3E}">
        <p14:creationId xmlns:p14="http://schemas.microsoft.com/office/powerpoint/2010/main" val="82123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87D690-3B38-778C-9226-FFC7F26098A0}"/>
              </a:ext>
            </a:extLst>
          </p:cNvPr>
          <p:cNvSpPr txBox="1">
            <a:spLocks/>
          </p:cNvSpPr>
          <p:nvPr/>
        </p:nvSpPr>
        <p:spPr>
          <a:xfrm>
            <a:off x="3850098" y="1246326"/>
            <a:ext cx="4497003" cy="15766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a:solidFill>
                  <a:schemeClr val="bg1"/>
                </a:solidFill>
                <a:latin typeface="Arial"/>
                <a:cs typeface="Arial"/>
              </a:rPr>
              <a:t>LET'S GET</a:t>
            </a:r>
          </a:p>
          <a:p>
            <a:pPr algn="ctr">
              <a:lnSpc>
                <a:spcPct val="100000"/>
              </a:lnSpc>
            </a:pPr>
            <a:r>
              <a:rPr lang="en-US" sz="4800">
                <a:solidFill>
                  <a:schemeClr val="bg1"/>
                </a:solidFill>
                <a:latin typeface="Arial"/>
                <a:cs typeface="Arial"/>
              </a:rPr>
              <a:t>STARTED</a:t>
            </a:r>
          </a:p>
        </p:txBody>
      </p:sp>
      <p:pic>
        <p:nvPicPr>
          <p:cNvPr id="6" name="Graphic 6" descr="Circle with left arrow outline">
            <a:extLst>
              <a:ext uri="{FF2B5EF4-FFF2-40B4-BE49-F238E27FC236}">
                <a16:creationId xmlns:a16="http://schemas.microsoft.com/office/drawing/2014/main" id="{2ACA1740-745E-A17F-D1FD-AC6FEFF9C6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5515" y="3213705"/>
            <a:ext cx="1240971" cy="1240971"/>
          </a:xfrm>
          <a:prstGeom prst="rect">
            <a:avLst/>
          </a:prstGeom>
        </p:spPr>
      </p:pic>
      <p:sp>
        <p:nvSpPr>
          <p:cNvPr id="3" name="TextBox 2">
            <a:extLst>
              <a:ext uri="{FF2B5EF4-FFF2-40B4-BE49-F238E27FC236}">
                <a16:creationId xmlns:a16="http://schemas.microsoft.com/office/drawing/2014/main" id="{F84F6423-30C1-24F8-3EB4-E89442F9642D}"/>
              </a:ext>
            </a:extLst>
          </p:cNvPr>
          <p:cNvSpPr txBox="1"/>
          <p:nvPr/>
        </p:nvSpPr>
        <p:spPr>
          <a:xfrm>
            <a:off x="4638523" y="4838095"/>
            <a:ext cx="29149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bg1"/>
                </a:solidFill>
                <a:latin typeface="Arial"/>
                <a:ea typeface="Calibri"/>
                <a:cs typeface="Calibri"/>
                <a:hlinkClick r:id="rId4">
                  <a:extLst>
                    <a:ext uri="{A12FA001-AC4F-418D-AE19-62706E023703}">
                      <ahyp:hlinkClr xmlns:ahyp="http://schemas.microsoft.com/office/drawing/2018/hyperlinkcolor" val="tx"/>
                    </a:ext>
                  </a:extLst>
                </a:hlinkClick>
              </a:rPr>
              <a:t>One Search</a:t>
            </a:r>
            <a:endParaRPr lang="en-US" sz="4000" dirty="0">
              <a:solidFill>
                <a:schemeClr val="bg1"/>
              </a:solidFill>
              <a:latin typeface="Arial"/>
              <a:ea typeface="Calibri"/>
              <a:cs typeface="Calibri"/>
            </a:endParaRPr>
          </a:p>
        </p:txBody>
      </p:sp>
    </p:spTree>
    <p:extLst>
      <p:ext uri="{BB962C8B-B14F-4D97-AF65-F5344CB8AC3E}">
        <p14:creationId xmlns:p14="http://schemas.microsoft.com/office/powerpoint/2010/main" val="4082068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87D690-3B38-778C-9226-FFC7F26098A0}"/>
              </a:ext>
            </a:extLst>
          </p:cNvPr>
          <p:cNvSpPr txBox="1">
            <a:spLocks/>
          </p:cNvSpPr>
          <p:nvPr/>
        </p:nvSpPr>
        <p:spPr>
          <a:xfrm>
            <a:off x="2580098" y="1240279"/>
            <a:ext cx="7037003" cy="16370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a:solidFill>
                  <a:schemeClr val="bg1"/>
                </a:solidFill>
                <a:latin typeface="Arial"/>
                <a:cs typeface="Arial"/>
              </a:rPr>
              <a:t>THE BASICS</a:t>
            </a:r>
            <a:br>
              <a:rPr lang="en-US" sz="4800">
                <a:solidFill>
                  <a:schemeClr val="bg1"/>
                </a:solidFill>
                <a:latin typeface="Arial"/>
                <a:cs typeface="Arial"/>
              </a:rPr>
            </a:br>
            <a:r>
              <a:rPr lang="en-US" sz="4800">
                <a:solidFill>
                  <a:schemeClr val="bg1"/>
                </a:solidFill>
                <a:latin typeface="Arial"/>
                <a:cs typeface="Arial"/>
              </a:rPr>
              <a:t>OF VECTOR DESIGN</a:t>
            </a:r>
            <a:endParaRPr lang="en-US">
              <a:solidFill>
                <a:schemeClr val="bg1"/>
              </a:solidFill>
            </a:endParaRPr>
          </a:p>
        </p:txBody>
      </p:sp>
      <p:pic>
        <p:nvPicPr>
          <p:cNvPr id="6" name="Graphic 6" descr="Circle with left arrow outline">
            <a:extLst>
              <a:ext uri="{FF2B5EF4-FFF2-40B4-BE49-F238E27FC236}">
                <a16:creationId xmlns:a16="http://schemas.microsoft.com/office/drawing/2014/main" id="{2ACA1740-745E-A17F-D1FD-AC6FEFF9C6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5515" y="3225800"/>
            <a:ext cx="1240971" cy="1240971"/>
          </a:xfrm>
          <a:prstGeom prst="rect">
            <a:avLst/>
          </a:prstGeom>
        </p:spPr>
      </p:pic>
      <p:sp>
        <p:nvSpPr>
          <p:cNvPr id="3" name="TextBox 2">
            <a:extLst>
              <a:ext uri="{FF2B5EF4-FFF2-40B4-BE49-F238E27FC236}">
                <a16:creationId xmlns:a16="http://schemas.microsoft.com/office/drawing/2014/main" id="{91E6C5A8-EAAC-894B-7FED-21EEB1ECB886}"/>
              </a:ext>
            </a:extLst>
          </p:cNvPr>
          <p:cNvSpPr txBox="1"/>
          <p:nvPr/>
        </p:nvSpPr>
        <p:spPr>
          <a:xfrm>
            <a:off x="4475237" y="4898571"/>
            <a:ext cx="32415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latin typeface="Arial"/>
                <a:ea typeface="Calibri"/>
                <a:cs typeface="Calibri"/>
                <a:hlinkClick r:id="rId4">
                  <a:extLst>
                    <a:ext uri="{A12FA001-AC4F-418D-AE19-62706E023703}">
                      <ahyp:hlinkClr xmlns:ahyp="http://schemas.microsoft.com/office/drawing/2018/hyperlinkcolor" val="tx"/>
                    </a:ext>
                  </a:extLst>
                </a:hlinkClick>
              </a:rPr>
              <a:t>Inkscape 101</a:t>
            </a:r>
            <a:endParaRPr lang="en-US">
              <a:solidFill>
                <a:schemeClr val="bg1"/>
              </a:solidFill>
            </a:endParaRPr>
          </a:p>
        </p:txBody>
      </p:sp>
    </p:spTree>
    <p:extLst>
      <p:ext uri="{BB962C8B-B14F-4D97-AF65-F5344CB8AC3E}">
        <p14:creationId xmlns:p14="http://schemas.microsoft.com/office/powerpoint/2010/main" val="275641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C8DCC3-DB86-B000-03DC-06F50054E6C9}"/>
              </a:ext>
            </a:extLst>
          </p:cNvPr>
          <p:cNvSpPr txBox="1">
            <a:spLocks/>
          </p:cNvSpPr>
          <p:nvPr/>
        </p:nvSpPr>
        <p:spPr>
          <a:xfrm>
            <a:off x="3671017" y="1044000"/>
            <a:ext cx="5011656" cy="10569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dirty="0">
                <a:solidFill>
                  <a:schemeClr val="bg1"/>
                </a:solidFill>
                <a:latin typeface="Arial"/>
                <a:cs typeface="Arial"/>
              </a:rPr>
              <a:t>Vector </a:t>
            </a:r>
            <a:r>
              <a:rPr lang="en-US" sz="4800" dirty="0">
                <a:solidFill>
                  <a:schemeClr val="bg1"/>
                </a:solidFill>
                <a:latin typeface="Arial"/>
                <a:cs typeface="Arial"/>
              </a:rPr>
              <a:t>vs</a:t>
            </a:r>
            <a:r>
              <a:rPr lang="en-US" dirty="0">
                <a:solidFill>
                  <a:schemeClr val="bg1"/>
                </a:solidFill>
                <a:latin typeface="Arial"/>
                <a:cs typeface="Arial"/>
              </a:rPr>
              <a:t> Raster</a:t>
            </a:r>
            <a:endParaRPr lang="en-US" sz="1800" dirty="0">
              <a:solidFill>
                <a:schemeClr val="bg1"/>
              </a:solidFill>
            </a:endParaRPr>
          </a:p>
        </p:txBody>
      </p:sp>
      <p:cxnSp>
        <p:nvCxnSpPr>
          <p:cNvPr id="10" name="Straight Arrow Connector 9">
            <a:extLst>
              <a:ext uri="{FF2B5EF4-FFF2-40B4-BE49-F238E27FC236}">
                <a16:creationId xmlns:a16="http://schemas.microsoft.com/office/drawing/2014/main" id="{E7BF5D9A-D527-9042-FFDA-BF602E8C1FB3}"/>
              </a:ext>
            </a:extLst>
          </p:cNvPr>
          <p:cNvCxnSpPr>
            <a:cxnSpLocks/>
          </p:cNvCxnSpPr>
          <p:nvPr/>
        </p:nvCxnSpPr>
        <p:spPr>
          <a:xfrm>
            <a:off x="3588026" y="1945266"/>
            <a:ext cx="5595731"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CB4613-6C64-6D2E-E0DA-010EF1364554}"/>
              </a:ext>
            </a:extLst>
          </p:cNvPr>
          <p:cNvPicPr>
            <a:picLocks noChangeAspect="1"/>
          </p:cNvPicPr>
          <p:nvPr/>
        </p:nvPicPr>
        <p:blipFill>
          <a:blip r:embed="rId2"/>
          <a:stretch>
            <a:fillRect/>
          </a:stretch>
        </p:blipFill>
        <p:spPr>
          <a:xfrm>
            <a:off x="1554850" y="2359531"/>
            <a:ext cx="3633375" cy="3633375"/>
          </a:xfrm>
          <a:prstGeom prst="rect">
            <a:avLst/>
          </a:prstGeom>
        </p:spPr>
      </p:pic>
      <p:pic>
        <p:nvPicPr>
          <p:cNvPr id="5" name="Picture 4">
            <a:extLst>
              <a:ext uri="{FF2B5EF4-FFF2-40B4-BE49-F238E27FC236}">
                <a16:creationId xmlns:a16="http://schemas.microsoft.com/office/drawing/2014/main" id="{E264FE28-F4CC-5DE6-1A76-C8A6D27C8204}"/>
              </a:ext>
            </a:extLst>
          </p:cNvPr>
          <p:cNvPicPr>
            <a:picLocks noChangeAspect="1"/>
          </p:cNvPicPr>
          <p:nvPr/>
        </p:nvPicPr>
        <p:blipFill>
          <a:blip r:embed="rId3"/>
          <a:stretch>
            <a:fillRect/>
          </a:stretch>
        </p:blipFill>
        <p:spPr>
          <a:xfrm>
            <a:off x="6176845" y="2535835"/>
            <a:ext cx="5155790" cy="3437193"/>
          </a:xfrm>
          <a:prstGeom prst="rect">
            <a:avLst/>
          </a:prstGeom>
        </p:spPr>
      </p:pic>
    </p:spTree>
    <p:extLst>
      <p:ext uri="{BB962C8B-B14F-4D97-AF65-F5344CB8AC3E}">
        <p14:creationId xmlns:p14="http://schemas.microsoft.com/office/powerpoint/2010/main" val="140921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3C78A-4B1C-AC94-4C46-54C169159054}"/>
              </a:ext>
            </a:extLst>
          </p:cNvPr>
          <p:cNvSpPr txBox="1"/>
          <p:nvPr/>
        </p:nvSpPr>
        <p:spPr>
          <a:xfrm>
            <a:off x="652138" y="510104"/>
            <a:ext cx="591267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ea typeface="+mn-lt"/>
                <a:cs typeface="+mn-lt"/>
              </a:rPr>
              <a:t>The John Oxley Library holds a vast collection of drawings, manuscripts, design plans, house plans, building designs and related materials with links to built heritage and architecture in Queensland. View a selection of them with </a:t>
            </a:r>
            <a:r>
              <a:rPr lang="en-US" sz="2800" dirty="0" err="1">
                <a:solidFill>
                  <a:schemeClr val="bg1"/>
                </a:solidFill>
                <a:ea typeface="+mn-lt"/>
                <a:cs typeface="+mn-lt"/>
              </a:rPr>
              <a:t>digitised</a:t>
            </a:r>
            <a:r>
              <a:rPr lang="en-US" sz="2800" dirty="0">
                <a:solidFill>
                  <a:schemeClr val="bg1"/>
                </a:solidFill>
                <a:ea typeface="+mn-lt"/>
                <a:cs typeface="+mn-lt"/>
              </a:rPr>
              <a:t> drawings, images and digital stories with architects as they talk about their work.</a:t>
            </a:r>
            <a:endParaRPr lang="en-US" dirty="0">
              <a:solidFill>
                <a:schemeClr val="bg1"/>
              </a:solidFill>
              <a:cs typeface="Calibri"/>
            </a:endParaRPr>
          </a:p>
          <a:p>
            <a:pPr marL="285750" indent="-285750">
              <a:buFont typeface="Arial"/>
              <a:buChar char="•"/>
            </a:pPr>
            <a:endParaRPr lang="en-US" sz="2800" dirty="0">
              <a:solidFill>
                <a:schemeClr val="bg1"/>
              </a:solidFill>
              <a:latin typeface="Arial"/>
              <a:cs typeface="Arial"/>
            </a:endParaRPr>
          </a:p>
        </p:txBody>
      </p:sp>
      <p:sp>
        <p:nvSpPr>
          <p:cNvPr id="3" name="Title 1">
            <a:extLst>
              <a:ext uri="{FF2B5EF4-FFF2-40B4-BE49-F238E27FC236}">
                <a16:creationId xmlns:a16="http://schemas.microsoft.com/office/drawing/2014/main" id="{9C52296F-6874-3421-A3D1-A586FA364477}"/>
              </a:ext>
            </a:extLst>
          </p:cNvPr>
          <p:cNvSpPr txBox="1">
            <a:spLocks/>
          </p:cNvSpPr>
          <p:nvPr/>
        </p:nvSpPr>
        <p:spPr>
          <a:xfrm>
            <a:off x="7116222" y="3848956"/>
            <a:ext cx="4497003" cy="22176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dirty="0">
                <a:solidFill>
                  <a:schemeClr val="bg1"/>
                </a:solidFill>
                <a:latin typeface="Arial"/>
                <a:cs typeface="Arial"/>
              </a:rPr>
              <a:t>STATE LIBRARY COLLECTIONS</a:t>
            </a:r>
          </a:p>
          <a:p>
            <a:endParaRPr lang="en-US" sz="4800" dirty="0">
              <a:solidFill>
                <a:schemeClr val="bg1"/>
              </a:solidFill>
              <a:latin typeface="Arial"/>
              <a:cs typeface="Calibri Light"/>
            </a:endParaRPr>
          </a:p>
        </p:txBody>
      </p:sp>
      <p:cxnSp>
        <p:nvCxnSpPr>
          <p:cNvPr id="6" name="Straight Arrow Connector 5">
            <a:extLst>
              <a:ext uri="{FF2B5EF4-FFF2-40B4-BE49-F238E27FC236}">
                <a16:creationId xmlns:a16="http://schemas.microsoft.com/office/drawing/2014/main" id="{33820D7F-6FE7-2930-6718-9F707D9024C4}"/>
              </a:ext>
            </a:extLst>
          </p:cNvPr>
          <p:cNvCxnSpPr>
            <a:cxnSpLocks/>
          </p:cNvCxnSpPr>
          <p:nvPr/>
        </p:nvCxnSpPr>
        <p:spPr>
          <a:xfrm>
            <a:off x="7118742" y="3682435"/>
            <a:ext cx="4488785" cy="10732"/>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7" descr="Link with solid fill">
            <a:extLst>
              <a:ext uri="{FF2B5EF4-FFF2-40B4-BE49-F238E27FC236}">
                <a16:creationId xmlns:a16="http://schemas.microsoft.com/office/drawing/2014/main" id="{0FA485B7-1B25-933F-D38B-F20131AFA0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2777" y="4877042"/>
            <a:ext cx="914400" cy="914400"/>
          </a:xfrm>
          <a:prstGeom prst="rect">
            <a:avLst/>
          </a:prstGeom>
        </p:spPr>
      </p:pic>
      <p:sp>
        <p:nvSpPr>
          <p:cNvPr id="8" name="TextBox 7">
            <a:extLst>
              <a:ext uri="{FF2B5EF4-FFF2-40B4-BE49-F238E27FC236}">
                <a16:creationId xmlns:a16="http://schemas.microsoft.com/office/drawing/2014/main" id="{1CD457F6-0C80-1A7B-7FB5-74441CBA96CB}"/>
              </a:ext>
            </a:extLst>
          </p:cNvPr>
          <p:cNvSpPr txBox="1"/>
          <p:nvPr/>
        </p:nvSpPr>
        <p:spPr>
          <a:xfrm>
            <a:off x="3329577" y="5044682"/>
            <a:ext cx="13868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dirty="0">
                <a:solidFill>
                  <a:schemeClr val="bg1"/>
                </a:solidFill>
                <a:latin typeface="Arial"/>
                <a:cs typeface="Calibri"/>
                <a:hlinkClick r:id="rId4">
                  <a:extLst>
                    <a:ext uri="{A12FA001-AC4F-418D-AE19-62706E023703}">
                      <ahyp:hlinkClr xmlns:ahyp="http://schemas.microsoft.com/office/drawing/2018/hyperlinkcolor" val="tx"/>
                    </a:ext>
                  </a:extLst>
                </a:hlinkClick>
              </a:rPr>
              <a:t>LINK</a:t>
            </a:r>
            <a:endParaRPr lang="en-US" sz="3200" dirty="0">
              <a:solidFill>
                <a:schemeClr val="bg1"/>
              </a:solidFill>
              <a:latin typeface="Arial"/>
              <a:cs typeface="Arial"/>
            </a:endParaRPr>
          </a:p>
        </p:txBody>
      </p:sp>
      <p:pic>
        <p:nvPicPr>
          <p:cNvPr id="9" name="Picture 8" descr="A drawing of a house&#10;&#10;Description automatically generated">
            <a:extLst>
              <a:ext uri="{FF2B5EF4-FFF2-40B4-BE49-F238E27FC236}">
                <a16:creationId xmlns:a16="http://schemas.microsoft.com/office/drawing/2014/main" id="{B7E449C8-8E9F-BEB3-5E2E-322C9F44C30A}"/>
              </a:ext>
            </a:extLst>
          </p:cNvPr>
          <p:cNvPicPr>
            <a:picLocks noChangeAspect="1"/>
          </p:cNvPicPr>
          <p:nvPr/>
        </p:nvPicPr>
        <p:blipFill>
          <a:blip r:embed="rId5"/>
          <a:stretch>
            <a:fillRect/>
          </a:stretch>
        </p:blipFill>
        <p:spPr>
          <a:xfrm>
            <a:off x="7112000" y="473185"/>
            <a:ext cx="4480559" cy="2965230"/>
          </a:xfrm>
          <a:prstGeom prst="rect">
            <a:avLst/>
          </a:prstGeom>
        </p:spPr>
      </p:pic>
    </p:spTree>
    <p:extLst>
      <p:ext uri="{BB962C8B-B14F-4D97-AF65-F5344CB8AC3E}">
        <p14:creationId xmlns:p14="http://schemas.microsoft.com/office/powerpoint/2010/main" val="302880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C8DCC3-DB86-B000-03DC-06F50054E6C9}"/>
              </a:ext>
            </a:extLst>
          </p:cNvPr>
          <p:cNvSpPr txBox="1">
            <a:spLocks/>
          </p:cNvSpPr>
          <p:nvPr/>
        </p:nvSpPr>
        <p:spPr>
          <a:xfrm>
            <a:off x="534936" y="656863"/>
            <a:ext cx="3015575" cy="10569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dirty="0">
                <a:solidFill>
                  <a:schemeClr val="bg1"/>
                </a:solidFill>
                <a:latin typeface="Arial"/>
                <a:cs typeface="Arial"/>
              </a:rPr>
              <a:t>CREATING</a:t>
            </a:r>
            <a:br>
              <a:rPr lang="en-US" sz="2800" dirty="0">
                <a:solidFill>
                  <a:schemeClr val="bg1"/>
                </a:solidFill>
                <a:latin typeface="Arial"/>
                <a:cs typeface="Arial"/>
              </a:rPr>
            </a:br>
            <a:r>
              <a:rPr lang="en-US" sz="2800" dirty="0">
                <a:solidFill>
                  <a:schemeClr val="bg1"/>
                </a:solidFill>
                <a:latin typeface="Arial"/>
                <a:cs typeface="Arial"/>
              </a:rPr>
              <a:t>VECTORS</a:t>
            </a:r>
          </a:p>
        </p:txBody>
      </p:sp>
      <p:cxnSp>
        <p:nvCxnSpPr>
          <p:cNvPr id="10" name="Straight Arrow Connector 9">
            <a:extLst>
              <a:ext uri="{FF2B5EF4-FFF2-40B4-BE49-F238E27FC236}">
                <a16:creationId xmlns:a16="http://schemas.microsoft.com/office/drawing/2014/main" id="{E7BF5D9A-D527-9042-FFDA-BF602E8C1FB3}"/>
              </a:ext>
            </a:extLst>
          </p:cNvPr>
          <p:cNvCxnSpPr>
            <a:cxnSpLocks/>
          </p:cNvCxnSpPr>
          <p:nvPr/>
        </p:nvCxnSpPr>
        <p:spPr>
          <a:xfrm flipV="1">
            <a:off x="661243" y="1825996"/>
            <a:ext cx="2758205" cy="6853"/>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BE6EFF2-C60E-CC91-841E-F43B032ADD9C}"/>
              </a:ext>
            </a:extLst>
          </p:cNvPr>
          <p:cNvSpPr txBox="1"/>
          <p:nvPr/>
        </p:nvSpPr>
        <p:spPr>
          <a:xfrm>
            <a:off x="534936" y="2205373"/>
            <a:ext cx="361996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a:cs typeface="Arial"/>
              </a:rPr>
              <a:t>We're going to screenshot an image of the designs from the 99 Everyday homes catalogue, like these house illustrations, to trace with our pen and shape tools to practice creating vector designs.</a:t>
            </a:r>
          </a:p>
        </p:txBody>
      </p:sp>
      <p:pic>
        <p:nvPicPr>
          <p:cNvPr id="5" name="Picture 4" descr="A drawing of a house with a tree&#10;&#10;Description automatically generated">
            <a:extLst>
              <a:ext uri="{FF2B5EF4-FFF2-40B4-BE49-F238E27FC236}">
                <a16:creationId xmlns:a16="http://schemas.microsoft.com/office/drawing/2014/main" id="{BC04E3AB-6B37-1605-A050-560E4DEF23AF}"/>
              </a:ext>
            </a:extLst>
          </p:cNvPr>
          <p:cNvPicPr>
            <a:picLocks noChangeAspect="1"/>
          </p:cNvPicPr>
          <p:nvPr/>
        </p:nvPicPr>
        <p:blipFill rotWithShape="1">
          <a:blip r:embed="rId3">
            <a:extLst>
              <a:ext uri="{28A0092B-C50C-407E-A947-70E740481C1C}">
                <a14:useLocalDpi xmlns:a14="http://schemas.microsoft.com/office/drawing/2010/main" val="0"/>
              </a:ext>
            </a:extLst>
          </a:blip>
          <a:srcRect l="2964" t="7057" r="14297" b="2676"/>
          <a:stretch/>
        </p:blipFill>
        <p:spPr>
          <a:xfrm>
            <a:off x="4325574" y="895439"/>
            <a:ext cx="7423045" cy="4967108"/>
          </a:xfrm>
          <a:prstGeom prst="rect">
            <a:avLst/>
          </a:prstGeom>
        </p:spPr>
      </p:pic>
    </p:spTree>
    <p:extLst>
      <p:ext uri="{BB962C8B-B14F-4D97-AF65-F5344CB8AC3E}">
        <p14:creationId xmlns:p14="http://schemas.microsoft.com/office/powerpoint/2010/main" val="2434278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C8DCC3-DB86-B000-03DC-06F50054E6C9}"/>
              </a:ext>
            </a:extLst>
          </p:cNvPr>
          <p:cNvSpPr txBox="1">
            <a:spLocks/>
          </p:cNvSpPr>
          <p:nvPr/>
        </p:nvSpPr>
        <p:spPr>
          <a:xfrm>
            <a:off x="534936" y="656863"/>
            <a:ext cx="3015575" cy="10569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dirty="0">
                <a:solidFill>
                  <a:schemeClr val="bg1"/>
                </a:solidFill>
                <a:latin typeface="Arial"/>
                <a:cs typeface="Arial"/>
              </a:rPr>
              <a:t>CREATING</a:t>
            </a:r>
            <a:br>
              <a:rPr lang="en-US" sz="2800" dirty="0">
                <a:solidFill>
                  <a:schemeClr val="bg1"/>
                </a:solidFill>
                <a:latin typeface="Arial"/>
                <a:cs typeface="Arial"/>
              </a:rPr>
            </a:br>
            <a:r>
              <a:rPr lang="en-US" sz="2800" dirty="0">
                <a:solidFill>
                  <a:schemeClr val="bg1"/>
                </a:solidFill>
                <a:latin typeface="Arial"/>
                <a:cs typeface="Arial"/>
              </a:rPr>
              <a:t>VECTORS</a:t>
            </a:r>
          </a:p>
        </p:txBody>
      </p:sp>
      <p:cxnSp>
        <p:nvCxnSpPr>
          <p:cNvPr id="10" name="Straight Arrow Connector 9">
            <a:extLst>
              <a:ext uri="{FF2B5EF4-FFF2-40B4-BE49-F238E27FC236}">
                <a16:creationId xmlns:a16="http://schemas.microsoft.com/office/drawing/2014/main" id="{E7BF5D9A-D527-9042-FFDA-BF602E8C1FB3}"/>
              </a:ext>
            </a:extLst>
          </p:cNvPr>
          <p:cNvCxnSpPr>
            <a:cxnSpLocks/>
          </p:cNvCxnSpPr>
          <p:nvPr/>
        </p:nvCxnSpPr>
        <p:spPr>
          <a:xfrm flipV="1">
            <a:off x="661243" y="1825996"/>
            <a:ext cx="2758205" cy="6853"/>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BE6EFF2-C60E-CC91-841E-F43B032ADD9C}"/>
              </a:ext>
            </a:extLst>
          </p:cNvPr>
          <p:cNvSpPr txBox="1"/>
          <p:nvPr/>
        </p:nvSpPr>
        <p:spPr>
          <a:xfrm>
            <a:off x="534936" y="2205373"/>
            <a:ext cx="346133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a:cs typeface="Arial"/>
              </a:rPr>
              <a:t>By breaking down the image into shapes you can see how easy it can be to turn an image or illustration into a vector design.</a:t>
            </a:r>
          </a:p>
        </p:txBody>
      </p:sp>
      <p:pic>
        <p:nvPicPr>
          <p:cNvPr id="7" name="Picture 6" descr="A screenshot of a computer&#10;&#10;Description automatically generated">
            <a:extLst>
              <a:ext uri="{FF2B5EF4-FFF2-40B4-BE49-F238E27FC236}">
                <a16:creationId xmlns:a16="http://schemas.microsoft.com/office/drawing/2014/main" id="{8E944D1A-D73C-532C-4E80-66B7240538EB}"/>
              </a:ext>
            </a:extLst>
          </p:cNvPr>
          <p:cNvPicPr>
            <a:picLocks noChangeAspect="1"/>
          </p:cNvPicPr>
          <p:nvPr/>
        </p:nvPicPr>
        <p:blipFill rotWithShape="1">
          <a:blip r:embed="rId3">
            <a:extLst>
              <a:ext uri="{28A0092B-C50C-407E-A947-70E740481C1C}">
                <a14:useLocalDpi xmlns:a14="http://schemas.microsoft.com/office/drawing/2010/main" val="0"/>
              </a:ext>
            </a:extLst>
          </a:blip>
          <a:srcRect r="30548"/>
          <a:stretch/>
        </p:blipFill>
        <p:spPr>
          <a:xfrm>
            <a:off x="3996267" y="545492"/>
            <a:ext cx="7859576" cy="5514615"/>
          </a:xfrm>
          <a:prstGeom prst="rect">
            <a:avLst/>
          </a:prstGeom>
        </p:spPr>
      </p:pic>
    </p:spTree>
    <p:extLst>
      <p:ext uri="{BB962C8B-B14F-4D97-AF65-F5344CB8AC3E}">
        <p14:creationId xmlns:p14="http://schemas.microsoft.com/office/powerpoint/2010/main" val="18972178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0745057D29C4E8DAED95CDDAC499E" ma:contentTypeVersion="25" ma:contentTypeDescription="Create a new document." ma:contentTypeScope="" ma:versionID="3fcf8a7d86703b18a284fb74f7177ce2">
  <xsd:schema xmlns:xsd="http://www.w3.org/2001/XMLSchema" xmlns:xs="http://www.w3.org/2001/XMLSchema" xmlns:p="http://schemas.microsoft.com/office/2006/metadata/properties" xmlns:ns2="4fe39c7d-ca6d-4de5-89ba-6d2796a89202" xmlns:ns3="f725a04e-3f6f-4976-afe5-0253c66f5bc2" xmlns:ns4="64cbdf78-7192-46f9-b3e6-158edc1eabaa" targetNamespace="http://schemas.microsoft.com/office/2006/metadata/properties" ma:root="true" ma:fieldsID="003cf18271554f3e5bf24f5266d40df1" ns2:_="" ns3:_="" ns4:_="">
    <xsd:import namespace="4fe39c7d-ca6d-4de5-89ba-6d2796a89202"/>
    <xsd:import namespace="f725a04e-3f6f-4976-afe5-0253c66f5bc2"/>
    <xsd:import namespace="64cbdf78-7192-46f9-b3e6-158edc1eabaa"/>
    <xsd:element name="properties">
      <xsd:complexType>
        <xsd:sequence>
          <xsd:element name="documentManagement">
            <xsd:complexType>
              <xsd:all>
                <xsd:element ref="ns2:SarahEBrigg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ossReport" minOccurs="0"/>
                <xsd:element ref="ns2:notes" minOccurs="0"/>
                <xsd:element ref="ns2:Tub_x002f_NoTub" minOccurs="0"/>
                <xsd:element ref="ns2:Category" minOccurs="0"/>
                <xsd:element ref="ns2:lcf76f155ced4ddcb4097134ff3c332f" minOccurs="0"/>
                <xsd:element ref="ns4: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39c7d-ca6d-4de5-89ba-6d2796a89202" elementFormDefault="qualified">
    <xsd:import namespace="http://schemas.microsoft.com/office/2006/documentManagement/types"/>
    <xsd:import namespace="http://schemas.microsoft.com/office/infopath/2007/PartnerControls"/>
    <xsd:element name="SarahEBriggs" ma:index="2" nillable="true" ma:displayName="download" ma:description="hAVE downloaded photoshop" ma:format="Dropdown" ma:hidden="true" ma:list="UserInfo" ma:SharePointGroup="0" ma:internalName="SarahEBrigg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ossReport" ma:index="22" nillable="true" ma:displayName="Loss Report" ma:format="Dropdown" ma:internalName="LossReport">
      <xsd:simpleType>
        <xsd:restriction base="dms:Choice">
          <xsd:enumeration value="Not Added"/>
          <xsd:enumeration value="Added"/>
        </xsd:restriction>
      </xsd:simpleType>
    </xsd:element>
    <xsd:element name="notes" ma:index="23" nillable="true" ma:displayName="notes" ma:format="Dropdown" ma:internalName="notes">
      <xsd:simpleType>
        <xsd:restriction base="dms:Text">
          <xsd:maxLength value="255"/>
        </xsd:restriction>
      </xsd:simpleType>
    </xsd:element>
    <xsd:element name="Tub_x002f_NoTub" ma:index="24" nillable="true" ma:displayName="Tub / No Tub" ma:default="Tub" ma:description="For counting number of plastic tubs" ma:format="Dropdown" ma:internalName="Tub_x002f_NoTub">
      <xsd:simpleType>
        <xsd:restriction base="dms:Text">
          <xsd:maxLength value="10"/>
        </xsd:restriction>
      </xsd:simpleType>
    </xsd:element>
    <xsd:element name="Category" ma:index="25" nillable="true" ma:displayName="Category" ma:format="Dropdown" ma:internalName="Category">
      <xsd:complexType>
        <xsd:complexContent>
          <xsd:extension base="dms:MultiChoice">
            <xsd:sequence>
              <xsd:element name="Value" maxOccurs="unbounded" minOccurs="0" nillable="true">
                <xsd:simpleType>
                  <xsd:restriction base="dms:Choice">
                    <xsd:enumeration value="Stationary +  craft supplies"/>
                    <xsd:enumeration value="Electronics + Consumables"/>
                    <xsd:enumeration value="microcontroller + accesories"/>
                    <xsd:enumeration value="SOC"/>
                    <xsd:enumeration value="EBench Equipment + tools"/>
                    <xsd:enumeration value="shop  materials"/>
                    <xsd:enumeration value="prototype materials"/>
                    <xsd:enumeration value="Consumables for Plant, Tools and equip"/>
                    <xsd:enumeration value="MShop hand tools"/>
                    <xsd:enumeration value="MShop power tools"/>
                    <xsd:enumeration value="Tubs + containers"/>
                    <xsd:enumeration value="PPE"/>
                    <xsd:enumeration value="Fabric"/>
                    <xsd:enumeration value="building materials"/>
                    <xsd:enumeration value="Hardware"/>
                    <xsd:enumeration value="Comp&amp;Periph-NonICT"/>
                    <xsd:enumeration value="Comp&amp;Periph-SLQPA"/>
                    <xsd:enumeration value="Furniture and fittings"/>
                    <xsd:enumeration value="Custom furniture and fittings"/>
                    <xsd:enumeration value="240v electrical"/>
                    <xsd:enumeration value="AV equipment"/>
                    <xsd:enumeration value="AV equip - depreciated"/>
                    <xsd:enumeration value="Personal"/>
                    <xsd:enumeration value="Remaindered ICT"/>
                    <xsd:enumeration value="CLab Equip &amp; access"/>
                    <xsd:enumeration value="Workshop/Induction Materials"/>
                    <xsd:enumeration value="AV asset/P&amp;A"/>
                    <xsd:enumeration value="Computer consumables"/>
                    <xsd:enumeration value="Artefact/ decor  /example project"/>
                    <xsd:enumeration value="MShop plant &amp; accessories"/>
                    <xsd:enumeration value="Custom Workshop Equipment"/>
                    <xsd:enumeration value="Wetlab equip &amp; accessories"/>
                    <xsd:enumeration value="Appliances"/>
                    <xsd:enumeration value="Choice 34"/>
                  </xsd:restriction>
                </xsd:simpleType>
              </xsd:element>
            </xsd:sequence>
          </xsd:extension>
        </xsd:complexContent>
      </xsd:complex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887afb6-b740-45b6-9c28-fce5107743be" ma:termSetId="09814cd3-568e-fe90-9814-8d621ff8fb84" ma:anchorId="fba54fb3-c3e1-fe81-a776-ca4b69148c4d" ma:open="true" ma:isKeyword="false">
      <xsd:complexType>
        <xsd:sequence>
          <xsd:element ref="pc:Terms" minOccurs="0" maxOccurs="1"/>
        </xsd:sequence>
      </xsd:complexType>
    </xsd:element>
    <xsd:element name="Date" ma:index="29" nillable="true" ma:displayName="Date" ma:format="DateOnly" ma:internalName="Date">
      <xsd:simpleType>
        <xsd:restriction base="dms:DateTim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25a04e-3f6f-4976-afe5-0253c66f5bc2" elementFormDefault="qualified">
    <xsd:import namespace="http://schemas.microsoft.com/office/2006/documentManagement/types"/>
    <xsd:import namespace="http://schemas.microsoft.com/office/infopath/2007/PartnerControls"/>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0ecf8679-5993-4226-811e-6a186527aa0f}" ma:internalName="TaxCatchAll" ma:showField="CatchAllData" ma:web="f725a04e-3f6f-4976-afe5-0253c66f5b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arahEBriggs xmlns="4fe39c7d-ca6d-4de5-89ba-6d2796a89202">
      <UserInfo>
        <DisplayName/>
        <AccountId xsi:nil="true"/>
        <AccountType/>
      </UserInfo>
    </SarahEBriggs>
    <notes xmlns="4fe39c7d-ca6d-4de5-89ba-6d2796a89202" xsi:nil="true"/>
    <TaxCatchAll xmlns="64cbdf78-7192-46f9-b3e6-158edc1eabaa" xsi:nil="true"/>
    <Tub_x002f_NoTub xmlns="4fe39c7d-ca6d-4de5-89ba-6d2796a89202">Tub</Tub_x002f_NoTub>
    <LossReport xmlns="4fe39c7d-ca6d-4de5-89ba-6d2796a89202" xsi:nil="true"/>
    <Category xmlns="4fe39c7d-ca6d-4de5-89ba-6d2796a89202" xsi:nil="true"/>
    <Date xmlns="4fe39c7d-ca6d-4de5-89ba-6d2796a89202" xsi:nil="true"/>
    <lcf76f155ced4ddcb4097134ff3c332f xmlns="4fe39c7d-ca6d-4de5-89ba-6d2796a89202">
      <Terms xmlns="http://schemas.microsoft.com/office/infopath/2007/PartnerControls"/>
    </lcf76f155ced4ddcb4097134ff3c332f>
    <SharedWithUsers xmlns="f725a04e-3f6f-4976-afe5-0253c66f5bc2">
      <UserInfo>
        <DisplayName>Ellie Dumigan</DisplayName>
        <AccountId>706</AccountId>
        <AccountType/>
      </UserInfo>
    </SharedWithUsers>
  </documentManagement>
</p:properties>
</file>

<file path=customXml/itemProps1.xml><?xml version="1.0" encoding="utf-8"?>
<ds:datastoreItem xmlns:ds="http://schemas.openxmlformats.org/officeDocument/2006/customXml" ds:itemID="{850464A0-262D-49D6-92B5-BAB852FC948A}">
  <ds:schemaRefs>
    <ds:schemaRef ds:uri="4fe39c7d-ca6d-4de5-89ba-6d2796a89202"/>
    <ds:schemaRef ds:uri="64cbdf78-7192-46f9-b3e6-158edc1eabaa"/>
    <ds:schemaRef ds:uri="f725a04e-3f6f-4976-afe5-0253c66f5b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72DFC9-AB05-40C1-8431-648B5E413296}">
  <ds:schemaRefs>
    <ds:schemaRef ds:uri="http://schemas.microsoft.com/sharepoint/v3/contenttype/forms"/>
  </ds:schemaRefs>
</ds:datastoreItem>
</file>

<file path=customXml/itemProps3.xml><?xml version="1.0" encoding="utf-8"?>
<ds:datastoreItem xmlns:ds="http://schemas.openxmlformats.org/officeDocument/2006/customXml" ds:itemID="{D791B222-37D8-49D0-8CD9-A5B90A50080F}">
  <ds:schemaRefs>
    <ds:schemaRef ds:uri="4fe39c7d-ca6d-4de5-89ba-6d2796a89202"/>
    <ds:schemaRef ds:uri="64cbdf78-7192-46f9-b3e6-158edc1eabaa"/>
    <ds:schemaRef ds:uri="f725a04e-3f6f-4976-afe5-0253c66f5bc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27</TotalTime>
  <Words>391</Words>
  <Application>Microsoft Macintosh PowerPoint</Application>
  <PresentationFormat>Widescreen</PresentationFormat>
  <Paragraphs>49</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GothamSSm-Book</vt:lpstr>
      <vt:lpstr>office theme</vt:lpstr>
      <vt:lpstr>PowerPoint Presentation</vt:lpstr>
      <vt:lpstr>Acknowledgement of Country  We acknowledge Aboriginal and Torres Strait Islander peoples and their continuing connection to land and as custodians of stories for millennia. We respectfully acknowledge the land on which we all meet today, and pay our respects to elders past, present and emerging. </vt:lpstr>
      <vt:lpstr>WORKSHOP  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Ellie Dumigan</cp:lastModifiedBy>
  <cp:revision>314</cp:revision>
  <dcterms:created xsi:type="dcterms:W3CDTF">2023-03-15T05:58:28Z</dcterms:created>
  <dcterms:modified xsi:type="dcterms:W3CDTF">2023-09-13T04:58:46Z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0x01010043D0745057D29C4E8DAED95CDDAC499E</vt:lpwstr>
  </property>
  <property fmtid="{D5CDD505-2E9C-101B-9397-08002B2CF9AE}" pid="3" name="MediaServiceImageTags">
    <vt:lpwstr/>
  </property>
  <property fmtid="{D5CDD505-2E9C-101B-9397-08002B2CF9AE}" pid="4" name="fb02aa3e9147428392385507a26bc5a3">
    <vt:lpwstr/>
  </property>
  <property fmtid="{D5CDD505-2E9C-101B-9397-08002B2CF9AE}" pid="5" name="od6f14f1f45b4e8ca99ee1b0fe3b24bd">
    <vt:lpwstr/>
  </property>
  <property fmtid="{D5CDD505-2E9C-101B-9397-08002B2CF9AE}" pid="6" name="SL_x0020_Business_x0020_activity">
    <vt:lpwstr/>
  </property>
  <property fmtid="{D5CDD505-2E9C-101B-9397-08002B2CF9AE}" pid="7" name="SLQDocumentType">
    <vt:lpwstr/>
  </property>
  <property fmtid="{D5CDD505-2E9C-101B-9397-08002B2CF9AE}" pid="8" name="SLBCSDescriptor">
    <vt:lpwstr/>
  </property>
  <property fmtid="{D5CDD505-2E9C-101B-9397-08002B2CF9AE}" pid="9" name="kedf3583308f4f33b0e4aeec01c5a75e">
    <vt:lpwstr/>
  </property>
  <property fmtid="{D5CDD505-2E9C-101B-9397-08002B2CF9AE}" pid="10" name="SLQDepartment">
    <vt:lpwstr/>
  </property>
  <property fmtid="{D5CDD505-2E9C-101B-9397-08002B2CF9AE}" pid="11" name="k7e1e201ab244161abc6269085bafd9b">
    <vt:lpwstr/>
  </property>
  <property fmtid="{D5CDD505-2E9C-101B-9397-08002B2CF9AE}" pid="12" name="SLBCSActivity">
    <vt:lpwstr/>
  </property>
  <property fmtid="{D5CDD505-2E9C-101B-9397-08002B2CF9AE}" pid="13" name="SLPublicPrograms">
    <vt:lpwstr/>
  </property>
  <property fmtid="{D5CDD505-2E9C-101B-9397-08002B2CF9AE}" pid="14" name="l6001d7ba62247e8aa4d8d222ca9f490">
    <vt:lpwstr/>
  </property>
  <property fmtid="{D5CDD505-2E9C-101B-9397-08002B2CF9AE}" pid="15" name="SLFileNumber">
    <vt:lpwstr/>
  </property>
  <property fmtid="{D5CDD505-2E9C-101B-9397-08002B2CF9AE}" pid="16" name="SLLGA">
    <vt:lpwstr/>
  </property>
  <property fmtid="{D5CDD505-2E9C-101B-9397-08002B2CF9AE}" pid="17" name="SLQDocumentState">
    <vt:lpwstr/>
  </property>
  <property fmtid="{D5CDD505-2E9C-101B-9397-08002B2CF9AE}" pid="18" name="occc0f38b01848c9a253cf1a050e6bc8">
    <vt:lpwstr/>
  </property>
  <property fmtid="{D5CDD505-2E9C-101B-9397-08002B2CF9AE}" pid="19" name="bf18ecc5a4454bc092414554a75d21d8">
    <vt:lpwstr/>
  </property>
  <property fmtid="{D5CDD505-2E9C-101B-9397-08002B2CF9AE}" pid="20" name="SL Business activity">
    <vt:lpwstr/>
  </property>
  <property fmtid="{D5CDD505-2E9C-101B-9397-08002B2CF9AE}" pid="21" name="ea08aa40c9ba47c59c795f3744242dc8">
    <vt:lpwstr/>
  </property>
  <property fmtid="{D5CDD505-2E9C-101B-9397-08002B2CF9AE}" pid="22" name="d2d91528ce6544f4ae800da16cf32132">
    <vt:lpwstr/>
  </property>
</Properties>
</file>