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56" r:id="rId5"/>
    <p:sldId id="258" r:id="rId6"/>
    <p:sldId id="259" r:id="rId7"/>
    <p:sldId id="260" r:id="rId8"/>
    <p:sldId id="261" r:id="rId9"/>
    <p:sldId id="262" r:id="rId10"/>
    <p:sldId id="263" r:id="rId11"/>
    <p:sldId id="264" r:id="rId12"/>
    <p:sldId id="268" r:id="rId13"/>
    <p:sldId id="265" r:id="rId14"/>
    <p:sldId id="271" r:id="rId15"/>
    <p:sldId id="269" r:id="rId16"/>
    <p:sldId id="273" r:id="rId17"/>
    <p:sldId id="272" r:id="rId18"/>
    <p:sldId id="274" r:id="rId19"/>
    <p:sldId id="266" r:id="rId20"/>
    <p:sldId id="275" r:id="rId21"/>
    <p:sldId id="278" r:id="rId22"/>
    <p:sldId id="267"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81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784" autoAdjust="0"/>
    <p:restoredTop sz="60086"/>
  </p:normalViewPr>
  <p:slideViewPr>
    <p:cSldViewPr snapToGrid="0">
      <p:cViewPr varScale="1">
        <p:scale>
          <a:sx n="69" d="100"/>
          <a:sy n="69" d="100"/>
        </p:scale>
        <p:origin x="2152" y="192"/>
      </p:cViewPr>
      <p:guideLst/>
    </p:cSldViewPr>
  </p:slideViewPr>
  <p:notesTextViewPr>
    <p:cViewPr>
      <p:scale>
        <a:sx n="155" d="100"/>
        <a:sy n="15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8FDD30-6817-9647-8393-8A43722160E9}" type="datetimeFigureOut">
              <a:rPr lang="en-US" smtClean="0"/>
              <a:t>10/4/23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886433-2D45-DE49-8E0E-E747A54C852D}" type="slidenum">
              <a:rPr lang="en-US" smtClean="0"/>
              <a:t>‹#›</a:t>
            </a:fld>
            <a:endParaRPr lang="en-US"/>
          </a:p>
        </p:txBody>
      </p:sp>
    </p:spTree>
    <p:extLst>
      <p:ext uri="{BB962C8B-B14F-4D97-AF65-F5344CB8AC3E}">
        <p14:creationId xmlns:p14="http://schemas.microsoft.com/office/powerpoint/2010/main" val="280381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Embedded_system"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n.wikipedia.org/wiki/Arduino"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86433-2D45-DE49-8E0E-E747A54C852D}" type="slidenum">
              <a:rPr lang="en-US" smtClean="0"/>
              <a:t>3</a:t>
            </a:fld>
            <a:endParaRPr lang="en-US"/>
          </a:p>
        </p:txBody>
      </p:sp>
    </p:spTree>
    <p:extLst>
      <p:ext uri="{BB962C8B-B14F-4D97-AF65-F5344CB8AC3E}">
        <p14:creationId xmlns:p14="http://schemas.microsoft.com/office/powerpoint/2010/main" val="3458542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86433-2D45-DE49-8E0E-E747A54C852D}" type="slidenum">
              <a:rPr lang="en-US" smtClean="0"/>
              <a:t>14</a:t>
            </a:fld>
            <a:endParaRPr lang="en-US"/>
          </a:p>
        </p:txBody>
      </p:sp>
    </p:spTree>
    <p:extLst>
      <p:ext uri="{BB962C8B-B14F-4D97-AF65-F5344CB8AC3E}">
        <p14:creationId xmlns:p14="http://schemas.microsoft.com/office/powerpoint/2010/main" val="3786579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simple test first test that everyone runs</a:t>
            </a:r>
          </a:p>
          <a:p>
            <a:endParaRPr lang="en-US" dirty="0"/>
          </a:p>
          <a:p>
            <a:r>
              <a:rPr lang="en-US" dirty="0"/>
              <a:t>If you have the right board selected </a:t>
            </a:r>
            <a:r>
              <a:rPr lang="en-US" i="1" dirty="0"/>
              <a:t>Arduino Nano </a:t>
            </a:r>
            <a:r>
              <a:rPr lang="en-US" dirty="0"/>
              <a:t>and the right port selected </a:t>
            </a:r>
            <a:r>
              <a:rPr lang="en-US" i="1" dirty="0"/>
              <a:t>Serial Port (USB)</a:t>
            </a:r>
            <a:r>
              <a:rPr lang="en-US" dirty="0"/>
              <a:t>  </a:t>
            </a:r>
          </a:p>
          <a:p>
            <a:endParaRPr lang="en-US" dirty="0"/>
          </a:p>
          <a:p>
            <a:r>
              <a:rPr lang="en-US" b="1" dirty="0"/>
              <a:t>Verify</a:t>
            </a:r>
            <a:r>
              <a:rPr lang="en-US" dirty="0"/>
              <a:t> the code</a:t>
            </a:r>
          </a:p>
          <a:p>
            <a:r>
              <a:rPr lang="en-US" dirty="0"/>
              <a:t>And the </a:t>
            </a:r>
            <a:r>
              <a:rPr lang="en-US" b="1" dirty="0"/>
              <a:t>Upload </a:t>
            </a:r>
            <a:r>
              <a:rPr lang="en-US" b="0" dirty="0"/>
              <a:t>it…. The LEDs should flash as the sketch is sent across to the Nano and then your program should run.   </a:t>
            </a:r>
            <a:r>
              <a:rPr lang="en-US" dirty="0"/>
              <a:t> </a:t>
            </a:r>
          </a:p>
          <a:p>
            <a:endParaRPr lang="en-US" dirty="0"/>
          </a:p>
        </p:txBody>
      </p:sp>
      <p:sp>
        <p:nvSpPr>
          <p:cNvPr id="4" name="Slide Number Placeholder 3"/>
          <p:cNvSpPr>
            <a:spLocks noGrp="1"/>
          </p:cNvSpPr>
          <p:nvPr>
            <p:ph type="sldNum" sz="quarter" idx="5"/>
          </p:nvPr>
        </p:nvSpPr>
        <p:spPr/>
        <p:txBody>
          <a:bodyPr/>
          <a:lstStyle/>
          <a:p>
            <a:fld id="{52886433-2D45-DE49-8E0E-E747A54C852D}" type="slidenum">
              <a:rPr lang="en-US" smtClean="0"/>
              <a:t>15</a:t>
            </a:fld>
            <a:endParaRPr lang="en-US"/>
          </a:p>
        </p:txBody>
      </p:sp>
    </p:spTree>
    <p:extLst>
      <p:ext uri="{BB962C8B-B14F-4D97-AF65-F5344CB8AC3E}">
        <p14:creationId xmlns:p14="http://schemas.microsoft.com/office/powerpoint/2010/main" val="1209310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www.arduino.cc</a:t>
            </a:r>
            <a:r>
              <a:rPr lang="en-US" dirty="0"/>
              <a:t>/reference/</a:t>
            </a:r>
            <a:r>
              <a:rPr lang="en-US" dirty="0" err="1"/>
              <a:t>en</a:t>
            </a:r>
            <a:r>
              <a:rPr lang="en-US" dirty="0"/>
              <a:t>/  </a:t>
            </a:r>
          </a:p>
        </p:txBody>
      </p:sp>
      <p:sp>
        <p:nvSpPr>
          <p:cNvPr id="4" name="Slide Number Placeholder 3"/>
          <p:cNvSpPr>
            <a:spLocks noGrp="1"/>
          </p:cNvSpPr>
          <p:nvPr>
            <p:ph type="sldNum" sz="quarter" idx="5"/>
          </p:nvPr>
        </p:nvSpPr>
        <p:spPr/>
        <p:txBody>
          <a:bodyPr/>
          <a:lstStyle/>
          <a:p>
            <a:fld id="{52886433-2D45-DE49-8E0E-E747A54C852D}" type="slidenum">
              <a:rPr lang="en-US" smtClean="0"/>
              <a:t>16</a:t>
            </a:fld>
            <a:endParaRPr lang="en-US"/>
          </a:p>
        </p:txBody>
      </p:sp>
    </p:spTree>
    <p:extLst>
      <p:ext uri="{BB962C8B-B14F-4D97-AF65-F5344CB8AC3E}">
        <p14:creationId xmlns:p14="http://schemas.microsoft.com/office/powerpoint/2010/main" val="3733136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have a look </a:t>
            </a:r>
            <a:r>
              <a:rPr lang="en-US" dirty="0" err="1"/>
              <a:t>whats</a:t>
            </a:r>
            <a:r>
              <a:rPr lang="en-US" dirty="0"/>
              <a:t> in this very simple sketch. </a:t>
            </a:r>
          </a:p>
        </p:txBody>
      </p:sp>
      <p:sp>
        <p:nvSpPr>
          <p:cNvPr id="4" name="Slide Number Placeholder 3"/>
          <p:cNvSpPr>
            <a:spLocks noGrp="1"/>
          </p:cNvSpPr>
          <p:nvPr>
            <p:ph type="sldNum" sz="quarter" idx="5"/>
          </p:nvPr>
        </p:nvSpPr>
        <p:spPr/>
        <p:txBody>
          <a:bodyPr/>
          <a:lstStyle/>
          <a:p>
            <a:fld id="{52886433-2D45-DE49-8E0E-E747A54C852D}" type="slidenum">
              <a:rPr lang="en-US" smtClean="0"/>
              <a:t>17</a:t>
            </a:fld>
            <a:endParaRPr lang="en-US"/>
          </a:p>
        </p:txBody>
      </p:sp>
    </p:spTree>
    <p:extLst>
      <p:ext uri="{BB962C8B-B14F-4D97-AF65-F5344CB8AC3E}">
        <p14:creationId xmlns:p14="http://schemas.microsoft.com/office/powerpoint/2010/main" val="2346153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86433-2D45-DE49-8E0E-E747A54C852D}" type="slidenum">
              <a:rPr lang="en-US" smtClean="0"/>
              <a:t>18</a:t>
            </a:fld>
            <a:endParaRPr lang="en-US"/>
          </a:p>
        </p:txBody>
      </p:sp>
    </p:spTree>
    <p:extLst>
      <p:ext uri="{BB962C8B-B14F-4D97-AF65-F5344CB8AC3E}">
        <p14:creationId xmlns:p14="http://schemas.microsoft.com/office/powerpoint/2010/main" val="1494096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86433-2D45-DE49-8E0E-E747A54C852D}" type="slidenum">
              <a:rPr lang="en-US" smtClean="0"/>
              <a:t>19</a:t>
            </a:fld>
            <a:endParaRPr lang="en-US"/>
          </a:p>
        </p:txBody>
      </p:sp>
    </p:spTree>
    <p:extLst>
      <p:ext uri="{BB962C8B-B14F-4D97-AF65-F5344CB8AC3E}">
        <p14:creationId xmlns:p14="http://schemas.microsoft.com/office/powerpoint/2010/main" val="2515036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86433-2D45-DE49-8E0E-E747A54C852D}" type="slidenum">
              <a:rPr lang="en-US" smtClean="0"/>
              <a:t>20</a:t>
            </a:fld>
            <a:endParaRPr lang="en-US"/>
          </a:p>
        </p:txBody>
      </p:sp>
    </p:spTree>
    <p:extLst>
      <p:ext uri="{BB962C8B-B14F-4D97-AF65-F5344CB8AC3E}">
        <p14:creationId xmlns:p14="http://schemas.microsoft.com/office/powerpoint/2010/main" val="882419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 point of this session </a:t>
            </a:r>
            <a:r>
              <a:rPr lang="en-US" dirty="0" err="1">
                <a:solidFill>
                  <a:schemeClr val="bg1"/>
                </a:solidFill>
                <a:latin typeface="Arial" panose="020B0604020202020204" pitchFamily="34" charset="0"/>
                <a:cs typeface="Arial" panose="020B0604020202020204" pitchFamily="34" charset="0"/>
              </a:rPr>
              <a:t>familarise</a:t>
            </a:r>
            <a:r>
              <a:rPr lang="en-US" dirty="0">
                <a:solidFill>
                  <a:schemeClr val="bg1"/>
                </a:solidFill>
                <a:latin typeface="Arial" panose="020B0604020202020204" pitchFamily="34" charset="0"/>
                <a:cs typeface="Arial" panose="020B0604020202020204" pitchFamily="34" charset="0"/>
              </a:rPr>
              <a:t> ourselves of some of the basics and where we can find more information. </a:t>
            </a:r>
          </a:p>
          <a:p>
            <a:pPr marL="0" indent="0">
              <a:buNone/>
            </a:pPr>
            <a:endParaRPr lang="en-US" dirty="0">
              <a:solidFill>
                <a:schemeClr val="bg1"/>
              </a:solidFill>
              <a:latin typeface="Arial" panose="020B0604020202020204" pitchFamily="34" charset="0"/>
              <a:cs typeface="Arial" panose="020B0604020202020204" pitchFamily="34" charset="0"/>
            </a:endParaRPr>
          </a:p>
          <a:p>
            <a:pPr marL="0" indent="0">
              <a:buNone/>
            </a:pPr>
            <a:r>
              <a:rPr lang="en-US" dirty="0">
                <a:solidFill>
                  <a:schemeClr val="bg1"/>
                </a:solidFill>
                <a:latin typeface="Arial" panose="020B0604020202020204" pitchFamily="34" charset="0"/>
                <a:cs typeface="Arial" panose="020B0604020202020204" pitchFamily="34" charset="0"/>
              </a:rPr>
              <a:t>Hopefully you’ll learn enough tonight that you’ll want to go home and learn more. </a:t>
            </a:r>
          </a:p>
          <a:p>
            <a:pPr marL="0" indent="0">
              <a:buNone/>
            </a:pPr>
            <a:endParaRPr lang="en-US" dirty="0">
              <a:solidFill>
                <a:schemeClr val="bg1"/>
              </a:solidFill>
              <a:latin typeface="Arial" panose="020B0604020202020204" pitchFamily="34" charset="0"/>
              <a:cs typeface="Arial" panose="020B0604020202020204" pitchFamily="34" charset="0"/>
            </a:endParaRPr>
          </a:p>
          <a:p>
            <a:pPr marL="0" indent="0">
              <a:buNone/>
            </a:pPr>
            <a:r>
              <a:rPr lang="en-US" dirty="0">
                <a:solidFill>
                  <a:schemeClr val="bg1"/>
                </a:solidFill>
                <a:latin typeface="Arial" panose="020B0604020202020204" pitchFamily="34" charset="0"/>
                <a:cs typeface="Arial" panose="020B0604020202020204" pitchFamily="34" charset="0"/>
              </a:rPr>
              <a:t>We’d also love you come back and ask questions.  </a:t>
            </a:r>
          </a:p>
          <a:p>
            <a:pPr marL="0" indent="0">
              <a:buNone/>
            </a:pPr>
            <a:endParaRPr lang="en-US" dirty="0">
              <a:solidFill>
                <a:schemeClr val="bg1"/>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2886433-2D45-DE49-8E0E-E747A54C852D}" type="slidenum">
              <a:rPr lang="en-US" smtClean="0"/>
              <a:t>4</a:t>
            </a:fld>
            <a:endParaRPr lang="en-US"/>
          </a:p>
        </p:txBody>
      </p:sp>
    </p:spTree>
    <p:extLst>
      <p:ext uri="{BB962C8B-B14F-4D97-AF65-F5344CB8AC3E}">
        <p14:creationId xmlns:p14="http://schemas.microsoft.com/office/powerpoint/2010/main" val="2285149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86433-2D45-DE49-8E0E-E747A54C852D}" type="slidenum">
              <a:rPr lang="en-US" smtClean="0"/>
              <a:t>6</a:t>
            </a:fld>
            <a:endParaRPr lang="en-US"/>
          </a:p>
        </p:txBody>
      </p:sp>
    </p:spTree>
    <p:extLst>
      <p:ext uri="{BB962C8B-B14F-4D97-AF65-F5344CB8AC3E}">
        <p14:creationId xmlns:p14="http://schemas.microsoft.com/office/powerpoint/2010/main" val="2313275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dirty="0">
                <a:latin typeface="Arial"/>
                <a:cs typeface="Arial"/>
              </a:rPr>
              <a:t>Welcome</a:t>
            </a:r>
          </a:p>
          <a:p>
            <a:pPr marL="285750" indent="-285750">
              <a:buFont typeface="Arial"/>
              <a:buChar char="•"/>
            </a:pPr>
            <a:r>
              <a:rPr lang="en-US" sz="1200" dirty="0">
                <a:latin typeface="Arial"/>
                <a:ea typeface="+mn-lt"/>
                <a:cs typeface="+mn-lt"/>
              </a:rPr>
              <a:t>Check in and get set up on a computer</a:t>
            </a:r>
          </a:p>
          <a:p>
            <a:pPr marL="285750" indent="-285750">
              <a:buFont typeface="Arial"/>
              <a:buChar char="•"/>
            </a:pPr>
            <a:r>
              <a:rPr lang="en-US" sz="1200" dirty="0">
                <a:latin typeface="Arial"/>
                <a:ea typeface="+mn-lt"/>
                <a:cs typeface="+mn-lt"/>
              </a:rPr>
              <a:t>Why did you sign up? what are you hoping to get out of this series?</a:t>
            </a:r>
          </a:p>
          <a:p>
            <a:pPr marL="285750" indent="-285750">
              <a:buFont typeface="Arial"/>
              <a:buChar char="•"/>
            </a:pPr>
            <a:r>
              <a:rPr lang="en-US" sz="1200" dirty="0">
                <a:latin typeface="Arial"/>
                <a:ea typeface="+mn-lt"/>
                <a:cs typeface="+mn-lt"/>
              </a:rPr>
              <a:t>I can tell you why I’m here… </a:t>
            </a:r>
          </a:p>
          <a:p>
            <a:pPr marL="285750" indent="-285750">
              <a:buFont typeface="Arial"/>
              <a:buChar char="•"/>
            </a:pPr>
            <a:endParaRPr lang="en-US" sz="1200" dirty="0">
              <a:latin typeface="Arial"/>
              <a:cs typeface="Arial"/>
            </a:endParaRPr>
          </a:p>
          <a:p>
            <a:r>
              <a:rPr lang="en-US" sz="1200" b="1" i="1" dirty="0">
                <a:latin typeface="Arial"/>
                <a:cs typeface="Arial"/>
              </a:rPr>
              <a:t>Overview of workshop</a:t>
            </a:r>
          </a:p>
          <a:p>
            <a:pPr marL="342900" indent="-342900">
              <a:buFont typeface="Arial"/>
              <a:buChar char="•"/>
            </a:pPr>
            <a:r>
              <a:rPr lang="en-US" sz="1200" dirty="0">
                <a:latin typeface="Arial"/>
                <a:cs typeface="Arial"/>
              </a:rPr>
              <a:t>Key points here</a:t>
            </a:r>
          </a:p>
          <a:p>
            <a:pPr marL="342900" indent="-342900">
              <a:buFont typeface="Arial"/>
              <a:buChar char="•"/>
            </a:pPr>
            <a:endParaRPr lang="en-US" sz="1200" b="1" i="1" dirty="0">
              <a:latin typeface="Arial"/>
              <a:cs typeface="Arial"/>
            </a:endParaRPr>
          </a:p>
          <a:p>
            <a:r>
              <a:rPr lang="en-US" sz="1200" b="1" i="1" dirty="0">
                <a:latin typeface="Arial"/>
                <a:cs typeface="Arial"/>
              </a:rPr>
              <a:t>End goals of session</a:t>
            </a:r>
          </a:p>
          <a:p>
            <a:pPr marL="342900" indent="-342900">
              <a:buFont typeface="Arial"/>
              <a:buChar char="•"/>
            </a:pPr>
            <a:r>
              <a:rPr lang="en-US" sz="1200" dirty="0">
                <a:latin typeface="Arial"/>
                <a:cs typeface="Arial"/>
              </a:rPr>
              <a:t>Key points here</a:t>
            </a:r>
          </a:p>
          <a:p>
            <a:endParaRPr lang="en-US" dirty="0"/>
          </a:p>
          <a:p>
            <a:endParaRPr lang="en-US" dirty="0"/>
          </a:p>
        </p:txBody>
      </p:sp>
      <p:sp>
        <p:nvSpPr>
          <p:cNvPr id="4" name="Slide Number Placeholder 3"/>
          <p:cNvSpPr>
            <a:spLocks noGrp="1"/>
          </p:cNvSpPr>
          <p:nvPr>
            <p:ph type="sldNum" sz="quarter" idx="5"/>
          </p:nvPr>
        </p:nvSpPr>
        <p:spPr/>
        <p:txBody>
          <a:bodyPr/>
          <a:lstStyle/>
          <a:p>
            <a:fld id="{52886433-2D45-DE49-8E0E-E747A54C852D}" type="slidenum">
              <a:rPr lang="en-US" smtClean="0"/>
              <a:t>8</a:t>
            </a:fld>
            <a:endParaRPr lang="en-US"/>
          </a:p>
        </p:txBody>
      </p:sp>
    </p:spTree>
    <p:extLst>
      <p:ext uri="{BB962C8B-B14F-4D97-AF65-F5344CB8AC3E}">
        <p14:creationId xmlns:p14="http://schemas.microsoft.com/office/powerpoint/2010/main" val="3327946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b="1" i="0" dirty="0">
                <a:solidFill>
                  <a:srgbClr val="333333"/>
                </a:solidFill>
                <a:effectLst/>
                <a:latin typeface="GothamSSm-Book"/>
              </a:rPr>
              <a:t>Introduction to Arduino Microcontrollers</a:t>
            </a:r>
          </a:p>
          <a:p>
            <a:pPr algn="l"/>
            <a:r>
              <a:rPr lang="en-AU" b="1" i="0" dirty="0">
                <a:solidFill>
                  <a:srgbClr val="333333"/>
                </a:solidFill>
                <a:effectLst/>
                <a:latin typeface="GothamSSm-Book"/>
              </a:rPr>
              <a:t>What is a micro controller?</a:t>
            </a:r>
          </a:p>
          <a:p>
            <a:pPr algn="l"/>
            <a:r>
              <a:rPr lang="en-AU" b="0" i="0" dirty="0">
                <a:solidFill>
                  <a:srgbClr val="333333"/>
                </a:solidFill>
                <a:effectLst/>
                <a:latin typeface="GothamSSm-Book"/>
              </a:rPr>
              <a:t>A microcontroller (or MCU for microcontroller unit) is a small computer on a single integrated circuit.</a:t>
            </a:r>
          </a:p>
          <a:p>
            <a:pPr algn="l"/>
            <a:r>
              <a:rPr lang="en-AU" b="0" i="0" dirty="0">
                <a:solidFill>
                  <a:srgbClr val="333333"/>
                </a:solidFill>
                <a:effectLst/>
                <a:latin typeface="GothamSSm-Book"/>
              </a:rPr>
              <a:t>They usually have </a:t>
            </a:r>
          </a:p>
          <a:p>
            <a:pPr algn="l">
              <a:buFont typeface="Arial" panose="020B0604020202020204" pitchFamily="34" charset="0"/>
              <a:buChar char="•"/>
            </a:pPr>
            <a:r>
              <a:rPr lang="en-AU" b="0" i="0" dirty="0">
                <a:solidFill>
                  <a:srgbClr val="333333"/>
                </a:solidFill>
                <a:effectLst/>
                <a:latin typeface="GothamSSm-Book"/>
              </a:rPr>
              <a:t>one or more CPUs (processor cores)</a:t>
            </a:r>
          </a:p>
          <a:p>
            <a:pPr algn="l">
              <a:buFont typeface="Arial" panose="020B0604020202020204" pitchFamily="34" charset="0"/>
              <a:buChar char="•"/>
            </a:pPr>
            <a:r>
              <a:rPr lang="en-AU" b="0" i="0" dirty="0">
                <a:solidFill>
                  <a:srgbClr val="333333"/>
                </a:solidFill>
                <a:effectLst/>
                <a:latin typeface="GothamSSm-Book"/>
              </a:rPr>
              <a:t>memory</a:t>
            </a:r>
          </a:p>
          <a:p>
            <a:pPr algn="l">
              <a:buFont typeface="Arial" panose="020B0604020202020204" pitchFamily="34" charset="0"/>
              <a:buChar char="•"/>
            </a:pPr>
            <a:r>
              <a:rPr lang="en-AU" b="0" i="0" dirty="0">
                <a:solidFill>
                  <a:srgbClr val="333333"/>
                </a:solidFill>
                <a:effectLst/>
                <a:latin typeface="GothamSSm-Book"/>
              </a:rPr>
              <a:t>programmable input/output peripherals</a:t>
            </a:r>
          </a:p>
          <a:p>
            <a:pPr algn="l">
              <a:buFont typeface="Arial" panose="020B0604020202020204" pitchFamily="34" charset="0"/>
              <a:buChar char="•"/>
            </a:pPr>
            <a:r>
              <a:rPr lang="en-AU" b="0" i="0" dirty="0">
                <a:solidFill>
                  <a:srgbClr val="333333"/>
                </a:solidFill>
                <a:effectLst/>
                <a:latin typeface="GothamSSm-Book"/>
              </a:rPr>
              <a:t>can be mixed signal devices interacting with</a:t>
            </a:r>
          </a:p>
          <a:p>
            <a:pPr marL="742950" lvl="1" indent="-285750" algn="l">
              <a:buFont typeface="Arial" panose="020B0604020202020204" pitchFamily="34" charset="0"/>
              <a:buChar char="•"/>
            </a:pPr>
            <a:r>
              <a:rPr lang="en-AU" b="0" i="0" dirty="0">
                <a:solidFill>
                  <a:srgbClr val="333333"/>
                </a:solidFill>
                <a:effectLst/>
                <a:latin typeface="GothamSSm-Book"/>
              </a:rPr>
              <a:t>digital signals</a:t>
            </a:r>
          </a:p>
          <a:p>
            <a:pPr marL="742950" lvl="1" indent="-285750" algn="l">
              <a:buFont typeface="Arial" panose="020B0604020202020204" pitchFamily="34" charset="0"/>
              <a:buChar char="•"/>
            </a:pPr>
            <a:r>
              <a:rPr lang="en-AU" b="0" i="0" dirty="0" err="1">
                <a:solidFill>
                  <a:srgbClr val="333333"/>
                </a:solidFill>
                <a:effectLst/>
                <a:latin typeface="GothamSSm-Book"/>
              </a:rPr>
              <a:t>analog</a:t>
            </a:r>
            <a:r>
              <a:rPr lang="en-AU" b="0" i="0" dirty="0">
                <a:solidFill>
                  <a:srgbClr val="333333"/>
                </a:solidFill>
                <a:effectLst/>
                <a:latin typeface="GothamSSm-Book"/>
              </a:rPr>
              <a:t> signals</a:t>
            </a:r>
          </a:p>
          <a:p>
            <a:pPr marL="0" lvl="0" indent="0" algn="l">
              <a:buFont typeface="Arial" panose="020B0604020202020204" pitchFamily="34" charset="0"/>
              <a:buNone/>
            </a:pPr>
            <a:r>
              <a:rPr lang="en-AU" b="0" i="0" dirty="0">
                <a:solidFill>
                  <a:srgbClr val="333333"/>
                </a:solidFill>
                <a:effectLst/>
                <a:latin typeface="GothamSSm-Book"/>
              </a:rPr>
              <a:t> The easy way to understand what a Microcontroller is how they differ to microprocessors which is what is used for general purpose applications in personal computers . </a:t>
            </a:r>
          </a:p>
          <a:p>
            <a:pPr marL="742950" lvl="1" indent="-285750" algn="l">
              <a:buFont typeface="Arial" panose="020B0604020202020204" pitchFamily="34" charset="0"/>
              <a:buChar char="•"/>
            </a:pPr>
            <a:endParaRPr lang="en-AU" b="0" i="0" dirty="0">
              <a:solidFill>
                <a:srgbClr val="333333"/>
              </a:solidFill>
              <a:effectLst/>
              <a:latin typeface="GothamSSm-Book"/>
            </a:endParaRPr>
          </a:p>
          <a:p>
            <a:pPr algn="l"/>
            <a:r>
              <a:rPr lang="en-AU" b="1" i="0" dirty="0">
                <a:solidFill>
                  <a:srgbClr val="333333"/>
                </a:solidFill>
                <a:effectLst/>
                <a:latin typeface="GothamSSm-Book"/>
              </a:rPr>
              <a:t>Why use an MCU?</a:t>
            </a:r>
          </a:p>
          <a:p>
            <a:pPr algn="l"/>
            <a:r>
              <a:rPr lang="en-AU" b="0" i="0" dirty="0">
                <a:solidFill>
                  <a:srgbClr val="333333"/>
                </a:solidFill>
                <a:effectLst/>
                <a:latin typeface="GothamSSm-Book"/>
              </a:rPr>
              <a:t>Microcontrollers are small, low powered and robust, making them perfect for </a:t>
            </a:r>
            <a:r>
              <a:rPr lang="en-AU" b="0" i="0" dirty="0">
                <a:solidFill>
                  <a:srgbClr val="0058CC"/>
                </a:solidFill>
                <a:effectLst/>
                <a:latin typeface="GothamSSm-Book"/>
                <a:hlinkClick r:id="rId3" tooltip="https://en.wikipedia.org/wiki/Embedded_system"/>
              </a:rPr>
              <a:t>embedded systems</a:t>
            </a:r>
            <a:r>
              <a:rPr lang="en-AU" b="0" i="0" dirty="0">
                <a:solidFill>
                  <a:srgbClr val="333333"/>
                </a:solidFill>
                <a:effectLst/>
                <a:latin typeface="GothamSSm-Book"/>
              </a:rPr>
              <a:t> such as: medical devices</a:t>
            </a:r>
          </a:p>
          <a:p>
            <a:pPr algn="l">
              <a:buFont typeface="Arial" panose="020B0604020202020204" pitchFamily="34" charset="0"/>
              <a:buChar char="•"/>
            </a:pPr>
            <a:r>
              <a:rPr lang="en-AU" b="0" i="0" dirty="0">
                <a:solidFill>
                  <a:srgbClr val="333333"/>
                </a:solidFill>
                <a:effectLst/>
                <a:latin typeface="GothamSSm-Book"/>
              </a:rPr>
              <a:t>remote controls</a:t>
            </a:r>
          </a:p>
          <a:p>
            <a:pPr algn="l">
              <a:buFont typeface="Arial" panose="020B0604020202020204" pitchFamily="34" charset="0"/>
              <a:buChar char="•"/>
            </a:pPr>
            <a:r>
              <a:rPr lang="en-AU" b="0" i="0" dirty="0">
                <a:solidFill>
                  <a:srgbClr val="333333"/>
                </a:solidFill>
                <a:effectLst/>
                <a:latin typeface="GothamSSm-Book"/>
              </a:rPr>
              <a:t>office machines</a:t>
            </a:r>
          </a:p>
          <a:p>
            <a:pPr algn="l">
              <a:buFont typeface="Arial" panose="020B0604020202020204" pitchFamily="34" charset="0"/>
              <a:buChar char="•"/>
            </a:pPr>
            <a:r>
              <a:rPr lang="en-AU" b="0" i="0" dirty="0">
                <a:solidFill>
                  <a:srgbClr val="333333"/>
                </a:solidFill>
                <a:effectLst/>
                <a:latin typeface="GothamSSm-Book"/>
              </a:rPr>
              <a:t>appliances</a:t>
            </a:r>
          </a:p>
          <a:p>
            <a:pPr algn="l">
              <a:buFont typeface="Arial" panose="020B0604020202020204" pitchFamily="34" charset="0"/>
              <a:buChar char="•"/>
            </a:pPr>
            <a:r>
              <a:rPr lang="en-AU" b="0" i="0" dirty="0">
                <a:solidFill>
                  <a:srgbClr val="333333"/>
                </a:solidFill>
                <a:effectLst/>
                <a:latin typeface="GothamSSm-Book"/>
              </a:rPr>
              <a:t>power tools</a:t>
            </a:r>
          </a:p>
          <a:p>
            <a:pPr algn="l">
              <a:buFont typeface="Arial" panose="020B0604020202020204" pitchFamily="34" charset="0"/>
              <a:buChar char="•"/>
            </a:pPr>
            <a:r>
              <a:rPr lang="en-AU" b="0" i="0" dirty="0">
                <a:solidFill>
                  <a:srgbClr val="333333"/>
                </a:solidFill>
                <a:effectLst/>
                <a:latin typeface="GothamSSm-Book"/>
              </a:rPr>
              <a:t>toys</a:t>
            </a:r>
          </a:p>
          <a:p>
            <a:pPr algn="l">
              <a:buFont typeface="Arial" panose="020B0604020202020204" pitchFamily="34" charset="0"/>
              <a:buChar char="•"/>
            </a:pPr>
            <a:r>
              <a:rPr lang="en-AU" b="0" i="0" dirty="0">
                <a:solidFill>
                  <a:srgbClr val="333333"/>
                </a:solidFill>
                <a:effectLst/>
                <a:latin typeface="GothamSSm-Book"/>
              </a:rPr>
              <a:t>wearables!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0" i="0" dirty="0">
                <a:solidFill>
                  <a:srgbClr val="333333"/>
                </a:solidFill>
                <a:effectLst/>
                <a:latin typeface="GothamSSm-Book"/>
              </a:rPr>
              <a:t>Another way to understand what a Microcontroller is how they differ to microprocessors which is what is used for general purpose applications in personal computers . </a:t>
            </a:r>
          </a:p>
          <a:p>
            <a:pPr algn="l">
              <a:buFont typeface="Arial" panose="020B0604020202020204" pitchFamily="34" charset="0"/>
              <a:buChar char="•"/>
            </a:pPr>
            <a:endParaRPr lang="en-AU" b="0" i="0" dirty="0">
              <a:solidFill>
                <a:srgbClr val="333333"/>
              </a:solidFill>
              <a:effectLst/>
              <a:latin typeface="GothamSSm-Book"/>
            </a:endParaRPr>
          </a:p>
          <a:p>
            <a:pPr algn="l"/>
            <a:r>
              <a:rPr lang="en-AU" b="1" i="0" dirty="0">
                <a:solidFill>
                  <a:srgbClr val="333333"/>
                </a:solidFill>
                <a:effectLst/>
                <a:latin typeface="GothamSSm-Book"/>
              </a:rPr>
              <a:t>What is Arduino?</a:t>
            </a:r>
          </a:p>
          <a:p>
            <a:pPr algn="l"/>
            <a:r>
              <a:rPr lang="en-AU" b="0" i="0" dirty="0">
                <a:solidFill>
                  <a:srgbClr val="333333"/>
                </a:solidFill>
                <a:effectLst/>
                <a:latin typeface="GothamSSm-Book"/>
              </a:rPr>
              <a:t>Arduino is an open source computer hardware and software company, project, and user community (see: </a:t>
            </a:r>
            <a:r>
              <a:rPr lang="en-AU" b="0" i="0" dirty="0">
                <a:solidFill>
                  <a:srgbClr val="0058CC"/>
                </a:solidFill>
                <a:effectLst/>
                <a:latin typeface="GothamSSm-Book"/>
                <a:hlinkClick r:id="rId4" tooltip="https://en.wikipedia.org/wiki/Arduino"/>
              </a:rPr>
              <a:t>https://en.wikipedia.org/wiki/Arduino</a:t>
            </a:r>
            <a:r>
              <a:rPr lang="en-AU" b="0" i="0" dirty="0">
                <a:solidFill>
                  <a:srgbClr val="333333"/>
                </a:solidFill>
                <a:effectLst/>
                <a:latin typeface="GothamSSm-Book"/>
              </a:rPr>
              <a:t> ).</a:t>
            </a:r>
          </a:p>
          <a:p>
            <a:pPr algn="l">
              <a:buFont typeface="Arial" panose="020B0604020202020204" pitchFamily="34" charset="0"/>
              <a:buChar char="•"/>
            </a:pPr>
            <a:r>
              <a:rPr lang="en-AU" b="0" i="0" dirty="0">
                <a:solidFill>
                  <a:srgbClr val="333333"/>
                </a:solidFill>
                <a:effectLst/>
                <a:latin typeface="GothamSSm-Book"/>
              </a:rPr>
              <a:t>The hardware is based on the </a:t>
            </a:r>
            <a:r>
              <a:rPr lang="en-AU" b="0" i="0" dirty="0" err="1">
                <a:solidFill>
                  <a:srgbClr val="333333"/>
                </a:solidFill>
                <a:effectLst/>
                <a:latin typeface="GothamSSm-Book"/>
              </a:rPr>
              <a:t>Amtel</a:t>
            </a:r>
            <a:r>
              <a:rPr lang="en-AU" b="0" i="0" dirty="0">
                <a:solidFill>
                  <a:srgbClr val="333333"/>
                </a:solidFill>
                <a:effectLst/>
                <a:latin typeface="GothamSSm-Book"/>
              </a:rPr>
              <a:t> 8-bit AVR MCU</a:t>
            </a:r>
          </a:p>
          <a:p>
            <a:pPr algn="l">
              <a:buFont typeface="Arial" panose="020B0604020202020204" pitchFamily="34" charset="0"/>
              <a:buChar char="•"/>
            </a:pPr>
            <a:r>
              <a:rPr lang="en-AU" b="0" i="0" dirty="0">
                <a:solidFill>
                  <a:srgbClr val="333333"/>
                </a:solidFill>
                <a:effectLst/>
                <a:latin typeface="GothamSSm-Book"/>
              </a:rPr>
              <a:t>The software uses the Processing IDE, with a simplified version of the C++ language</a:t>
            </a:r>
          </a:p>
          <a:p>
            <a:pPr algn="l">
              <a:buFont typeface="Arial" panose="020B0604020202020204" pitchFamily="34" charset="0"/>
              <a:buChar char="•"/>
            </a:pPr>
            <a:r>
              <a:rPr lang="en-AU" b="0" i="0" dirty="0">
                <a:solidFill>
                  <a:srgbClr val="333333"/>
                </a:solidFill>
                <a:effectLst/>
                <a:latin typeface="GothamSSm-Book"/>
              </a:rPr>
              <a:t>Open source has led to the creation of a huge range of</a:t>
            </a:r>
          </a:p>
          <a:p>
            <a:pPr marL="742950" lvl="1" indent="-285750" algn="l">
              <a:buFont typeface="Arial" panose="020B0604020202020204" pitchFamily="34" charset="0"/>
              <a:buChar char="•"/>
            </a:pPr>
            <a:r>
              <a:rPr lang="en-AU" b="0" i="0" dirty="0">
                <a:solidFill>
                  <a:srgbClr val="333333"/>
                </a:solidFill>
                <a:effectLst/>
                <a:latin typeface="GothamSSm-Book"/>
              </a:rPr>
              <a:t>clones</a:t>
            </a:r>
          </a:p>
          <a:p>
            <a:pPr marL="742950" lvl="1" indent="-285750" algn="l">
              <a:buFont typeface="Arial" panose="020B0604020202020204" pitchFamily="34" charset="0"/>
              <a:buChar char="•"/>
            </a:pPr>
            <a:r>
              <a:rPr lang="en-AU" b="0" i="0" dirty="0">
                <a:solidFill>
                  <a:srgbClr val="333333"/>
                </a:solidFill>
                <a:effectLst/>
                <a:latin typeface="GothamSSm-Book"/>
              </a:rPr>
              <a:t>compatible devices</a:t>
            </a:r>
          </a:p>
          <a:p>
            <a:pPr marL="742950" lvl="1" indent="-285750" algn="l">
              <a:buFont typeface="Arial" panose="020B0604020202020204" pitchFamily="34" charset="0"/>
              <a:buChar char="•"/>
            </a:pPr>
            <a:r>
              <a:rPr lang="en-AU" b="0" i="0" dirty="0">
                <a:solidFill>
                  <a:srgbClr val="333333"/>
                </a:solidFill>
                <a:effectLst/>
                <a:latin typeface="GothamSSm-Book"/>
              </a:rPr>
              <a:t>peripherals</a:t>
            </a:r>
          </a:p>
          <a:p>
            <a:pPr algn="l">
              <a:buFont typeface="Arial" panose="020B0604020202020204" pitchFamily="34" charset="0"/>
              <a:buChar char="•"/>
            </a:pPr>
            <a:r>
              <a:rPr lang="en-AU" b="0" i="0" dirty="0">
                <a:solidFill>
                  <a:srgbClr val="333333"/>
                </a:solidFill>
                <a:effectLst/>
                <a:latin typeface="GothamSSm-Book"/>
              </a:rPr>
              <a:t>A strong community means</a:t>
            </a:r>
          </a:p>
          <a:p>
            <a:pPr marL="742950" lvl="1" indent="-285750" algn="l">
              <a:buFont typeface="Arial" panose="020B0604020202020204" pitchFamily="34" charset="0"/>
              <a:buChar char="•"/>
            </a:pPr>
            <a:r>
              <a:rPr lang="en-AU" b="0" i="0" dirty="0">
                <a:solidFill>
                  <a:srgbClr val="333333"/>
                </a:solidFill>
                <a:effectLst/>
                <a:latin typeface="GothamSSm-Book"/>
              </a:rPr>
              <a:t>“Someone, Somewhere has solved the problem”</a:t>
            </a:r>
          </a:p>
          <a:p>
            <a:pPr marL="742950" lvl="1" indent="-285750" algn="l">
              <a:buFont typeface="Arial" panose="020B0604020202020204" pitchFamily="34" charset="0"/>
              <a:buChar char="•"/>
            </a:pPr>
            <a:r>
              <a:rPr lang="en-AU" b="0" i="0" dirty="0">
                <a:solidFill>
                  <a:srgbClr val="333333"/>
                </a:solidFill>
                <a:effectLst/>
                <a:latin typeface="GothamSSm-Book"/>
              </a:rPr>
              <a:t>we can run this workshop using and adapting existing resources.</a:t>
            </a:r>
          </a:p>
          <a:p>
            <a:endParaRPr lang="en-US" dirty="0"/>
          </a:p>
        </p:txBody>
      </p:sp>
      <p:sp>
        <p:nvSpPr>
          <p:cNvPr id="4" name="Slide Number Placeholder 3"/>
          <p:cNvSpPr>
            <a:spLocks noGrp="1"/>
          </p:cNvSpPr>
          <p:nvPr>
            <p:ph type="sldNum" sz="quarter" idx="5"/>
          </p:nvPr>
        </p:nvSpPr>
        <p:spPr/>
        <p:txBody>
          <a:bodyPr/>
          <a:lstStyle/>
          <a:p>
            <a:fld id="{52886433-2D45-DE49-8E0E-E747A54C852D}" type="slidenum">
              <a:rPr lang="en-US" smtClean="0"/>
              <a:t>9</a:t>
            </a:fld>
            <a:endParaRPr lang="en-US"/>
          </a:p>
        </p:txBody>
      </p:sp>
    </p:spTree>
    <p:extLst>
      <p:ext uri="{BB962C8B-B14F-4D97-AF65-F5344CB8AC3E}">
        <p14:creationId xmlns:p14="http://schemas.microsoft.com/office/powerpoint/2010/main" val="1595067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86433-2D45-DE49-8E0E-E747A54C852D}" type="slidenum">
              <a:rPr lang="en-US" smtClean="0"/>
              <a:t>10</a:t>
            </a:fld>
            <a:endParaRPr lang="en-US"/>
          </a:p>
        </p:txBody>
      </p:sp>
    </p:spTree>
    <p:extLst>
      <p:ext uri="{BB962C8B-B14F-4D97-AF65-F5344CB8AC3E}">
        <p14:creationId xmlns:p14="http://schemas.microsoft.com/office/powerpoint/2010/main" val="1093666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86433-2D45-DE49-8E0E-E747A54C852D}" type="slidenum">
              <a:rPr lang="en-US" smtClean="0"/>
              <a:t>11</a:t>
            </a:fld>
            <a:endParaRPr lang="en-US"/>
          </a:p>
        </p:txBody>
      </p:sp>
    </p:spTree>
    <p:extLst>
      <p:ext uri="{BB962C8B-B14F-4D97-AF65-F5344CB8AC3E}">
        <p14:creationId xmlns:p14="http://schemas.microsoft.com/office/powerpoint/2010/main" val="4225913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86433-2D45-DE49-8E0E-E747A54C852D}" type="slidenum">
              <a:rPr lang="en-US" smtClean="0"/>
              <a:t>12</a:t>
            </a:fld>
            <a:endParaRPr lang="en-US"/>
          </a:p>
        </p:txBody>
      </p:sp>
    </p:spTree>
    <p:extLst>
      <p:ext uri="{BB962C8B-B14F-4D97-AF65-F5344CB8AC3E}">
        <p14:creationId xmlns:p14="http://schemas.microsoft.com/office/powerpoint/2010/main" val="1598888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86433-2D45-DE49-8E0E-E747A54C852D}" type="slidenum">
              <a:rPr lang="en-US" smtClean="0"/>
              <a:t>13</a:t>
            </a:fld>
            <a:endParaRPr lang="en-US"/>
          </a:p>
        </p:txBody>
      </p:sp>
    </p:spTree>
    <p:extLst>
      <p:ext uri="{BB962C8B-B14F-4D97-AF65-F5344CB8AC3E}">
        <p14:creationId xmlns:p14="http://schemas.microsoft.com/office/powerpoint/2010/main" val="3575610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10/4/23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arduino.cc/reference/e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iki.slq.qld.gov.au/doku.php?id=workshops:public:qldminiaturearchitecture"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4658553"/>
            <a:ext cx="9144000" cy="1655762"/>
          </a:xfrm>
        </p:spPr>
        <p:txBody>
          <a:bodyPr vert="horz" lIns="91440" tIns="45720" rIns="91440" bIns="45720" rtlCol="0" anchor="t">
            <a:normAutofit/>
          </a:bodyPr>
          <a:lstStyle/>
          <a:p>
            <a:r>
              <a:rPr lang="en-US" sz="4000" dirty="0">
                <a:solidFill>
                  <a:schemeClr val="bg1"/>
                </a:solidFill>
                <a:latin typeface="Arial"/>
                <a:cs typeface="Calibri"/>
              </a:rPr>
              <a:t>Arduino Microcontroller 101</a:t>
            </a:r>
            <a:endParaRPr lang="en-US" sz="4000" dirty="0">
              <a:solidFill>
                <a:schemeClr val="bg1"/>
              </a:solidFill>
              <a:latin typeface="Calibri" panose="020F0502020204030204"/>
              <a:cs typeface="Calibri"/>
            </a:endParaRPr>
          </a:p>
          <a:p>
            <a:r>
              <a:rPr lang="en-US" sz="1800" dirty="0">
                <a:solidFill>
                  <a:schemeClr val="bg1"/>
                </a:solidFill>
                <a:latin typeface="Arial"/>
                <a:cs typeface="Calibri"/>
              </a:rPr>
              <a:t>Mick Byrne Oct 2023</a:t>
            </a:r>
          </a:p>
        </p:txBody>
      </p:sp>
      <p:grpSp>
        <p:nvGrpSpPr>
          <p:cNvPr id="6" name="Group 5">
            <a:extLst>
              <a:ext uri="{FF2B5EF4-FFF2-40B4-BE49-F238E27FC236}">
                <a16:creationId xmlns:a16="http://schemas.microsoft.com/office/drawing/2014/main" id="{844D1E8B-3F4D-9E95-816A-2C0DD80EA858}"/>
              </a:ext>
            </a:extLst>
          </p:cNvPr>
          <p:cNvGrpSpPr/>
          <p:nvPr/>
        </p:nvGrpSpPr>
        <p:grpSpPr>
          <a:xfrm>
            <a:off x="9530168" y="6085041"/>
            <a:ext cx="2275690" cy="358506"/>
            <a:chOff x="1227641" y="5912072"/>
            <a:chExt cx="3668794" cy="573548"/>
          </a:xfrm>
        </p:grpSpPr>
        <p:pic>
          <p:nvPicPr>
            <p:cNvPr id="4" name="Picture 4" descr="Graphical user interface, application&#10;&#10;Description automatically generated">
              <a:extLst>
                <a:ext uri="{FF2B5EF4-FFF2-40B4-BE49-F238E27FC236}">
                  <a16:creationId xmlns:a16="http://schemas.microsoft.com/office/drawing/2014/main" id="{E84C6F15-616B-620D-F162-478332D63E28}"/>
                </a:ext>
              </a:extLst>
            </p:cNvPr>
            <p:cNvPicPr>
              <a:picLocks noChangeAspect="1"/>
            </p:cNvPicPr>
            <p:nvPr/>
          </p:nvPicPr>
          <p:blipFill>
            <a:blip r:embed="rId2"/>
            <a:stretch>
              <a:fillRect/>
            </a:stretch>
          </p:blipFill>
          <p:spPr>
            <a:xfrm>
              <a:off x="1227641" y="5917487"/>
              <a:ext cx="1752133" cy="564404"/>
            </a:xfrm>
            <a:prstGeom prst="rect">
              <a:avLst/>
            </a:prstGeom>
          </p:spPr>
        </p:pic>
        <p:pic>
          <p:nvPicPr>
            <p:cNvPr id="5" name="Picture 5">
              <a:extLst>
                <a:ext uri="{FF2B5EF4-FFF2-40B4-BE49-F238E27FC236}">
                  <a16:creationId xmlns:a16="http://schemas.microsoft.com/office/drawing/2014/main" id="{AE71273E-273B-4E87-9EB1-6C604B1087B8}"/>
                </a:ext>
              </a:extLst>
            </p:cNvPr>
            <p:cNvPicPr>
              <a:picLocks noChangeAspect="1"/>
            </p:cNvPicPr>
            <p:nvPr/>
          </p:nvPicPr>
          <p:blipFill>
            <a:blip r:embed="rId3"/>
            <a:stretch>
              <a:fillRect/>
            </a:stretch>
          </p:blipFill>
          <p:spPr>
            <a:xfrm>
              <a:off x="3106903" y="5912072"/>
              <a:ext cx="1789532" cy="573548"/>
            </a:xfrm>
            <a:prstGeom prst="rect">
              <a:avLst/>
            </a:prstGeom>
          </p:spPr>
        </p:pic>
      </p:grpSp>
      <p:pic>
        <p:nvPicPr>
          <p:cNvPr id="8" name="Picture 7" descr="A computer circuit board with wires and a computer&#10;&#10;Description automatically generated">
            <a:extLst>
              <a:ext uri="{FF2B5EF4-FFF2-40B4-BE49-F238E27FC236}">
                <a16:creationId xmlns:a16="http://schemas.microsoft.com/office/drawing/2014/main" id="{52B37D99-CAE4-ACEB-08FB-7511E56B60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3408" y="543685"/>
            <a:ext cx="4625461" cy="3929396"/>
          </a:xfrm>
          <a:prstGeom prst="rect">
            <a:avLst/>
          </a:prstGeom>
          <a:blipFill>
            <a:blip r:embed="rId5"/>
            <a:tile tx="0" ty="0" sx="100000" sy="100000" flip="none" algn="tl"/>
          </a:blipFill>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A9C647-0212-BECC-5565-94F3A6A8FE08}"/>
              </a:ext>
            </a:extLst>
          </p:cNvPr>
          <p:cNvSpPr/>
          <p:nvPr/>
        </p:nvSpPr>
        <p:spPr>
          <a:xfrm>
            <a:off x="2443" y="-2443"/>
            <a:ext cx="5998307" cy="684823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32A565-8840-104B-0504-E71EF6150F8B}"/>
              </a:ext>
            </a:extLst>
          </p:cNvPr>
          <p:cNvSpPr>
            <a:spLocks noGrp="1"/>
          </p:cNvSpPr>
          <p:nvPr>
            <p:ph type="title"/>
          </p:nvPr>
        </p:nvSpPr>
        <p:spPr>
          <a:xfrm>
            <a:off x="623277" y="677741"/>
            <a:ext cx="4751754" cy="1345101"/>
          </a:xfrm>
        </p:spPr>
        <p:txBody>
          <a:bodyPr>
            <a:normAutofit/>
          </a:bodyPr>
          <a:lstStyle/>
          <a:p>
            <a:r>
              <a:rPr lang="en-US" sz="4800" dirty="0">
                <a:solidFill>
                  <a:srgbClr val="FFFFFF"/>
                </a:solidFill>
                <a:latin typeface="Arial"/>
                <a:cs typeface="Calibri Light"/>
              </a:rPr>
              <a:t>PART TWO</a:t>
            </a:r>
            <a:endParaRPr lang="en-US" sz="4800" dirty="0">
              <a:solidFill>
                <a:srgbClr val="FFFFFF"/>
              </a:solidFill>
              <a:latin typeface="Arial"/>
              <a:cs typeface="Arial"/>
            </a:endParaRPr>
          </a:p>
        </p:txBody>
      </p:sp>
      <p:sp>
        <p:nvSpPr>
          <p:cNvPr id="5" name="TextBox 4">
            <a:extLst>
              <a:ext uri="{FF2B5EF4-FFF2-40B4-BE49-F238E27FC236}">
                <a16:creationId xmlns:a16="http://schemas.microsoft.com/office/drawing/2014/main" id="{C30FE097-6DD2-F3CC-202E-917202BABB8D}"/>
              </a:ext>
            </a:extLst>
          </p:cNvPr>
          <p:cNvSpPr txBox="1"/>
          <p:nvPr/>
        </p:nvSpPr>
        <p:spPr>
          <a:xfrm>
            <a:off x="6354941" y="522466"/>
            <a:ext cx="5679341" cy="64325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solidFill>
                  <a:schemeClr val="tx1"/>
                </a:solidFill>
                <a:latin typeface="Arial"/>
                <a:ea typeface="+mn-lt"/>
                <a:cs typeface="+mn-lt"/>
              </a:rPr>
              <a:t>Hardware and components  </a:t>
            </a:r>
          </a:p>
          <a:p>
            <a:r>
              <a:rPr lang="en-US" sz="4400" b="1" i="1" dirty="0">
                <a:solidFill>
                  <a:schemeClr val="tx1"/>
                </a:solidFill>
                <a:latin typeface="Arial"/>
                <a:ea typeface="+mn-lt"/>
                <a:cs typeface="+mn-lt"/>
              </a:rPr>
              <a:t>The hands-on bit</a:t>
            </a:r>
            <a:r>
              <a:rPr lang="en-US" sz="4400" b="1" dirty="0">
                <a:solidFill>
                  <a:schemeClr val="tx1"/>
                </a:solidFill>
                <a:latin typeface="Arial"/>
                <a:ea typeface="+mn-lt"/>
                <a:cs typeface="+mn-lt"/>
              </a:rPr>
              <a:t>  </a:t>
            </a:r>
            <a:endParaRPr lang="en-US" sz="4400" b="1" dirty="0">
              <a:solidFill>
                <a:schemeClr val="tx1"/>
              </a:solidFill>
              <a:latin typeface="Arial"/>
              <a:cs typeface="Arial"/>
            </a:endParaRPr>
          </a:p>
          <a:p>
            <a:endParaRPr lang="en-US" sz="1400" dirty="0">
              <a:solidFill>
                <a:schemeClr val="tx1"/>
              </a:solidFill>
              <a:latin typeface="Arial"/>
              <a:cs typeface="Calibri"/>
            </a:endParaRPr>
          </a:p>
          <a:p>
            <a:pPr marL="571500" indent="-571500">
              <a:buFont typeface="Arial" panose="020B0604020202020204" pitchFamily="34" charset="0"/>
              <a:buChar char="•"/>
            </a:pPr>
            <a:r>
              <a:rPr lang="en-US" sz="3200" dirty="0">
                <a:solidFill>
                  <a:schemeClr val="tx1"/>
                </a:solidFill>
                <a:latin typeface="Arial"/>
                <a:cs typeface="Calibri"/>
              </a:rPr>
              <a:t>Anatomy of an Arduino board </a:t>
            </a:r>
            <a:endParaRPr lang="en-US" sz="3200" dirty="0">
              <a:solidFill>
                <a:schemeClr val="tx1"/>
              </a:solidFill>
              <a:latin typeface="Arial"/>
              <a:cs typeface="Arial"/>
            </a:endParaRPr>
          </a:p>
          <a:p>
            <a:pPr marL="571500" indent="-571500">
              <a:buFont typeface="Arial" panose="020B0604020202020204" pitchFamily="34" charset="0"/>
              <a:buChar char="•"/>
            </a:pPr>
            <a:r>
              <a:rPr lang="en-US" sz="3200" dirty="0">
                <a:solidFill>
                  <a:schemeClr val="tx1"/>
                </a:solidFill>
                <a:latin typeface="Arial"/>
                <a:cs typeface="Calibri"/>
              </a:rPr>
              <a:t>Making a circuit.</a:t>
            </a:r>
            <a:endParaRPr lang="en-US" sz="3200" dirty="0">
              <a:solidFill>
                <a:schemeClr val="tx1"/>
              </a:solidFill>
              <a:latin typeface="Arial"/>
              <a:cs typeface="Arial"/>
            </a:endParaRPr>
          </a:p>
          <a:p>
            <a:pPr marL="571500" indent="-571500">
              <a:buFont typeface="Arial" panose="020B0604020202020204" pitchFamily="34" charset="0"/>
              <a:buChar char="•"/>
            </a:pPr>
            <a:r>
              <a:rPr lang="en-US" sz="3200" dirty="0">
                <a:solidFill>
                  <a:schemeClr val="tx1"/>
                </a:solidFill>
                <a:latin typeface="Arial"/>
                <a:cs typeface="Calibri"/>
              </a:rPr>
              <a:t>Input /Output - Cause &amp; effect</a:t>
            </a:r>
            <a:endParaRPr lang="en-US" sz="3200" dirty="0">
              <a:solidFill>
                <a:schemeClr val="tx1"/>
              </a:solidFill>
              <a:latin typeface="Arial"/>
              <a:cs typeface="Arial"/>
            </a:endParaRPr>
          </a:p>
          <a:p>
            <a:pPr marL="571500" indent="-571500">
              <a:buFont typeface="Arial" panose="020B0604020202020204" pitchFamily="34" charset="0"/>
              <a:buChar char="•"/>
            </a:pPr>
            <a:r>
              <a:rPr lang="en-US" sz="3200" dirty="0">
                <a:solidFill>
                  <a:schemeClr val="tx1"/>
                </a:solidFill>
                <a:latin typeface="Arial"/>
                <a:ea typeface="+mn-lt"/>
                <a:cs typeface="+mn-lt"/>
              </a:rPr>
              <a:t>Connect to our our computer to our board</a:t>
            </a:r>
            <a:endParaRPr lang="en-US" sz="3200" dirty="0">
              <a:solidFill>
                <a:schemeClr val="tx1"/>
              </a:solidFill>
              <a:latin typeface="Arial"/>
              <a:cs typeface="Arial"/>
            </a:endParaRPr>
          </a:p>
          <a:p>
            <a:pPr marL="571500" indent="-571500">
              <a:buFont typeface="Arial" panose="020B0604020202020204" pitchFamily="34" charset="0"/>
              <a:buChar char="•"/>
            </a:pPr>
            <a:r>
              <a:rPr lang="en-US" sz="3200" dirty="0">
                <a:solidFill>
                  <a:schemeClr val="tx1"/>
                </a:solidFill>
                <a:latin typeface="Arial"/>
                <a:cs typeface="Arial"/>
              </a:rPr>
              <a:t>Blink test</a:t>
            </a:r>
            <a:endParaRPr lang="en-US" sz="3200" dirty="0">
              <a:solidFill>
                <a:schemeClr val="tx1"/>
              </a:solidFill>
            </a:endParaRPr>
          </a:p>
        </p:txBody>
      </p:sp>
    </p:spTree>
    <p:extLst>
      <p:ext uri="{BB962C8B-B14F-4D97-AF65-F5344CB8AC3E}">
        <p14:creationId xmlns:p14="http://schemas.microsoft.com/office/powerpoint/2010/main" val="998997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44696-A3E3-E765-273A-DBB4165C43E2}"/>
              </a:ext>
            </a:extLst>
          </p:cNvPr>
          <p:cNvSpPr>
            <a:spLocks noGrp="1"/>
          </p:cNvSpPr>
          <p:nvPr>
            <p:ph type="title"/>
          </p:nvPr>
        </p:nvSpPr>
        <p:spPr>
          <a:xfrm>
            <a:off x="7333488" y="365125"/>
            <a:ext cx="4038600" cy="1325563"/>
          </a:xfrm>
        </p:spPr>
        <p:txBody>
          <a:bodyPr>
            <a:normAutofit fontScale="90000"/>
          </a:bodyPr>
          <a:lstStyle/>
          <a:p>
            <a:r>
              <a:rPr lang="en-US" b="1" dirty="0">
                <a:solidFill>
                  <a:schemeClr val="bg1"/>
                </a:solidFill>
                <a:latin typeface="Arial Black" panose="020B0604020202020204" pitchFamily="34" charset="0"/>
                <a:cs typeface="Arial Black" panose="020B0604020202020204" pitchFamily="34" charset="0"/>
              </a:rPr>
              <a:t>Anatomy of the Arduino Nano</a:t>
            </a:r>
          </a:p>
        </p:txBody>
      </p:sp>
      <p:pic>
        <p:nvPicPr>
          <p:cNvPr id="9" name="Content Placeholder 8" descr="A blue circuit board with red lines&#10;&#10;Description automatically generated">
            <a:extLst>
              <a:ext uri="{FF2B5EF4-FFF2-40B4-BE49-F238E27FC236}">
                <a16:creationId xmlns:a16="http://schemas.microsoft.com/office/drawing/2014/main" id="{731CAD59-DA6B-715A-3460-F81005C4140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6894576" cy="6869089"/>
          </a:xfrm>
          <a:prstGeom prst="rect">
            <a:avLst/>
          </a:prstGeom>
          <a:solidFill>
            <a:schemeClr val="bg1"/>
          </a:solidFill>
        </p:spPr>
      </p:pic>
      <p:sp>
        <p:nvSpPr>
          <p:cNvPr id="11" name="TextBox 10">
            <a:extLst>
              <a:ext uri="{FF2B5EF4-FFF2-40B4-BE49-F238E27FC236}">
                <a16:creationId xmlns:a16="http://schemas.microsoft.com/office/drawing/2014/main" id="{228174C2-7C67-441C-2746-9C5DCBD8C3F1}"/>
              </a:ext>
            </a:extLst>
          </p:cNvPr>
          <p:cNvSpPr txBox="1"/>
          <p:nvPr/>
        </p:nvSpPr>
        <p:spPr>
          <a:xfrm>
            <a:off x="7315200" y="2103119"/>
            <a:ext cx="4535424" cy="2585323"/>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USB connector </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VIN </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2x Ground Pins </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+5 Volt Power</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3.3V</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Analog pins </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Digital Pins </a:t>
            </a:r>
          </a:p>
          <a:p>
            <a:pPr marL="285750" indent="-285750">
              <a:buFont typeface="Arial" panose="020B0604020202020204" pitchFamily="34" charset="0"/>
              <a:buChar char="•"/>
            </a:pPr>
            <a:r>
              <a:rPr lang="en-US" dirty="0" err="1">
                <a:solidFill>
                  <a:schemeClr val="bg1"/>
                </a:solidFill>
                <a:latin typeface="Arial" panose="020B0604020202020204" pitchFamily="34" charset="0"/>
                <a:cs typeface="Arial" panose="020B0604020202020204" pitchFamily="34" charset="0"/>
              </a:rPr>
              <a:t>Builtin</a:t>
            </a:r>
            <a:r>
              <a:rPr lang="en-US" dirty="0">
                <a:solidFill>
                  <a:schemeClr val="bg1"/>
                </a:solidFill>
                <a:latin typeface="Arial" panose="020B0604020202020204" pitchFamily="34" charset="0"/>
                <a:cs typeface="Arial" panose="020B0604020202020204" pitchFamily="34" charset="0"/>
              </a:rPr>
              <a:t> LED </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6530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44696-A3E3-E765-273A-DBB4165C43E2}"/>
              </a:ext>
            </a:extLst>
          </p:cNvPr>
          <p:cNvSpPr>
            <a:spLocks noGrp="1"/>
          </p:cNvSpPr>
          <p:nvPr>
            <p:ph type="title"/>
          </p:nvPr>
        </p:nvSpPr>
        <p:spPr/>
        <p:txBody>
          <a:bodyPr/>
          <a:lstStyle/>
          <a:p>
            <a:r>
              <a:rPr lang="en-US" b="1" dirty="0">
                <a:solidFill>
                  <a:schemeClr val="bg1"/>
                </a:solidFill>
                <a:latin typeface="Arial" panose="020B0604020202020204" pitchFamily="34" charset="0"/>
                <a:cs typeface="Arial" panose="020B0604020202020204" pitchFamily="34" charset="0"/>
              </a:rPr>
              <a:t>Using a Breadboard</a:t>
            </a:r>
          </a:p>
        </p:txBody>
      </p:sp>
      <p:pic>
        <p:nvPicPr>
          <p:cNvPr id="5" name="Content Placeholder 4" descr="A picture containing diagram&#10;&#10;Description automatically generated">
            <a:extLst>
              <a:ext uri="{FF2B5EF4-FFF2-40B4-BE49-F238E27FC236}">
                <a16:creationId xmlns:a16="http://schemas.microsoft.com/office/drawing/2014/main" id="{FAF1ACBA-3C14-1E37-2CA9-48280A1E65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5900" y="4023357"/>
            <a:ext cx="6057900" cy="2336800"/>
          </a:xfrm>
          <a:prstGeom prst="rect">
            <a:avLst/>
          </a:prstGeom>
        </p:spPr>
      </p:pic>
      <p:pic>
        <p:nvPicPr>
          <p:cNvPr id="6" name="Picture 5" descr="Table&#10;&#10;Description automatically generated">
            <a:extLst>
              <a:ext uri="{FF2B5EF4-FFF2-40B4-BE49-F238E27FC236}">
                <a16:creationId xmlns:a16="http://schemas.microsoft.com/office/drawing/2014/main" id="{71628B10-071E-4944-87CF-D98357E95AB1}"/>
              </a:ext>
            </a:extLst>
          </p:cNvPr>
          <p:cNvPicPr>
            <a:picLocks noChangeAspect="1"/>
          </p:cNvPicPr>
          <p:nvPr/>
        </p:nvPicPr>
        <p:blipFill rotWithShape="1">
          <a:blip r:embed="rId4">
            <a:extLst>
              <a:ext uri="{28A0092B-C50C-407E-A947-70E740481C1C}">
                <a14:useLocalDpi xmlns:a14="http://schemas.microsoft.com/office/drawing/2010/main" val="0"/>
              </a:ext>
            </a:extLst>
          </a:blip>
          <a:srcRect t="18343" b="-1"/>
          <a:stretch/>
        </p:blipFill>
        <p:spPr>
          <a:xfrm>
            <a:off x="981790" y="1864519"/>
            <a:ext cx="5346700" cy="1908175"/>
          </a:xfrm>
          <a:prstGeom prst="rect">
            <a:avLst/>
          </a:prstGeom>
        </p:spPr>
      </p:pic>
      <p:sp>
        <p:nvSpPr>
          <p:cNvPr id="7" name="TextBox 6">
            <a:extLst>
              <a:ext uri="{FF2B5EF4-FFF2-40B4-BE49-F238E27FC236}">
                <a16:creationId xmlns:a16="http://schemas.microsoft.com/office/drawing/2014/main" id="{A24E81F3-B27F-E3B1-0B5F-59D5CE52BFF1}"/>
              </a:ext>
            </a:extLst>
          </p:cNvPr>
          <p:cNvSpPr txBox="1"/>
          <p:nvPr/>
        </p:nvSpPr>
        <p:spPr>
          <a:xfrm>
            <a:off x="981790" y="4186238"/>
            <a:ext cx="4175426" cy="646331"/>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Can be confusing until you know what is going on inside. </a:t>
            </a:r>
          </a:p>
        </p:txBody>
      </p:sp>
      <p:sp>
        <p:nvSpPr>
          <p:cNvPr id="8" name="TextBox 7">
            <a:extLst>
              <a:ext uri="{FF2B5EF4-FFF2-40B4-BE49-F238E27FC236}">
                <a16:creationId xmlns:a16="http://schemas.microsoft.com/office/drawing/2014/main" id="{A95F6462-AF31-3293-6E0B-B6EE932A5A71}"/>
              </a:ext>
            </a:extLst>
          </p:cNvPr>
          <p:cNvSpPr txBox="1"/>
          <p:nvPr/>
        </p:nvSpPr>
        <p:spPr>
          <a:xfrm>
            <a:off x="6492240" y="1900238"/>
            <a:ext cx="5120640" cy="1754326"/>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Breadboards a great for learning and prototyping. </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Less juggling parts</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Easy to keep things tidy </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No tools, no solder </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Easy connections, less shorts </a:t>
            </a:r>
          </a:p>
        </p:txBody>
      </p:sp>
    </p:spTree>
    <p:extLst>
      <p:ext uri="{BB962C8B-B14F-4D97-AF65-F5344CB8AC3E}">
        <p14:creationId xmlns:p14="http://schemas.microsoft.com/office/powerpoint/2010/main" val="2171573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44696-A3E3-E765-273A-DBB4165C43E2}"/>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Using a Breadboard</a:t>
            </a:r>
          </a:p>
        </p:txBody>
      </p:sp>
      <p:sp>
        <p:nvSpPr>
          <p:cNvPr id="6" name="Rectangle 5">
            <a:extLst>
              <a:ext uri="{FF2B5EF4-FFF2-40B4-BE49-F238E27FC236}">
                <a16:creationId xmlns:a16="http://schemas.microsoft.com/office/drawing/2014/main" id="{EE185F27-2B0E-D471-7486-19F892B305A3}"/>
              </a:ext>
            </a:extLst>
          </p:cNvPr>
          <p:cNvSpPr/>
          <p:nvPr/>
        </p:nvSpPr>
        <p:spPr>
          <a:xfrm>
            <a:off x="0" y="0"/>
            <a:ext cx="6096000" cy="6858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rduino Nano with a red LED&#10;">
            <a:extLst>
              <a:ext uri="{FF2B5EF4-FFF2-40B4-BE49-F238E27FC236}">
                <a16:creationId xmlns:a16="http://schemas.microsoft.com/office/drawing/2014/main" id="{936C64DA-B894-8E63-3F04-2B3B048C1F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6896" y="629920"/>
            <a:ext cx="5486400" cy="5232400"/>
          </a:xfrm>
          <a:prstGeom prst="rect">
            <a:avLst/>
          </a:prstGeom>
        </p:spPr>
      </p:pic>
      <p:sp>
        <p:nvSpPr>
          <p:cNvPr id="9" name="TextBox 8">
            <a:extLst>
              <a:ext uri="{FF2B5EF4-FFF2-40B4-BE49-F238E27FC236}">
                <a16:creationId xmlns:a16="http://schemas.microsoft.com/office/drawing/2014/main" id="{1D40B888-25B1-AEB1-8715-4B149D148B5F}"/>
              </a:ext>
            </a:extLst>
          </p:cNvPr>
          <p:cNvSpPr txBox="1"/>
          <p:nvPr/>
        </p:nvSpPr>
        <p:spPr>
          <a:xfrm>
            <a:off x="585216" y="629920"/>
            <a:ext cx="5029200" cy="6124754"/>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Connect the </a:t>
            </a:r>
          </a:p>
          <a:p>
            <a:r>
              <a:rPr lang="en-US" sz="2800" b="1" dirty="0">
                <a:latin typeface="Arial" panose="020B0604020202020204" pitchFamily="34" charset="0"/>
                <a:cs typeface="Arial" panose="020B0604020202020204" pitchFamily="34" charset="0"/>
              </a:rPr>
              <a:t>Anode</a:t>
            </a:r>
            <a:r>
              <a:rPr lang="en-US" sz="2800" dirty="0">
                <a:latin typeface="Arial" panose="020B0604020202020204" pitchFamily="34" charset="0"/>
                <a:cs typeface="Arial" panose="020B0604020202020204" pitchFamily="34" charset="0"/>
              </a:rPr>
              <a:t> (</a:t>
            </a:r>
            <a:r>
              <a:rPr lang="en-US" sz="2800" dirty="0">
                <a:solidFill>
                  <a:srgbClr val="FF0000"/>
                </a:solidFill>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 side of the LED to the 5V Pin and </a:t>
            </a:r>
          </a:p>
          <a:p>
            <a:r>
              <a:rPr lang="en-US" sz="2800" b="1" dirty="0">
                <a:latin typeface="Arial" panose="020B0604020202020204" pitchFamily="34" charset="0"/>
                <a:cs typeface="Arial" panose="020B0604020202020204" pitchFamily="34" charset="0"/>
              </a:rPr>
              <a:t>Cathode</a:t>
            </a:r>
            <a:r>
              <a:rPr lang="en-US" sz="2800" dirty="0">
                <a:latin typeface="Arial" panose="020B0604020202020204" pitchFamily="34" charset="0"/>
                <a:cs typeface="Arial" panose="020B0604020202020204" pitchFamily="34" charset="0"/>
              </a:rPr>
              <a:t> (-) side </a:t>
            </a:r>
            <a:r>
              <a:rPr lang="en-US" sz="2800" dirty="0">
                <a:solidFill>
                  <a:schemeClr val="bg1"/>
                </a:solidFill>
                <a:highlight>
                  <a:srgbClr val="000000"/>
                </a:highlight>
                <a:latin typeface="Arial" panose="020B0604020202020204" pitchFamily="34" charset="0"/>
                <a:cs typeface="Arial" panose="020B0604020202020204" pitchFamily="34" charset="0"/>
              </a:rPr>
              <a:t>Ground</a:t>
            </a:r>
            <a:r>
              <a:rPr lang="en-US" sz="2800" dirty="0">
                <a:latin typeface="Arial" panose="020B0604020202020204" pitchFamily="34" charset="0"/>
                <a:cs typeface="Arial" panose="020B0604020202020204" pitchFamily="34" charset="0"/>
              </a:rPr>
              <a:t> pin </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When there’s power to the board there is always </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+3.3V on the 3v3 Pin </a:t>
            </a:r>
          </a:p>
          <a:p>
            <a:r>
              <a:rPr lang="en-US" sz="2800" dirty="0">
                <a:latin typeface="Arial" panose="020B0604020202020204" pitchFamily="34" charset="0"/>
                <a:cs typeface="Arial" panose="020B0604020202020204" pitchFamily="34" charset="0"/>
              </a:rPr>
              <a:t>+5V on the 5V Pin</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You can put an LED across it or measure the potential with a multimeter.   </a:t>
            </a:r>
          </a:p>
        </p:txBody>
      </p:sp>
    </p:spTree>
    <p:extLst>
      <p:ext uri="{BB962C8B-B14F-4D97-AF65-F5344CB8AC3E}">
        <p14:creationId xmlns:p14="http://schemas.microsoft.com/office/powerpoint/2010/main" val="1655296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44696-A3E3-E765-273A-DBB4165C43E2}"/>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Using a Breadboard</a:t>
            </a:r>
          </a:p>
        </p:txBody>
      </p:sp>
      <p:sp>
        <p:nvSpPr>
          <p:cNvPr id="7" name="Rectangle 6">
            <a:extLst>
              <a:ext uri="{FF2B5EF4-FFF2-40B4-BE49-F238E27FC236}">
                <a16:creationId xmlns:a16="http://schemas.microsoft.com/office/drawing/2014/main" id="{0F732F27-4D9A-7D0E-889C-79A97D282C5A}"/>
              </a:ext>
            </a:extLst>
          </p:cNvPr>
          <p:cNvSpPr/>
          <p:nvPr/>
        </p:nvSpPr>
        <p:spPr>
          <a:xfrm>
            <a:off x="0" y="0"/>
            <a:ext cx="6096000" cy="6858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B73B0C9-337B-7765-A794-DFE5E26F77A7}"/>
              </a:ext>
            </a:extLst>
          </p:cNvPr>
          <p:cNvSpPr txBox="1"/>
          <p:nvPr/>
        </p:nvSpPr>
        <p:spPr>
          <a:xfrm>
            <a:off x="585216" y="629920"/>
            <a:ext cx="5029200" cy="6494085"/>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So the Nano is connected to the computer (via </a:t>
            </a:r>
            <a:r>
              <a:rPr lang="en-US" sz="2800" dirty="0" err="1">
                <a:latin typeface="Arial" panose="020B0604020202020204" pitchFamily="34" charset="0"/>
                <a:cs typeface="Arial" panose="020B0604020202020204" pitchFamily="34" charset="0"/>
              </a:rPr>
              <a:t>usb</a:t>
            </a:r>
            <a:r>
              <a:rPr lang="en-US" sz="2800" dirty="0">
                <a:latin typeface="Arial" panose="020B0604020202020204" pitchFamily="34" charset="0"/>
                <a:cs typeface="Arial" panose="020B0604020202020204" pitchFamily="34" charset="0"/>
              </a:rPr>
              <a:t>)…   </a:t>
            </a:r>
          </a:p>
          <a:p>
            <a:endParaRPr lang="en-US" sz="2800" dirty="0">
              <a:latin typeface="Arial" panose="020B0604020202020204" pitchFamily="34" charset="0"/>
              <a:cs typeface="Arial" panose="020B0604020202020204" pitchFamily="34" charset="0"/>
            </a:endParaRPr>
          </a:p>
          <a:p>
            <a:r>
              <a:rPr lang="en-US" sz="2800" i="1" dirty="0">
                <a:latin typeface="Arial" panose="020B0604020202020204" pitchFamily="34" charset="0"/>
                <a:cs typeface="Arial" panose="020B0604020202020204" pitchFamily="34" charset="0"/>
              </a:rPr>
              <a:t>…but is the computer connecting to the board???</a:t>
            </a:r>
          </a:p>
          <a:p>
            <a:endParaRPr lang="en-US" sz="2800" i="1"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Open up </a:t>
            </a:r>
            <a:r>
              <a:rPr lang="en-US" sz="2000" b="1" dirty="0">
                <a:latin typeface="Arial" panose="020B0604020202020204" pitchFamily="34" charset="0"/>
                <a:cs typeface="Arial" panose="020B0604020202020204" pitchFamily="34" charset="0"/>
              </a:rPr>
              <a:t>Arduino IDE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Open this dropdown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Use the search bar to look for your </a:t>
            </a:r>
            <a:r>
              <a:rPr lang="en-US" sz="2000" i="1" dirty="0">
                <a:latin typeface="Arial" panose="020B0604020202020204" pitchFamily="34" charset="0"/>
                <a:cs typeface="Arial" panose="020B0604020202020204" pitchFamily="34" charset="0"/>
              </a:rPr>
              <a:t>Nano</a:t>
            </a:r>
            <a:r>
              <a:rPr lang="en-US" sz="2000" dirty="0">
                <a:latin typeface="Arial" panose="020B0604020202020204" pitchFamily="34" charset="0"/>
                <a:cs typeface="Arial" panose="020B0604020202020204" pitchFamily="34" charset="0"/>
              </a:rPr>
              <a:t>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And select the </a:t>
            </a:r>
            <a:r>
              <a:rPr lang="en-US" sz="2000" i="1" dirty="0">
                <a:latin typeface="Arial" panose="020B0604020202020204" pitchFamily="34" charset="0"/>
                <a:cs typeface="Arial" panose="020B0604020202020204" pitchFamily="34" charset="0"/>
              </a:rPr>
              <a:t>Serial Port (USB)</a:t>
            </a:r>
            <a:r>
              <a:rPr lang="en-US" sz="2000" dirty="0">
                <a:latin typeface="Arial" panose="020B0604020202020204" pitchFamily="34" charset="0"/>
                <a:cs typeface="Arial" panose="020B0604020202020204" pitchFamily="34" charset="0"/>
              </a:rPr>
              <a:t> to connect via the cable.</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And hit OK </a:t>
            </a:r>
          </a:p>
          <a:p>
            <a:endParaRPr lang="en-US" sz="20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pic>
        <p:nvPicPr>
          <p:cNvPr id="10" name="Picture 9" descr="A screenshot of a computer&#10;&#10;Description automatically generated">
            <a:extLst>
              <a:ext uri="{FF2B5EF4-FFF2-40B4-BE49-F238E27FC236}">
                <a16:creationId xmlns:a16="http://schemas.microsoft.com/office/drawing/2014/main" id="{0F080DBB-F277-ACAE-F95F-C6104C5363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6086" y="2219208"/>
            <a:ext cx="5562660" cy="4110272"/>
          </a:xfrm>
          <a:prstGeom prst="rect">
            <a:avLst/>
          </a:prstGeom>
        </p:spPr>
      </p:pic>
      <p:pic>
        <p:nvPicPr>
          <p:cNvPr id="12" name="Picture 11">
            <a:extLst>
              <a:ext uri="{FF2B5EF4-FFF2-40B4-BE49-F238E27FC236}">
                <a16:creationId xmlns:a16="http://schemas.microsoft.com/office/drawing/2014/main" id="{DF606B95-162B-9357-224E-9AF542FCFB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5455" y="3757341"/>
            <a:ext cx="2655745" cy="468661"/>
          </a:xfrm>
          <a:prstGeom prst="rect">
            <a:avLst/>
          </a:prstGeom>
        </p:spPr>
      </p:pic>
      <p:cxnSp>
        <p:nvCxnSpPr>
          <p:cNvPr id="14" name="Curved Connector 13">
            <a:extLst>
              <a:ext uri="{FF2B5EF4-FFF2-40B4-BE49-F238E27FC236}">
                <a16:creationId xmlns:a16="http://schemas.microsoft.com/office/drawing/2014/main" id="{BF12B013-017D-751D-D919-CDD91A5611D0}"/>
              </a:ext>
            </a:extLst>
          </p:cNvPr>
          <p:cNvCxnSpPr>
            <a:cxnSpLocks/>
          </p:cNvCxnSpPr>
          <p:nvPr/>
        </p:nvCxnSpPr>
        <p:spPr>
          <a:xfrm flipV="1">
            <a:off x="4977114" y="4185965"/>
            <a:ext cx="4514127" cy="1101357"/>
          </a:xfrm>
          <a:prstGeom prst="curvedConnector3">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18" name="Curved Connector 17">
            <a:extLst>
              <a:ext uri="{FF2B5EF4-FFF2-40B4-BE49-F238E27FC236}">
                <a16:creationId xmlns:a16="http://schemas.microsoft.com/office/drawing/2014/main" id="{99785AEC-6201-82DD-E418-6FDD38E5DA1F}"/>
              </a:ext>
            </a:extLst>
          </p:cNvPr>
          <p:cNvCxnSpPr>
            <a:cxnSpLocks/>
          </p:cNvCxnSpPr>
          <p:nvPr/>
        </p:nvCxnSpPr>
        <p:spPr>
          <a:xfrm flipV="1">
            <a:off x="5359076" y="3520421"/>
            <a:ext cx="1485639" cy="1121029"/>
          </a:xfrm>
          <a:prstGeom prst="curvedConnector3">
            <a:avLst>
              <a:gd name="adj1" fmla="val 50000"/>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30" name="Curved Connector 29">
            <a:extLst>
              <a:ext uri="{FF2B5EF4-FFF2-40B4-BE49-F238E27FC236}">
                <a16:creationId xmlns:a16="http://schemas.microsoft.com/office/drawing/2014/main" id="{162D3C8A-6A2F-F18A-E58B-CEB4F3A6ACBA}"/>
              </a:ext>
            </a:extLst>
          </p:cNvPr>
          <p:cNvCxnSpPr>
            <a:cxnSpLocks/>
          </p:cNvCxnSpPr>
          <p:nvPr/>
        </p:nvCxnSpPr>
        <p:spPr>
          <a:xfrm flipV="1">
            <a:off x="2326511" y="5952866"/>
            <a:ext cx="9280273" cy="146992"/>
          </a:xfrm>
          <a:prstGeom prst="curvedConnector3">
            <a:avLst>
              <a:gd name="adj1" fmla="val 50000"/>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5BFB3C67-0FC7-7694-FF0F-9FF7C7BD9E93}"/>
              </a:ext>
            </a:extLst>
          </p:cNvPr>
          <p:cNvSpPr txBox="1"/>
          <p:nvPr/>
        </p:nvSpPr>
        <p:spPr>
          <a:xfrm>
            <a:off x="6516057" y="592703"/>
            <a:ext cx="5472689" cy="1015663"/>
          </a:xfrm>
          <a:prstGeom prst="rect">
            <a:avLst/>
          </a:prstGeom>
          <a:solidFill>
            <a:srgbClr val="348184"/>
          </a:solidFill>
        </p:spPr>
        <p:txBody>
          <a:bodyPr wrap="square" rtlCol="0">
            <a:spAutoFit/>
          </a:bodyPr>
          <a:lstStyle/>
          <a:p>
            <a:r>
              <a:rPr lang="en-US" sz="6000" dirty="0">
                <a:solidFill>
                  <a:schemeClr val="bg1"/>
                </a:solidFill>
                <a:latin typeface="Arial" panose="020B0604020202020204" pitchFamily="34" charset="0"/>
                <a:cs typeface="Arial" panose="020B0604020202020204" pitchFamily="34" charset="0"/>
              </a:rPr>
              <a:t>ARDUINO IDE</a:t>
            </a:r>
          </a:p>
        </p:txBody>
      </p:sp>
    </p:spTree>
    <p:extLst>
      <p:ext uri="{BB962C8B-B14F-4D97-AF65-F5344CB8AC3E}">
        <p14:creationId xmlns:p14="http://schemas.microsoft.com/office/powerpoint/2010/main" val="833584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44696-A3E3-E765-273A-DBB4165C43E2}"/>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Using a Breadboard</a:t>
            </a:r>
          </a:p>
        </p:txBody>
      </p:sp>
      <p:sp>
        <p:nvSpPr>
          <p:cNvPr id="3" name="Rectangle 2">
            <a:extLst>
              <a:ext uri="{FF2B5EF4-FFF2-40B4-BE49-F238E27FC236}">
                <a16:creationId xmlns:a16="http://schemas.microsoft.com/office/drawing/2014/main" id="{6F82FD49-B423-2D12-FE94-514725126117}"/>
              </a:ext>
            </a:extLst>
          </p:cNvPr>
          <p:cNvSpPr/>
          <p:nvPr/>
        </p:nvSpPr>
        <p:spPr>
          <a:xfrm>
            <a:off x="0" y="-365125"/>
            <a:ext cx="11946440" cy="427736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13C3237-E188-DA11-4019-494B9EFC7AB1}"/>
              </a:ext>
            </a:extLst>
          </p:cNvPr>
          <p:cNvSpPr txBox="1"/>
          <p:nvPr/>
        </p:nvSpPr>
        <p:spPr>
          <a:xfrm>
            <a:off x="585216" y="1903135"/>
            <a:ext cx="11361224" cy="2246769"/>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Lets run our first test. </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We’ll open an example </a:t>
            </a:r>
            <a:r>
              <a:rPr lang="en-US" sz="2800" i="1" dirty="0">
                <a:latin typeface="Arial" panose="020B0604020202020204" pitchFamily="34" charset="0"/>
                <a:cs typeface="Arial" panose="020B0604020202020204" pitchFamily="34" charset="0"/>
              </a:rPr>
              <a:t>sketch… </a:t>
            </a:r>
            <a:r>
              <a:rPr lang="en-US" sz="2800" b="1" i="1" dirty="0">
                <a:latin typeface="Arial" panose="020B0604020202020204" pitchFamily="34" charset="0"/>
                <a:cs typeface="Arial" panose="020B0604020202020204" pitchFamily="34" charset="0"/>
              </a:rPr>
              <a:t>Blink</a:t>
            </a:r>
            <a:r>
              <a:rPr lang="en-US" sz="2800" dirty="0">
                <a:latin typeface="Arial" panose="020B0604020202020204" pitchFamily="34" charset="0"/>
                <a:cs typeface="Arial" panose="020B0604020202020204" pitchFamily="34" charset="0"/>
              </a:rPr>
              <a:t>  </a:t>
            </a: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pic>
        <p:nvPicPr>
          <p:cNvPr id="6" name="Picture 5" descr="A screenshot of a computer&#10;&#10;Description automatically generated">
            <a:extLst>
              <a:ext uri="{FF2B5EF4-FFF2-40B4-BE49-F238E27FC236}">
                <a16:creationId xmlns:a16="http://schemas.microsoft.com/office/drawing/2014/main" id="{D3F8D0D2-258A-2192-97D4-BA14C5EDE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081" y="4066126"/>
            <a:ext cx="7374265" cy="2352038"/>
          </a:xfrm>
          <a:prstGeom prst="rect">
            <a:avLst/>
          </a:prstGeom>
        </p:spPr>
      </p:pic>
      <p:pic>
        <p:nvPicPr>
          <p:cNvPr id="8" name="Picture 7" descr="A screenshot of a computer program&#10;&#10;Description automatically generated">
            <a:extLst>
              <a:ext uri="{FF2B5EF4-FFF2-40B4-BE49-F238E27FC236}">
                <a16:creationId xmlns:a16="http://schemas.microsoft.com/office/drawing/2014/main" id="{1C370E36-9227-B7FF-96E2-7C7B4CD828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1346" y="4073359"/>
            <a:ext cx="4385094" cy="2462346"/>
          </a:xfrm>
          <a:prstGeom prst="rect">
            <a:avLst/>
          </a:prstGeom>
        </p:spPr>
      </p:pic>
    </p:spTree>
    <p:extLst>
      <p:ext uri="{BB962C8B-B14F-4D97-AF65-F5344CB8AC3E}">
        <p14:creationId xmlns:p14="http://schemas.microsoft.com/office/powerpoint/2010/main" val="2967825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A9C647-0212-BECC-5565-94F3A6A8FE08}"/>
              </a:ext>
            </a:extLst>
          </p:cNvPr>
          <p:cNvSpPr/>
          <p:nvPr/>
        </p:nvSpPr>
        <p:spPr>
          <a:xfrm>
            <a:off x="2443" y="-2443"/>
            <a:ext cx="5998307" cy="684823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32A565-8840-104B-0504-E71EF6150F8B}"/>
              </a:ext>
            </a:extLst>
          </p:cNvPr>
          <p:cNvSpPr>
            <a:spLocks noGrp="1"/>
          </p:cNvSpPr>
          <p:nvPr>
            <p:ph type="title"/>
          </p:nvPr>
        </p:nvSpPr>
        <p:spPr>
          <a:xfrm>
            <a:off x="623277" y="677741"/>
            <a:ext cx="4751754" cy="1345101"/>
          </a:xfrm>
        </p:spPr>
        <p:txBody>
          <a:bodyPr>
            <a:normAutofit/>
          </a:bodyPr>
          <a:lstStyle/>
          <a:p>
            <a:r>
              <a:rPr lang="en-US" sz="4800" dirty="0">
                <a:solidFill>
                  <a:srgbClr val="FFFFFF"/>
                </a:solidFill>
                <a:latin typeface="Arial"/>
                <a:cs typeface="Calibri Light"/>
              </a:rPr>
              <a:t>PART THREE</a:t>
            </a:r>
            <a:endParaRPr lang="en-US" sz="4800" dirty="0">
              <a:solidFill>
                <a:srgbClr val="FFFFFF"/>
              </a:solidFill>
              <a:latin typeface="Arial"/>
              <a:cs typeface="Arial"/>
            </a:endParaRPr>
          </a:p>
        </p:txBody>
      </p:sp>
      <p:sp>
        <p:nvSpPr>
          <p:cNvPr id="5" name="TextBox 4">
            <a:extLst>
              <a:ext uri="{FF2B5EF4-FFF2-40B4-BE49-F238E27FC236}">
                <a16:creationId xmlns:a16="http://schemas.microsoft.com/office/drawing/2014/main" id="{C30FE097-6DD2-F3CC-202E-917202BABB8D}"/>
              </a:ext>
            </a:extLst>
          </p:cNvPr>
          <p:cNvSpPr txBox="1"/>
          <p:nvPr/>
        </p:nvSpPr>
        <p:spPr>
          <a:xfrm>
            <a:off x="6354941" y="522466"/>
            <a:ext cx="5679341" cy="72327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solidFill>
                  <a:schemeClr val="tx1"/>
                </a:solidFill>
                <a:latin typeface="Arial"/>
                <a:ea typeface="+mn-lt"/>
                <a:cs typeface="+mn-lt"/>
              </a:rPr>
              <a:t>Arduino IDE basics </a:t>
            </a:r>
          </a:p>
          <a:p>
            <a:r>
              <a:rPr lang="en-US" sz="4400" b="1" i="1" dirty="0">
                <a:solidFill>
                  <a:schemeClr val="tx1"/>
                </a:solidFill>
                <a:latin typeface="Arial"/>
                <a:ea typeface="+mn-lt"/>
                <a:cs typeface="+mn-lt"/>
              </a:rPr>
              <a:t>The grammar &amp; syntax bit </a:t>
            </a:r>
            <a:endParaRPr lang="en-US" sz="4400" b="1" i="1" dirty="0">
              <a:solidFill>
                <a:schemeClr val="tx1"/>
              </a:solidFill>
              <a:latin typeface="Arial"/>
              <a:cs typeface="Arial"/>
            </a:endParaRPr>
          </a:p>
          <a:p>
            <a:endParaRPr lang="en-US" sz="4400" dirty="0">
              <a:solidFill>
                <a:schemeClr val="tx1"/>
              </a:solidFill>
              <a:latin typeface="Arial"/>
              <a:ea typeface="+mn-lt"/>
              <a:cs typeface="+mn-lt"/>
            </a:endParaRPr>
          </a:p>
          <a:p>
            <a:pPr marL="571500" indent="-571500">
              <a:buFont typeface="Arial" panose="020B0604020202020204" pitchFamily="34" charset="0"/>
              <a:buChar char="•"/>
            </a:pPr>
            <a:r>
              <a:rPr lang="en-US" sz="3600" dirty="0">
                <a:solidFill>
                  <a:schemeClr val="tx1"/>
                </a:solidFill>
                <a:latin typeface="Arial"/>
                <a:ea typeface="+mn-lt"/>
                <a:cs typeface="+mn-lt"/>
              </a:rPr>
              <a:t>Connect to our our computer to our board</a:t>
            </a:r>
            <a:endParaRPr lang="en-US" sz="3600" dirty="0">
              <a:solidFill>
                <a:schemeClr val="tx1"/>
              </a:solidFill>
              <a:latin typeface="Arial"/>
              <a:cs typeface="Arial"/>
            </a:endParaRPr>
          </a:p>
          <a:p>
            <a:pPr marL="571500" indent="-571500">
              <a:buFont typeface="Arial" panose="020B0604020202020204" pitchFamily="34" charset="0"/>
              <a:buChar char="•"/>
            </a:pPr>
            <a:r>
              <a:rPr lang="en-US" sz="3600" dirty="0">
                <a:solidFill>
                  <a:schemeClr val="tx1"/>
                </a:solidFill>
                <a:latin typeface="Arial"/>
                <a:ea typeface="+mn-lt"/>
                <a:cs typeface="+mn-lt"/>
              </a:rPr>
              <a:t>Introduction to basics sketches – structure, functions, constants  and variables.  </a:t>
            </a:r>
            <a:endParaRPr lang="en-US" sz="3600" dirty="0">
              <a:solidFill>
                <a:schemeClr val="tx1"/>
              </a:solidFill>
              <a:latin typeface="Arial"/>
              <a:cs typeface="Arial"/>
            </a:endParaRPr>
          </a:p>
          <a:p>
            <a:endParaRPr lang="en-US" sz="3600" dirty="0">
              <a:solidFill>
                <a:schemeClr val="tx1"/>
              </a:solidFill>
              <a:latin typeface="Arial"/>
              <a:cs typeface="Arial"/>
            </a:endParaRPr>
          </a:p>
          <a:p>
            <a:pPr marL="571500" indent="-571500">
              <a:buFont typeface="Arial" panose="020B0604020202020204" pitchFamily="34" charset="0"/>
              <a:buChar char="•"/>
            </a:pPr>
            <a:endParaRPr lang="en-US" sz="3600" dirty="0">
              <a:solidFill>
                <a:schemeClr val="tx1"/>
              </a:solidFill>
            </a:endParaRPr>
          </a:p>
        </p:txBody>
      </p:sp>
    </p:spTree>
    <p:extLst>
      <p:ext uri="{BB962C8B-B14F-4D97-AF65-F5344CB8AC3E}">
        <p14:creationId xmlns:p14="http://schemas.microsoft.com/office/powerpoint/2010/main" val="1293989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44696-A3E3-E765-273A-DBB4165C43E2}"/>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Using a Breadboard</a:t>
            </a:r>
          </a:p>
        </p:txBody>
      </p:sp>
      <p:pic>
        <p:nvPicPr>
          <p:cNvPr id="4" name="Picture 3" descr="A screenshot of a computer program&#10;&#10;Description automatically generated">
            <a:extLst>
              <a:ext uri="{FF2B5EF4-FFF2-40B4-BE49-F238E27FC236}">
                <a16:creationId xmlns:a16="http://schemas.microsoft.com/office/drawing/2014/main" id="{3F743C02-2EEC-EBEF-4E46-F33E788FF5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117" y="195798"/>
            <a:ext cx="11729419" cy="6586379"/>
          </a:xfrm>
          <a:prstGeom prst="rect">
            <a:avLst/>
          </a:prstGeom>
        </p:spPr>
      </p:pic>
    </p:spTree>
    <p:extLst>
      <p:ext uri="{BB962C8B-B14F-4D97-AF65-F5344CB8AC3E}">
        <p14:creationId xmlns:p14="http://schemas.microsoft.com/office/powerpoint/2010/main" val="2178403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44696-A3E3-E765-273A-DBB4165C43E2}"/>
              </a:ext>
            </a:extLst>
          </p:cNvPr>
          <p:cNvSpPr>
            <a:spLocks noGrp="1"/>
          </p:cNvSpPr>
          <p:nvPr>
            <p:ph type="title"/>
          </p:nvPr>
        </p:nvSpPr>
        <p:spPr>
          <a:xfrm>
            <a:off x="0" y="365125"/>
            <a:ext cx="12326112" cy="1325563"/>
          </a:xfrm>
          <a:solidFill>
            <a:srgbClr val="348184"/>
          </a:solidFill>
        </p:spPr>
        <p:txBody>
          <a:bodyPr/>
          <a:lstStyle/>
          <a:p>
            <a:pPr algn="ctr"/>
            <a:r>
              <a:rPr lang="en-US"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a:t>
            </a:r>
            <a:r>
              <a:rPr lang="en-US" dirty="0" err="1">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www.arduino.cc</a:t>
            </a:r>
            <a:r>
              <a:rPr lang="en-US"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/reference/</a:t>
            </a:r>
            <a:r>
              <a:rPr lang="en-US" dirty="0" err="1">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en</a:t>
            </a:r>
            <a:r>
              <a:rPr lang="en-US"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t>
            </a:r>
            <a:endParaRPr lang="en-US" dirty="0">
              <a:solidFill>
                <a:schemeClr val="bg1"/>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93CC1C6C-D369-F438-67D9-4FB225AADC24}"/>
              </a:ext>
            </a:extLst>
          </p:cNvPr>
          <p:cNvSpPr>
            <a:spLocks noGrp="1"/>
          </p:cNvSpPr>
          <p:nvPr>
            <p:ph idx="1"/>
          </p:nvPr>
        </p:nvSpPr>
        <p:spPr/>
        <p:txBody>
          <a:bodyPr/>
          <a:lstStyle/>
          <a:p>
            <a:endParaRPr lang="en-US" dirty="0">
              <a:solidFill>
                <a:schemeClr val="bg1"/>
              </a:solidFill>
              <a:latin typeface="Arial" panose="020B0604020202020204" pitchFamily="34" charset="0"/>
              <a:cs typeface="Arial" panose="020B0604020202020204" pitchFamily="34" charset="0"/>
            </a:endParaRPr>
          </a:p>
          <a:p>
            <a:pPr marL="0" indent="0">
              <a:buNone/>
            </a:pPr>
            <a:r>
              <a:rPr lang="en-US" b="1" dirty="0">
                <a:solidFill>
                  <a:schemeClr val="bg1"/>
                </a:solidFill>
                <a:latin typeface="Arial" panose="020B0604020202020204" pitchFamily="34" charset="0"/>
                <a:cs typeface="Arial" panose="020B0604020202020204" pitchFamily="34" charset="0"/>
              </a:rPr>
              <a:t>Open up this web page and grab your cheat sheet and lets go thru the Coding Structures, Functions, Constants, variables and syntax we use to program our Arduinos to monitor and control circuits and components.   </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3727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A9C647-0212-BECC-5565-94F3A6A8FE08}"/>
              </a:ext>
            </a:extLst>
          </p:cNvPr>
          <p:cNvSpPr/>
          <p:nvPr/>
        </p:nvSpPr>
        <p:spPr>
          <a:xfrm>
            <a:off x="2443" y="-2443"/>
            <a:ext cx="5998307" cy="684823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32A565-8840-104B-0504-E71EF6150F8B}"/>
              </a:ext>
            </a:extLst>
          </p:cNvPr>
          <p:cNvSpPr>
            <a:spLocks noGrp="1"/>
          </p:cNvSpPr>
          <p:nvPr>
            <p:ph type="title"/>
          </p:nvPr>
        </p:nvSpPr>
        <p:spPr>
          <a:xfrm>
            <a:off x="623277" y="677741"/>
            <a:ext cx="4751754" cy="1345101"/>
          </a:xfrm>
        </p:spPr>
        <p:txBody>
          <a:bodyPr>
            <a:normAutofit/>
          </a:bodyPr>
          <a:lstStyle/>
          <a:p>
            <a:r>
              <a:rPr lang="en-US" sz="4800" dirty="0">
                <a:solidFill>
                  <a:srgbClr val="FFFFFF"/>
                </a:solidFill>
                <a:latin typeface="Arial"/>
                <a:cs typeface="Calibri Light"/>
              </a:rPr>
              <a:t>PART FOUR</a:t>
            </a:r>
            <a:endParaRPr lang="en-US" sz="4800" dirty="0">
              <a:solidFill>
                <a:srgbClr val="FFFFFF"/>
              </a:solidFill>
              <a:latin typeface="Arial"/>
              <a:cs typeface="Arial"/>
            </a:endParaRPr>
          </a:p>
        </p:txBody>
      </p:sp>
      <p:sp>
        <p:nvSpPr>
          <p:cNvPr id="5" name="TextBox 4">
            <a:extLst>
              <a:ext uri="{FF2B5EF4-FFF2-40B4-BE49-F238E27FC236}">
                <a16:creationId xmlns:a16="http://schemas.microsoft.com/office/drawing/2014/main" id="{C30FE097-6DD2-F3CC-202E-917202BABB8D}"/>
              </a:ext>
            </a:extLst>
          </p:cNvPr>
          <p:cNvSpPr txBox="1"/>
          <p:nvPr/>
        </p:nvSpPr>
        <p:spPr>
          <a:xfrm>
            <a:off x="6354941" y="522466"/>
            <a:ext cx="5679341" cy="56938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solidFill>
                  <a:schemeClr val="tx1"/>
                </a:solidFill>
                <a:latin typeface="Arial"/>
                <a:ea typeface="+mn-lt"/>
                <a:cs typeface="+mn-lt"/>
              </a:rPr>
              <a:t>Our coding challenge &amp; using Libraries</a:t>
            </a:r>
            <a:r>
              <a:rPr lang="en-US" sz="4400" b="1" i="1" dirty="0">
                <a:solidFill>
                  <a:schemeClr val="tx1"/>
                </a:solidFill>
                <a:latin typeface="Arial"/>
                <a:ea typeface="+mn-lt"/>
                <a:cs typeface="+mn-lt"/>
              </a:rPr>
              <a:t> </a:t>
            </a:r>
          </a:p>
          <a:p>
            <a:r>
              <a:rPr lang="en-US" sz="4400" b="1" i="1" dirty="0">
                <a:solidFill>
                  <a:schemeClr val="tx1"/>
                </a:solidFill>
                <a:latin typeface="Arial"/>
                <a:ea typeface="+mn-lt"/>
                <a:cs typeface="+mn-lt"/>
              </a:rPr>
              <a:t>Lets have a go at coding </a:t>
            </a:r>
            <a:r>
              <a:rPr lang="en-US" sz="4400" b="1" dirty="0">
                <a:solidFill>
                  <a:schemeClr val="tx1"/>
                </a:solidFill>
                <a:latin typeface="Arial"/>
                <a:ea typeface="+mn-lt"/>
                <a:cs typeface="+mn-lt"/>
              </a:rPr>
              <a:t>  </a:t>
            </a:r>
            <a:endParaRPr lang="en-US" sz="4400" b="1" dirty="0">
              <a:solidFill>
                <a:schemeClr val="tx1"/>
              </a:solidFill>
              <a:latin typeface="Arial"/>
              <a:cs typeface="Arial"/>
            </a:endParaRPr>
          </a:p>
          <a:p>
            <a:pPr marL="571500" indent="-571500">
              <a:buFont typeface="Arial" panose="020B0604020202020204" pitchFamily="34" charset="0"/>
              <a:buChar char="•"/>
            </a:pPr>
            <a:r>
              <a:rPr lang="en-US" sz="3600" dirty="0">
                <a:solidFill>
                  <a:schemeClr val="tx1"/>
                </a:solidFill>
                <a:latin typeface="Arial"/>
                <a:cs typeface="Calibri"/>
              </a:rPr>
              <a:t>Libraries </a:t>
            </a:r>
            <a:endParaRPr lang="en-US" sz="3600" dirty="0">
              <a:solidFill>
                <a:schemeClr val="tx1"/>
              </a:solidFill>
            </a:endParaRPr>
          </a:p>
          <a:p>
            <a:pPr marL="571500" indent="-571500">
              <a:buFont typeface="Arial" panose="020B0604020202020204" pitchFamily="34" charset="0"/>
              <a:buChar char="•"/>
            </a:pPr>
            <a:r>
              <a:rPr lang="en-US" sz="3600" dirty="0" err="1">
                <a:solidFill>
                  <a:schemeClr val="tx1"/>
                </a:solidFill>
                <a:latin typeface="Arial"/>
                <a:cs typeface="Calibri"/>
              </a:rPr>
              <a:t>Colour</a:t>
            </a:r>
            <a:r>
              <a:rPr lang="en-US" sz="3600" dirty="0">
                <a:solidFill>
                  <a:schemeClr val="tx1"/>
                </a:solidFill>
                <a:latin typeface="Arial"/>
                <a:cs typeface="Calibri"/>
              </a:rPr>
              <a:t> </a:t>
            </a:r>
            <a:endParaRPr lang="en-US" sz="3600" dirty="0">
              <a:solidFill>
                <a:schemeClr val="tx1"/>
              </a:solidFill>
              <a:latin typeface="Arial"/>
              <a:cs typeface="Arial"/>
            </a:endParaRPr>
          </a:p>
          <a:p>
            <a:pPr marL="571500" indent="-571500">
              <a:buFont typeface="Arial" panose="020B0604020202020204" pitchFamily="34" charset="0"/>
              <a:buChar char="•"/>
            </a:pPr>
            <a:r>
              <a:rPr lang="en-US" sz="3600" dirty="0">
                <a:solidFill>
                  <a:schemeClr val="tx1"/>
                </a:solidFill>
                <a:latin typeface="Arial"/>
                <a:cs typeface="Calibri"/>
              </a:rPr>
              <a:t>&amp; Movement</a:t>
            </a:r>
            <a:endParaRPr lang="en-US" sz="3600" dirty="0">
              <a:solidFill>
                <a:schemeClr val="tx1"/>
              </a:solidFill>
              <a:latin typeface="Arial"/>
              <a:cs typeface="Arial"/>
            </a:endParaRPr>
          </a:p>
          <a:p>
            <a:pPr marL="571500" indent="-571500">
              <a:buFont typeface="Arial" panose="020B0604020202020204" pitchFamily="34" charset="0"/>
              <a:buChar char="•"/>
            </a:pPr>
            <a:endParaRPr lang="en-US" sz="3600" dirty="0">
              <a:solidFill>
                <a:schemeClr val="tx1"/>
              </a:solidFill>
            </a:endParaRPr>
          </a:p>
        </p:txBody>
      </p:sp>
    </p:spTree>
    <p:extLst>
      <p:ext uri="{BB962C8B-B14F-4D97-AF65-F5344CB8AC3E}">
        <p14:creationId xmlns:p14="http://schemas.microsoft.com/office/powerpoint/2010/main" val="2745066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EB9728-2876-6F0A-DC39-9BE368FE0268}"/>
              </a:ext>
            </a:extLst>
          </p:cNvPr>
          <p:cNvSpPr/>
          <p:nvPr/>
        </p:nvSpPr>
        <p:spPr>
          <a:xfrm>
            <a:off x="0" y="-9525"/>
            <a:ext cx="4886325" cy="686752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We acknowledge Aboriginal and Torres Strait Islander peoples and their continuing connection to land and as custodians of stories for millennia. We respectfully acknowledge the land on which we all meet today, and pay our respects to elders past, present and emerging."/>
          <p:cNvSpPr>
            <a:spLocks noGrp="1"/>
          </p:cNvSpPr>
          <p:nvPr>
            <p:ph type="ctrTitle"/>
          </p:nvPr>
        </p:nvSpPr>
        <p:spPr>
          <a:xfrm>
            <a:off x="6097360" y="1715461"/>
            <a:ext cx="5062625" cy="3369317"/>
          </a:xfrm>
        </p:spPr>
        <p:txBody>
          <a:bodyPr vert="horz" lIns="91440" tIns="45720" rIns="91440" bIns="45720" rtlCol="0" anchor="t">
            <a:normAutofit fontScale="90000"/>
          </a:bodyPr>
          <a:lstStyle/>
          <a:p>
            <a:pPr algn="r"/>
            <a:r>
              <a:rPr lang="en-US" sz="3200" dirty="0">
                <a:solidFill>
                  <a:schemeClr val="bg1"/>
                </a:solidFill>
                <a:latin typeface="Arial"/>
                <a:cs typeface="Arial"/>
              </a:rPr>
              <a:t>Acknowledgement of Country</a:t>
            </a:r>
            <a:br>
              <a:rPr lang="en-US" sz="3200" dirty="0">
                <a:latin typeface="Arial"/>
                <a:cs typeface="Arial"/>
              </a:rPr>
            </a:br>
            <a:endParaRPr lang="en-US" sz="4000" dirty="0">
              <a:solidFill>
                <a:schemeClr val="bg1"/>
              </a:solidFill>
              <a:latin typeface="Arial"/>
              <a:cs typeface="Arial"/>
            </a:endParaRPr>
          </a:p>
          <a:p>
            <a:r>
              <a:rPr lang="en-US" sz="2000" dirty="0">
                <a:solidFill>
                  <a:schemeClr val="bg1"/>
                </a:solidFill>
                <a:latin typeface="Arial"/>
                <a:ea typeface="+mj-lt"/>
                <a:cs typeface="+mj-lt"/>
              </a:rPr>
              <a:t>We acknowledge Aboriginal and Torres Strait Islander peoples and their continuing connection to land and as custodians of stories for millennia. We respectfully acknowledge the land on which we all meet today, and pay our respects to elders past, present and emerging.</a:t>
            </a:r>
            <a:endParaRPr lang="en-US" sz="2000" dirty="0">
              <a:solidFill>
                <a:schemeClr val="bg1"/>
              </a:solidFill>
              <a:latin typeface="Arial"/>
              <a:cs typeface="Calibri Light"/>
            </a:endParaRPr>
          </a:p>
          <a:p>
            <a:pPr algn="r"/>
            <a:endParaRPr lang="en-US" sz="2000" dirty="0">
              <a:solidFill>
                <a:schemeClr val="bg1"/>
              </a:solidFill>
              <a:latin typeface="Arial"/>
              <a:cs typeface="Calibri Light"/>
            </a:endParaRPr>
          </a:p>
        </p:txBody>
      </p:sp>
      <p:pic>
        <p:nvPicPr>
          <p:cNvPr id="3" name="Picture 3" descr="A picture containing text, weapon&#10;&#10;Description automatically generated">
            <a:extLst>
              <a:ext uri="{FF2B5EF4-FFF2-40B4-BE49-F238E27FC236}">
                <a16:creationId xmlns:a16="http://schemas.microsoft.com/office/drawing/2014/main" id="{C01F5733-01B3-AA96-074F-C362A901DDAD}"/>
              </a:ext>
            </a:extLst>
          </p:cNvPr>
          <p:cNvPicPr>
            <a:picLocks noChangeAspect="1"/>
          </p:cNvPicPr>
          <p:nvPr/>
        </p:nvPicPr>
        <p:blipFill>
          <a:blip r:embed="rId2"/>
          <a:stretch>
            <a:fillRect/>
          </a:stretch>
        </p:blipFill>
        <p:spPr>
          <a:xfrm>
            <a:off x="1766888" y="1481137"/>
            <a:ext cx="1162050" cy="3400425"/>
          </a:xfrm>
          <a:prstGeom prst="rect">
            <a:avLst/>
          </a:prstGeom>
        </p:spPr>
      </p:pic>
    </p:spTree>
    <p:extLst>
      <p:ext uri="{BB962C8B-B14F-4D97-AF65-F5344CB8AC3E}">
        <p14:creationId xmlns:p14="http://schemas.microsoft.com/office/powerpoint/2010/main" val="2275128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44696-A3E3-E765-273A-DBB4165C43E2}"/>
              </a:ext>
            </a:extLst>
          </p:cNvPr>
          <p:cNvSpPr>
            <a:spLocks noGrp="1"/>
          </p:cNvSpPr>
          <p:nvPr>
            <p:ph type="title"/>
          </p:nvPr>
        </p:nvSpPr>
        <p:spPr>
          <a:xfrm>
            <a:off x="0" y="500062"/>
            <a:ext cx="12326112" cy="1325563"/>
          </a:xfrm>
          <a:solidFill>
            <a:srgbClr val="348184"/>
          </a:solidFill>
        </p:spPr>
        <p:txBody>
          <a:bodyPr/>
          <a:lstStyle/>
          <a:p>
            <a:pPr algn="ctr"/>
            <a:r>
              <a:rPr lang="en-US" dirty="0">
                <a:solidFill>
                  <a:schemeClr val="bg1"/>
                </a:solidFill>
                <a:latin typeface="Arial" panose="020B0604020202020204" pitchFamily="34" charset="0"/>
                <a:cs typeface="Arial" panose="020B0604020202020204" pitchFamily="34" charset="0"/>
              </a:rPr>
              <a:t>Lets combine what we’ve learnt and these sketches to make something new </a:t>
            </a:r>
          </a:p>
        </p:txBody>
      </p:sp>
      <p:sp>
        <p:nvSpPr>
          <p:cNvPr id="4" name="Content Placeholder 3">
            <a:extLst>
              <a:ext uri="{FF2B5EF4-FFF2-40B4-BE49-F238E27FC236}">
                <a16:creationId xmlns:a16="http://schemas.microsoft.com/office/drawing/2014/main" id="{93CC1C6C-D369-F438-67D9-4FB225AADC24}"/>
              </a:ext>
            </a:extLst>
          </p:cNvPr>
          <p:cNvSpPr>
            <a:spLocks noGrp="1"/>
          </p:cNvSpPr>
          <p:nvPr>
            <p:ph idx="1"/>
          </p:nvPr>
        </p:nvSpPr>
        <p:spPr/>
        <p:txBody>
          <a:bodyPr/>
          <a:lstStyle/>
          <a:p>
            <a:pPr marL="0" indent="0">
              <a:buNone/>
            </a:pPr>
            <a:endParaRPr lang="en-US" dirty="0">
              <a:solidFill>
                <a:schemeClr val="bg1"/>
              </a:solidFill>
              <a:latin typeface="Arial" panose="020B0604020202020204" pitchFamily="34" charset="0"/>
              <a:cs typeface="Arial" panose="020B0604020202020204" pitchFamily="34" charset="0"/>
            </a:endParaRPr>
          </a:p>
          <a:p>
            <a:pPr marL="0" indent="0">
              <a:buNone/>
            </a:pPr>
            <a:r>
              <a:rPr lang="en-US" dirty="0">
                <a:solidFill>
                  <a:schemeClr val="bg1"/>
                </a:solidFill>
                <a:latin typeface="Arial" panose="020B0604020202020204" pitchFamily="34" charset="0"/>
                <a:cs typeface="Arial" panose="020B0604020202020204" pitchFamily="34" charset="0"/>
              </a:rPr>
              <a:t>Remember the point is to </a:t>
            </a:r>
            <a:r>
              <a:rPr lang="en-US" dirty="0" err="1">
                <a:solidFill>
                  <a:schemeClr val="bg1"/>
                </a:solidFill>
                <a:latin typeface="Arial" panose="020B0604020202020204" pitchFamily="34" charset="0"/>
                <a:cs typeface="Arial" panose="020B0604020202020204" pitchFamily="34" charset="0"/>
              </a:rPr>
              <a:t>familarise</a:t>
            </a:r>
            <a:r>
              <a:rPr lang="en-US" dirty="0">
                <a:solidFill>
                  <a:schemeClr val="bg1"/>
                </a:solidFill>
                <a:latin typeface="Arial" panose="020B0604020202020204" pitchFamily="34" charset="0"/>
                <a:cs typeface="Arial" panose="020B0604020202020204" pitchFamily="34" charset="0"/>
              </a:rPr>
              <a:t> ourselves of some of the basics and where we can find more information. </a:t>
            </a:r>
          </a:p>
          <a:p>
            <a:pPr marL="0" indent="0">
              <a:buNone/>
            </a:pPr>
            <a:endParaRPr lang="en-US" dirty="0">
              <a:solidFill>
                <a:schemeClr val="bg1"/>
              </a:solidFill>
              <a:latin typeface="Arial" panose="020B0604020202020204" pitchFamily="34" charset="0"/>
              <a:cs typeface="Arial" panose="020B0604020202020204" pitchFamily="34" charset="0"/>
            </a:endParaRPr>
          </a:p>
          <a:p>
            <a:pPr marL="0" indent="0">
              <a:buNone/>
            </a:pPr>
            <a:r>
              <a:rPr lang="en-US" dirty="0">
                <a:solidFill>
                  <a:schemeClr val="bg1"/>
                </a:solidFill>
                <a:latin typeface="Arial" panose="020B0604020202020204" pitchFamily="34" charset="0"/>
                <a:cs typeface="Arial" panose="020B0604020202020204" pitchFamily="34" charset="0"/>
              </a:rPr>
              <a:t>If your sketch doesn’t work its not a failure. It’s a failure if you don’t learn anything </a:t>
            </a:r>
          </a:p>
        </p:txBody>
      </p:sp>
    </p:spTree>
    <p:extLst>
      <p:ext uri="{BB962C8B-B14F-4D97-AF65-F5344CB8AC3E}">
        <p14:creationId xmlns:p14="http://schemas.microsoft.com/office/powerpoint/2010/main" val="300954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07237" y="1989488"/>
            <a:ext cx="4014875" cy="2531117"/>
          </a:xfrm>
        </p:spPr>
        <p:txBody>
          <a:bodyPr vert="horz" lIns="91440" tIns="45720" rIns="91440" bIns="45720" rtlCol="0" anchor="t">
            <a:noAutofit/>
          </a:bodyPr>
          <a:lstStyle/>
          <a:p>
            <a:pPr>
              <a:lnSpc>
                <a:spcPct val="150000"/>
              </a:lnSpc>
            </a:pPr>
            <a:r>
              <a:rPr lang="en-US" sz="4800" dirty="0">
                <a:solidFill>
                  <a:schemeClr val="bg1"/>
                </a:solidFill>
                <a:latin typeface="Arial"/>
                <a:cs typeface="Arial"/>
              </a:rPr>
              <a:t>WORKSHOP </a:t>
            </a:r>
            <a:br>
              <a:rPr lang="en-US" sz="4800" dirty="0">
                <a:latin typeface="Arial"/>
                <a:cs typeface="Arial"/>
              </a:rPr>
            </a:br>
            <a:r>
              <a:rPr lang="en-US" sz="4800" dirty="0">
                <a:solidFill>
                  <a:schemeClr val="bg1"/>
                </a:solidFill>
                <a:latin typeface="Arial"/>
                <a:cs typeface="Arial"/>
              </a:rPr>
              <a:t>SUMMARY</a:t>
            </a:r>
            <a:endParaRPr lang="en-US" sz="4800" dirty="0">
              <a:solidFill>
                <a:schemeClr val="bg1"/>
              </a:solidFill>
              <a:latin typeface="Arial"/>
              <a:cs typeface="Calibri Light"/>
            </a:endParaRPr>
          </a:p>
          <a:p>
            <a:endParaRPr lang="en-US" sz="4800" dirty="0">
              <a:solidFill>
                <a:schemeClr val="bg1"/>
              </a:solidFill>
              <a:latin typeface="Arial"/>
              <a:cs typeface="Calibri Light"/>
            </a:endParaRPr>
          </a:p>
        </p:txBody>
      </p:sp>
      <p:sp>
        <p:nvSpPr>
          <p:cNvPr id="5" name="TextBox 4">
            <a:extLst>
              <a:ext uri="{FF2B5EF4-FFF2-40B4-BE49-F238E27FC236}">
                <a16:creationId xmlns:a16="http://schemas.microsoft.com/office/drawing/2014/main" id="{1B58A40C-BF76-D1EF-A7F0-3569348BC249}"/>
              </a:ext>
            </a:extLst>
          </p:cNvPr>
          <p:cNvSpPr txBox="1"/>
          <p:nvPr/>
        </p:nvSpPr>
        <p:spPr>
          <a:xfrm>
            <a:off x="5895974" y="809625"/>
            <a:ext cx="5705475"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000" b="0" i="0" dirty="0">
                <a:solidFill>
                  <a:schemeClr val="bg1"/>
                </a:solidFill>
                <a:effectLst/>
                <a:latin typeface="Arial" panose="020B0604020202020204" pitchFamily="34" charset="0"/>
                <a:cs typeface="Arial" panose="020B0604020202020204" pitchFamily="34" charset="0"/>
              </a:rPr>
              <a:t>This workshop is a basic introduction to </a:t>
            </a:r>
            <a:r>
              <a:rPr lang="en-AU" sz="2000" b="1" i="0" dirty="0">
                <a:solidFill>
                  <a:schemeClr val="bg1"/>
                </a:solidFill>
                <a:effectLst/>
                <a:latin typeface="Arial" panose="020B0604020202020204" pitchFamily="34" charset="0"/>
                <a:cs typeface="Arial" panose="020B0604020202020204" pitchFamily="34" charset="0"/>
              </a:rPr>
              <a:t>Arduino</a:t>
            </a:r>
            <a:r>
              <a:rPr lang="en-AU" sz="2000" b="0" i="0" dirty="0">
                <a:solidFill>
                  <a:schemeClr val="bg1"/>
                </a:solidFill>
                <a:effectLst/>
                <a:latin typeface="Arial" panose="020B0604020202020204" pitchFamily="34" charset="0"/>
                <a:cs typeface="Arial" panose="020B0604020202020204" pitchFamily="34" charset="0"/>
              </a:rPr>
              <a:t> microcontrollers using available code libraries. You will learn how to connect your Arduino to a breadboard and activate an LED light, no soldering just plug-and-play basics.</a:t>
            </a:r>
            <a:endParaRPr lang="en-US" sz="2000" dirty="0">
              <a:solidFill>
                <a:schemeClr val="bg1"/>
              </a:solidFill>
              <a:latin typeface="Arial" panose="020B0604020202020204" pitchFamily="34" charset="0"/>
              <a:cs typeface="Arial" panose="020B0604020202020204" pitchFamily="34" charset="0"/>
            </a:endParaRPr>
          </a:p>
          <a:p>
            <a:pPr algn="l"/>
            <a:endParaRPr lang="en-US" sz="2000" dirty="0">
              <a:solidFill>
                <a:schemeClr val="bg1"/>
              </a:solidFill>
              <a:latin typeface="Arial" panose="020B0604020202020204" pitchFamily="34" charset="0"/>
              <a:cs typeface="Arial" panose="020B0604020202020204" pitchFamily="34" charset="0"/>
            </a:endParaRPr>
          </a:p>
          <a:p>
            <a:pPr algn="l"/>
            <a:endParaRPr lang="en-US" sz="2000" dirty="0">
              <a:solidFill>
                <a:schemeClr val="bg1"/>
              </a:solidFill>
              <a:latin typeface="Arial" panose="020B0604020202020204" pitchFamily="34" charset="0"/>
              <a:cs typeface="Arial" panose="020B0604020202020204" pitchFamily="34" charset="0"/>
            </a:endParaRPr>
          </a:p>
          <a:p>
            <a:pPr algn="l"/>
            <a:endParaRPr lang="en-US" sz="2000" dirty="0">
              <a:solidFill>
                <a:schemeClr val="bg1"/>
              </a:solidFill>
              <a:latin typeface="Arial" panose="020B0604020202020204" pitchFamily="34" charset="0"/>
              <a:cs typeface="Arial" panose="020B0604020202020204" pitchFamily="34" charset="0"/>
            </a:endParaRPr>
          </a:p>
          <a:p>
            <a:pPr algn="l"/>
            <a:endParaRPr lang="en-US" sz="2000" dirty="0">
              <a:solidFill>
                <a:schemeClr val="bg1"/>
              </a:solidFill>
              <a:latin typeface="Arial" panose="020B0604020202020204" pitchFamily="34" charset="0"/>
              <a:cs typeface="Arial" panose="020B0604020202020204" pitchFamily="34" charset="0"/>
            </a:endParaRPr>
          </a:p>
          <a:p>
            <a:pPr algn="l"/>
            <a:r>
              <a:rPr lang="en-AU" sz="2000" b="0" i="0" dirty="0">
                <a:solidFill>
                  <a:schemeClr val="bg1"/>
                </a:solidFill>
                <a:effectLst/>
                <a:latin typeface="Arial" panose="020B0604020202020204" pitchFamily="34" charset="0"/>
                <a:cs typeface="Arial" panose="020B0604020202020204" pitchFamily="34" charset="0"/>
              </a:rPr>
              <a:t>101 skills development workshops give you the basic skills you need to start your new creative journey.</a:t>
            </a:r>
            <a:endParaRPr lang="en-US" sz="2000" dirty="0">
              <a:solidFill>
                <a:schemeClr val="bg1"/>
              </a:solidFill>
              <a:latin typeface="Arial" panose="020B0604020202020204" pitchFamily="34" charset="0"/>
              <a:cs typeface="Arial" panose="020B0604020202020204" pitchFamily="34" charset="0"/>
            </a:endParaRPr>
          </a:p>
        </p:txBody>
      </p:sp>
      <p:cxnSp>
        <p:nvCxnSpPr>
          <p:cNvPr id="6" name="Straight Arrow Connector 5">
            <a:extLst>
              <a:ext uri="{FF2B5EF4-FFF2-40B4-BE49-F238E27FC236}">
                <a16:creationId xmlns:a16="http://schemas.microsoft.com/office/drawing/2014/main" id="{1CDD5A0B-FA8F-8B10-6F07-96568F732112}"/>
              </a:ext>
            </a:extLst>
          </p:cNvPr>
          <p:cNvCxnSpPr/>
          <p:nvPr/>
        </p:nvCxnSpPr>
        <p:spPr>
          <a:xfrm flipV="1">
            <a:off x="1104901" y="1514475"/>
            <a:ext cx="4024311" cy="0"/>
          </a:xfrm>
          <a:prstGeom prst="straightConnector1">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7A93B4F-B60C-D283-961C-C82E5B2DEBB7}"/>
              </a:ext>
            </a:extLst>
          </p:cNvPr>
          <p:cNvCxnSpPr>
            <a:cxnSpLocks/>
          </p:cNvCxnSpPr>
          <p:nvPr/>
        </p:nvCxnSpPr>
        <p:spPr>
          <a:xfrm flipV="1">
            <a:off x="1104901" y="4886325"/>
            <a:ext cx="4024311" cy="0"/>
          </a:xfrm>
          <a:prstGeom prst="straightConnector1">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231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01795" y="2237138"/>
            <a:ext cx="3554083" cy="2531117"/>
          </a:xfrm>
        </p:spPr>
        <p:txBody>
          <a:bodyPr vert="horz" lIns="91440" tIns="45720" rIns="91440" bIns="45720" rtlCol="0" anchor="t">
            <a:noAutofit/>
          </a:bodyPr>
          <a:lstStyle/>
          <a:p>
            <a:pPr>
              <a:lnSpc>
                <a:spcPct val="150000"/>
              </a:lnSpc>
            </a:pPr>
            <a:r>
              <a:rPr lang="en-US" sz="4800" dirty="0">
                <a:solidFill>
                  <a:schemeClr val="bg1"/>
                </a:solidFill>
                <a:latin typeface="Arial"/>
                <a:cs typeface="Arial"/>
              </a:rPr>
              <a:t>SESSION</a:t>
            </a:r>
            <a:br>
              <a:rPr lang="en-US" sz="4800" dirty="0">
                <a:solidFill>
                  <a:schemeClr val="bg1"/>
                </a:solidFill>
                <a:latin typeface="Arial"/>
                <a:cs typeface="Arial"/>
              </a:rPr>
            </a:br>
            <a:r>
              <a:rPr lang="en-US" sz="4800" dirty="0">
                <a:solidFill>
                  <a:schemeClr val="bg1"/>
                </a:solidFill>
                <a:latin typeface="Arial"/>
                <a:cs typeface="Arial"/>
              </a:rPr>
              <a:t>OVERVIEW</a:t>
            </a:r>
            <a:endParaRPr lang="en-US" dirty="0">
              <a:solidFill>
                <a:schemeClr val="bg1"/>
              </a:solidFill>
            </a:endParaRPr>
          </a:p>
          <a:p>
            <a:endParaRPr lang="en-US" sz="4800" dirty="0">
              <a:solidFill>
                <a:schemeClr val="bg1"/>
              </a:solidFill>
              <a:latin typeface="Arial"/>
              <a:cs typeface="Calibri Light"/>
            </a:endParaRPr>
          </a:p>
        </p:txBody>
      </p:sp>
      <p:cxnSp>
        <p:nvCxnSpPr>
          <p:cNvPr id="6" name="Straight Arrow Connector 5">
            <a:extLst>
              <a:ext uri="{FF2B5EF4-FFF2-40B4-BE49-F238E27FC236}">
                <a16:creationId xmlns:a16="http://schemas.microsoft.com/office/drawing/2014/main" id="{1CDD5A0B-FA8F-8B10-6F07-96568F732112}"/>
              </a:ext>
            </a:extLst>
          </p:cNvPr>
          <p:cNvCxnSpPr>
            <a:cxnSpLocks/>
          </p:cNvCxnSpPr>
          <p:nvPr/>
        </p:nvCxnSpPr>
        <p:spPr>
          <a:xfrm>
            <a:off x="7900473" y="1762125"/>
            <a:ext cx="3563007" cy="0"/>
          </a:xfrm>
          <a:prstGeom prst="straightConnector1">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7A93B4F-B60C-D283-961C-C82E5B2DEBB7}"/>
              </a:ext>
            </a:extLst>
          </p:cNvPr>
          <p:cNvCxnSpPr>
            <a:cxnSpLocks/>
          </p:cNvCxnSpPr>
          <p:nvPr/>
        </p:nvCxnSpPr>
        <p:spPr>
          <a:xfrm>
            <a:off x="7900473" y="5133975"/>
            <a:ext cx="3563007" cy="0"/>
          </a:xfrm>
          <a:prstGeom prst="straightConnector1">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071FB9C-E3B6-9CB6-16FD-D42B85CBED05}"/>
              </a:ext>
            </a:extLst>
          </p:cNvPr>
          <p:cNvSpPr/>
          <p:nvPr/>
        </p:nvSpPr>
        <p:spPr>
          <a:xfrm>
            <a:off x="313244" y="498369"/>
            <a:ext cx="3563007" cy="276870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tx1"/>
                </a:solidFill>
                <a:latin typeface="Arial"/>
                <a:ea typeface="+mn-lt"/>
                <a:cs typeface="+mn-lt"/>
                <a:hlinkClick r:id="rId3">
                  <a:extLst>
                    <a:ext uri="{A12FA001-AC4F-418D-AE19-62706E023703}">
                      <ahyp:hlinkClr xmlns:ahyp="http://schemas.microsoft.com/office/drawing/2018/hyperlinkcolor" val="tx"/>
                    </a:ext>
                  </a:extLst>
                </a:hlinkClick>
              </a:rPr>
              <a:t>Part 1 </a:t>
            </a:r>
          </a:p>
          <a:p>
            <a:r>
              <a:rPr lang="en-US" b="1" dirty="0">
                <a:solidFill>
                  <a:schemeClr val="tx1"/>
                </a:solidFill>
                <a:latin typeface="Arial"/>
                <a:ea typeface="+mn-lt"/>
                <a:cs typeface="+mn-lt"/>
              </a:rPr>
              <a:t>Welcome &amp; </a:t>
            </a:r>
          </a:p>
          <a:p>
            <a:r>
              <a:rPr lang="en-US" b="1" dirty="0">
                <a:solidFill>
                  <a:schemeClr val="tx1"/>
                </a:solidFill>
                <a:latin typeface="Arial"/>
                <a:ea typeface="+mn-lt"/>
                <a:cs typeface="+mn-lt"/>
              </a:rPr>
              <a:t>Intro to Microcontrollers </a:t>
            </a:r>
          </a:p>
          <a:p>
            <a:endParaRPr lang="en-US" b="1" dirty="0">
              <a:solidFill>
                <a:schemeClr val="tx1"/>
              </a:solidFill>
              <a:latin typeface="Arial"/>
              <a:ea typeface="+mn-lt"/>
              <a:cs typeface="+mn-lt"/>
            </a:endParaRPr>
          </a:p>
          <a:p>
            <a:r>
              <a:rPr lang="en-US" dirty="0">
                <a:solidFill>
                  <a:schemeClr val="tx1"/>
                </a:solidFill>
                <a:latin typeface="Arial"/>
                <a:ea typeface="+mn-lt"/>
                <a:cs typeface="+mn-lt"/>
              </a:rPr>
              <a:t>* What’s a Micro controller ?</a:t>
            </a:r>
          </a:p>
          <a:p>
            <a:r>
              <a:rPr lang="en-US" dirty="0">
                <a:solidFill>
                  <a:schemeClr val="tx1"/>
                </a:solidFill>
                <a:latin typeface="Arial"/>
                <a:ea typeface="+mn-lt"/>
                <a:cs typeface="+mn-lt"/>
              </a:rPr>
              <a:t>* Why are we using Arduinos?</a:t>
            </a:r>
            <a:endParaRPr lang="en-US" dirty="0">
              <a:solidFill>
                <a:schemeClr val="tx1"/>
              </a:solidFill>
              <a:latin typeface="Arial"/>
              <a:cs typeface="Calibri"/>
            </a:endParaRPr>
          </a:p>
        </p:txBody>
      </p:sp>
      <p:sp>
        <p:nvSpPr>
          <p:cNvPr id="4" name="Rectangle 3">
            <a:extLst>
              <a:ext uri="{FF2B5EF4-FFF2-40B4-BE49-F238E27FC236}">
                <a16:creationId xmlns:a16="http://schemas.microsoft.com/office/drawing/2014/main" id="{66B4C1F7-BC1B-F909-8990-238ACD6762B2}"/>
              </a:ext>
            </a:extLst>
          </p:cNvPr>
          <p:cNvSpPr/>
          <p:nvPr/>
        </p:nvSpPr>
        <p:spPr>
          <a:xfrm>
            <a:off x="4180575" y="498368"/>
            <a:ext cx="3563007" cy="276870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r>
              <a:rPr lang="en-US" b="1" dirty="0">
                <a:solidFill>
                  <a:schemeClr val="tx1"/>
                </a:solidFill>
                <a:latin typeface="Arial"/>
                <a:ea typeface="+mn-lt"/>
                <a:cs typeface="+mn-lt"/>
                <a:hlinkClick r:id="rId3">
                  <a:extLst>
                    <a:ext uri="{A12FA001-AC4F-418D-AE19-62706E023703}">
                      <ahyp:hlinkClr xmlns:ahyp="http://schemas.microsoft.com/office/drawing/2018/hyperlinkcolor" val="tx"/>
                    </a:ext>
                  </a:extLst>
                </a:hlinkClick>
              </a:rPr>
              <a:t>Part 2</a:t>
            </a:r>
            <a:r>
              <a:rPr lang="en-US" b="1" dirty="0">
                <a:solidFill>
                  <a:schemeClr val="tx1"/>
                </a:solidFill>
                <a:latin typeface="Arial"/>
                <a:ea typeface="+mn-lt"/>
                <a:cs typeface="+mn-lt"/>
              </a:rPr>
              <a:t>  </a:t>
            </a:r>
          </a:p>
          <a:p>
            <a:r>
              <a:rPr lang="en-US" b="1" dirty="0">
                <a:solidFill>
                  <a:schemeClr val="tx1"/>
                </a:solidFill>
                <a:latin typeface="Arial"/>
                <a:ea typeface="+mn-lt"/>
                <a:cs typeface="+mn-lt"/>
              </a:rPr>
              <a:t>Hardware and components  </a:t>
            </a:r>
            <a:r>
              <a:rPr lang="en-US" b="1" i="1" dirty="0">
                <a:solidFill>
                  <a:schemeClr val="tx1"/>
                </a:solidFill>
                <a:latin typeface="Arial"/>
                <a:ea typeface="+mn-lt"/>
                <a:cs typeface="+mn-lt"/>
              </a:rPr>
              <a:t>The hands-on bit</a:t>
            </a:r>
            <a:r>
              <a:rPr lang="en-US" b="1" dirty="0">
                <a:solidFill>
                  <a:schemeClr val="tx1"/>
                </a:solidFill>
                <a:latin typeface="Arial"/>
                <a:ea typeface="+mn-lt"/>
                <a:cs typeface="+mn-lt"/>
              </a:rPr>
              <a:t>  </a:t>
            </a:r>
            <a:endParaRPr lang="en-US" b="1" dirty="0">
              <a:solidFill>
                <a:schemeClr val="tx1"/>
              </a:solidFill>
              <a:latin typeface="Arial"/>
              <a:cs typeface="Arial"/>
            </a:endParaRPr>
          </a:p>
          <a:p>
            <a:endParaRPr lang="en-US" dirty="0">
              <a:solidFill>
                <a:schemeClr val="tx1"/>
              </a:solidFill>
              <a:latin typeface="Arial"/>
              <a:cs typeface="Calibri"/>
            </a:endParaRPr>
          </a:p>
          <a:p>
            <a:r>
              <a:rPr lang="en-US" dirty="0">
                <a:solidFill>
                  <a:schemeClr val="tx1"/>
                </a:solidFill>
                <a:latin typeface="Arial"/>
                <a:cs typeface="Calibri"/>
              </a:rPr>
              <a:t>* Anatomy of an Arduino board </a:t>
            </a:r>
            <a:endParaRPr lang="en-US" dirty="0">
              <a:solidFill>
                <a:schemeClr val="tx1"/>
              </a:solidFill>
              <a:latin typeface="Arial"/>
              <a:cs typeface="Arial"/>
            </a:endParaRPr>
          </a:p>
          <a:p>
            <a:r>
              <a:rPr lang="en-US" dirty="0">
                <a:solidFill>
                  <a:schemeClr val="tx1"/>
                </a:solidFill>
                <a:latin typeface="Arial"/>
                <a:cs typeface="Calibri"/>
              </a:rPr>
              <a:t>* Making a circuit.</a:t>
            </a:r>
            <a:endParaRPr lang="en-US" dirty="0">
              <a:solidFill>
                <a:schemeClr val="tx1"/>
              </a:solidFill>
              <a:latin typeface="Arial"/>
              <a:cs typeface="Arial"/>
            </a:endParaRPr>
          </a:p>
          <a:p>
            <a:r>
              <a:rPr lang="en-US" dirty="0">
                <a:solidFill>
                  <a:schemeClr val="tx1"/>
                </a:solidFill>
                <a:latin typeface="Arial"/>
                <a:cs typeface="Calibri"/>
              </a:rPr>
              <a:t>* Input /Output - Cause &amp; effect</a:t>
            </a:r>
            <a:endParaRPr lang="en-US" dirty="0">
              <a:solidFill>
                <a:schemeClr val="tx1"/>
              </a:solidFill>
              <a:latin typeface="Arial"/>
              <a:cs typeface="Arial"/>
            </a:endParaRPr>
          </a:p>
          <a:p>
            <a:r>
              <a:rPr lang="en-US" dirty="0">
                <a:solidFill>
                  <a:schemeClr val="tx1"/>
                </a:solidFill>
                <a:latin typeface="Arial"/>
                <a:cs typeface="Arial"/>
              </a:rPr>
              <a:t>* Testing</a:t>
            </a:r>
            <a:endParaRPr lang="en-US" dirty="0">
              <a:solidFill>
                <a:schemeClr val="tx1"/>
              </a:solidFill>
            </a:endParaRPr>
          </a:p>
          <a:p>
            <a:endParaRPr lang="en-US" dirty="0">
              <a:solidFill>
                <a:schemeClr val="tx1"/>
              </a:solidFill>
              <a:latin typeface="Arial"/>
              <a:cs typeface="Calibri"/>
            </a:endParaRPr>
          </a:p>
        </p:txBody>
      </p:sp>
      <p:sp>
        <p:nvSpPr>
          <p:cNvPr id="8" name="Rectangle 7">
            <a:extLst>
              <a:ext uri="{FF2B5EF4-FFF2-40B4-BE49-F238E27FC236}">
                <a16:creationId xmlns:a16="http://schemas.microsoft.com/office/drawing/2014/main" id="{8D7B9A6D-9079-FCEE-4FA9-F8586A185034}"/>
              </a:ext>
            </a:extLst>
          </p:cNvPr>
          <p:cNvSpPr/>
          <p:nvPr/>
        </p:nvSpPr>
        <p:spPr>
          <a:xfrm>
            <a:off x="313243" y="3490116"/>
            <a:ext cx="3563007" cy="276870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r>
              <a:rPr lang="en-US" b="1" dirty="0">
                <a:solidFill>
                  <a:schemeClr val="tx1"/>
                </a:solidFill>
                <a:latin typeface="Arial"/>
                <a:ea typeface="+mn-lt"/>
                <a:cs typeface="+mn-lt"/>
                <a:hlinkClick r:id="rId3">
                  <a:extLst>
                    <a:ext uri="{A12FA001-AC4F-418D-AE19-62706E023703}">
                      <ahyp:hlinkClr xmlns:ahyp="http://schemas.microsoft.com/office/drawing/2018/hyperlinkcolor" val="tx"/>
                    </a:ext>
                  </a:extLst>
                </a:hlinkClick>
              </a:rPr>
              <a:t>Part </a:t>
            </a:r>
            <a:r>
              <a:rPr lang="en-US" b="1" u="sng" dirty="0">
                <a:solidFill>
                  <a:schemeClr val="tx1"/>
                </a:solidFill>
                <a:latin typeface="Arial"/>
                <a:ea typeface="+mn-lt"/>
                <a:cs typeface="+mn-lt"/>
                <a:hlinkClick r:id="rId3">
                  <a:extLst>
                    <a:ext uri="{A12FA001-AC4F-418D-AE19-62706E023703}">
                      <ahyp:hlinkClr xmlns:ahyp="http://schemas.microsoft.com/office/drawing/2018/hyperlinkcolor" val="tx"/>
                    </a:ext>
                  </a:extLst>
                </a:hlinkClick>
              </a:rPr>
              <a:t>3</a:t>
            </a:r>
            <a:r>
              <a:rPr lang="en-US" b="1" u="sng" dirty="0">
                <a:solidFill>
                  <a:schemeClr val="tx1"/>
                </a:solidFill>
                <a:latin typeface="Arial"/>
                <a:ea typeface="+mn-lt"/>
                <a:cs typeface="+mn-lt"/>
              </a:rPr>
              <a:t> </a:t>
            </a:r>
          </a:p>
          <a:p>
            <a:r>
              <a:rPr lang="en-US" b="1" dirty="0">
                <a:solidFill>
                  <a:schemeClr val="tx1"/>
                </a:solidFill>
                <a:latin typeface="Arial"/>
                <a:ea typeface="+mn-lt"/>
                <a:cs typeface="+mn-lt"/>
              </a:rPr>
              <a:t>Arduino IDE basics </a:t>
            </a:r>
          </a:p>
          <a:p>
            <a:r>
              <a:rPr lang="en-US" b="1" i="1" dirty="0">
                <a:solidFill>
                  <a:schemeClr val="tx1"/>
                </a:solidFill>
                <a:latin typeface="Arial"/>
                <a:ea typeface="+mn-lt"/>
                <a:cs typeface="+mn-lt"/>
              </a:rPr>
              <a:t>The grammar &amp; syntax bit </a:t>
            </a:r>
            <a:endParaRPr lang="en-US" b="1" i="1" dirty="0">
              <a:solidFill>
                <a:schemeClr val="tx1"/>
              </a:solidFill>
              <a:latin typeface="Arial"/>
              <a:cs typeface="Arial"/>
            </a:endParaRPr>
          </a:p>
          <a:p>
            <a:endParaRPr lang="en-US" dirty="0">
              <a:solidFill>
                <a:schemeClr val="tx1"/>
              </a:solidFill>
              <a:latin typeface="Arial"/>
              <a:ea typeface="+mn-lt"/>
              <a:cs typeface="+mn-lt"/>
            </a:endParaRPr>
          </a:p>
          <a:p>
            <a:r>
              <a:rPr lang="en-US" dirty="0">
                <a:solidFill>
                  <a:schemeClr val="tx1"/>
                </a:solidFill>
                <a:latin typeface="Arial"/>
                <a:ea typeface="+mn-lt"/>
                <a:cs typeface="+mn-lt"/>
              </a:rPr>
              <a:t>* Connect to our board</a:t>
            </a:r>
            <a:endParaRPr lang="en-US" dirty="0">
              <a:solidFill>
                <a:schemeClr val="tx1"/>
              </a:solidFill>
              <a:latin typeface="Arial"/>
              <a:cs typeface="Arial"/>
            </a:endParaRPr>
          </a:p>
          <a:p>
            <a:r>
              <a:rPr lang="en-US" dirty="0">
                <a:solidFill>
                  <a:schemeClr val="tx1"/>
                </a:solidFill>
                <a:latin typeface="Arial"/>
                <a:ea typeface="+mn-lt"/>
                <a:cs typeface="+mn-lt"/>
              </a:rPr>
              <a:t>* Introduction to Sketches</a:t>
            </a:r>
            <a:endParaRPr lang="en-US" dirty="0">
              <a:solidFill>
                <a:schemeClr val="tx1"/>
              </a:solidFill>
              <a:latin typeface="Arial"/>
              <a:cs typeface="Arial"/>
            </a:endParaRPr>
          </a:p>
          <a:p>
            <a:r>
              <a:rPr lang="en-US" dirty="0">
                <a:solidFill>
                  <a:schemeClr val="tx1"/>
                </a:solidFill>
                <a:latin typeface="Arial"/>
                <a:ea typeface="+mn-lt"/>
                <a:cs typeface="+mn-lt"/>
              </a:rPr>
              <a:t>* File setup</a:t>
            </a:r>
            <a:endParaRPr lang="en-US" dirty="0">
              <a:solidFill>
                <a:schemeClr val="tx1"/>
              </a:solidFill>
              <a:latin typeface="Arial"/>
              <a:cs typeface="Arial"/>
            </a:endParaRPr>
          </a:p>
          <a:p>
            <a:r>
              <a:rPr lang="en-US" dirty="0">
                <a:solidFill>
                  <a:schemeClr val="tx1"/>
                </a:solidFill>
                <a:latin typeface="Arial"/>
                <a:ea typeface="+mn-lt"/>
                <a:cs typeface="+mn-lt"/>
              </a:rPr>
              <a:t>* Design</a:t>
            </a:r>
            <a:endParaRPr lang="en-US" dirty="0">
              <a:solidFill>
                <a:schemeClr val="tx1"/>
              </a:solidFill>
              <a:latin typeface="Arial"/>
              <a:cs typeface="Arial"/>
            </a:endParaRPr>
          </a:p>
          <a:p>
            <a:endParaRPr lang="en-US" dirty="0">
              <a:solidFill>
                <a:schemeClr val="tx1"/>
              </a:solidFill>
              <a:latin typeface="Arial"/>
              <a:cs typeface="Calibri"/>
            </a:endParaRPr>
          </a:p>
        </p:txBody>
      </p:sp>
      <p:sp>
        <p:nvSpPr>
          <p:cNvPr id="9" name="Rectangle 8">
            <a:extLst>
              <a:ext uri="{FF2B5EF4-FFF2-40B4-BE49-F238E27FC236}">
                <a16:creationId xmlns:a16="http://schemas.microsoft.com/office/drawing/2014/main" id="{5CD326F4-C918-BD0E-73B0-7B3AAF351CE3}"/>
              </a:ext>
            </a:extLst>
          </p:cNvPr>
          <p:cNvSpPr/>
          <p:nvPr/>
        </p:nvSpPr>
        <p:spPr>
          <a:xfrm>
            <a:off x="4180574" y="3490115"/>
            <a:ext cx="3563007" cy="276870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r>
              <a:rPr lang="en-US" b="1" dirty="0">
                <a:solidFill>
                  <a:schemeClr val="tx1"/>
                </a:solidFill>
                <a:latin typeface="Arial"/>
                <a:ea typeface="+mn-lt"/>
                <a:cs typeface="+mn-lt"/>
                <a:hlinkClick r:id="rId3">
                  <a:extLst>
                    <a:ext uri="{A12FA001-AC4F-418D-AE19-62706E023703}">
                      <ahyp:hlinkClr xmlns:ahyp="http://schemas.microsoft.com/office/drawing/2018/hyperlinkcolor" val="tx"/>
                    </a:ext>
                  </a:extLst>
                </a:hlinkClick>
              </a:rPr>
              <a:t>Part </a:t>
            </a:r>
            <a:r>
              <a:rPr lang="en-US" b="1" u="sng" dirty="0">
                <a:solidFill>
                  <a:schemeClr val="tx1"/>
                </a:solidFill>
                <a:latin typeface="Arial"/>
                <a:ea typeface="+mn-lt"/>
                <a:cs typeface="+mn-lt"/>
                <a:hlinkClick r:id="rId3">
                  <a:extLst>
                    <a:ext uri="{A12FA001-AC4F-418D-AE19-62706E023703}">
                      <ahyp:hlinkClr xmlns:ahyp="http://schemas.microsoft.com/office/drawing/2018/hyperlinkcolor" val="tx"/>
                    </a:ext>
                  </a:extLst>
                </a:hlinkClick>
              </a:rPr>
              <a:t>4</a:t>
            </a:r>
            <a:r>
              <a:rPr lang="en-US" b="1" u="sng" dirty="0">
                <a:solidFill>
                  <a:schemeClr val="tx1"/>
                </a:solidFill>
                <a:latin typeface="Arial"/>
                <a:ea typeface="+mn-lt"/>
                <a:cs typeface="+mn-lt"/>
              </a:rPr>
              <a:t> </a:t>
            </a:r>
          </a:p>
          <a:p>
            <a:r>
              <a:rPr lang="en-US" b="1" dirty="0">
                <a:solidFill>
                  <a:schemeClr val="tx1"/>
                </a:solidFill>
                <a:latin typeface="Arial"/>
                <a:ea typeface="+mn-lt"/>
                <a:cs typeface="+mn-lt"/>
              </a:rPr>
              <a:t>Our coding challenge and using Libraries</a:t>
            </a:r>
            <a:r>
              <a:rPr lang="en-US" b="1" i="1" dirty="0">
                <a:solidFill>
                  <a:schemeClr val="tx1"/>
                </a:solidFill>
                <a:latin typeface="Arial"/>
                <a:ea typeface="+mn-lt"/>
                <a:cs typeface="+mn-lt"/>
              </a:rPr>
              <a:t> </a:t>
            </a:r>
          </a:p>
          <a:p>
            <a:r>
              <a:rPr lang="en-US" b="1" i="1" dirty="0">
                <a:solidFill>
                  <a:schemeClr val="tx1"/>
                </a:solidFill>
                <a:latin typeface="Arial"/>
                <a:ea typeface="+mn-lt"/>
                <a:cs typeface="+mn-lt"/>
              </a:rPr>
              <a:t>Lets have a go at coding </a:t>
            </a:r>
            <a:r>
              <a:rPr lang="en-US" b="1" dirty="0">
                <a:solidFill>
                  <a:schemeClr val="tx1"/>
                </a:solidFill>
                <a:latin typeface="Arial"/>
                <a:ea typeface="+mn-lt"/>
                <a:cs typeface="+mn-lt"/>
              </a:rPr>
              <a:t>  </a:t>
            </a:r>
            <a:endParaRPr lang="en-US" b="1" dirty="0">
              <a:solidFill>
                <a:schemeClr val="tx1"/>
              </a:solidFill>
              <a:latin typeface="Arial"/>
              <a:cs typeface="Arial"/>
            </a:endParaRPr>
          </a:p>
          <a:p>
            <a:endParaRPr lang="en-US" dirty="0">
              <a:solidFill>
                <a:schemeClr val="tx1"/>
              </a:solidFill>
              <a:latin typeface="Arial"/>
              <a:cs typeface="Calibri"/>
            </a:endParaRPr>
          </a:p>
          <a:p>
            <a:r>
              <a:rPr lang="en-US" dirty="0">
                <a:solidFill>
                  <a:schemeClr val="tx1"/>
                </a:solidFill>
                <a:latin typeface="Arial"/>
                <a:cs typeface="Calibri"/>
              </a:rPr>
              <a:t>* </a:t>
            </a:r>
            <a:r>
              <a:rPr lang="en-US" dirty="0" err="1">
                <a:solidFill>
                  <a:schemeClr val="tx1"/>
                </a:solidFill>
                <a:latin typeface="Arial"/>
                <a:cs typeface="Calibri"/>
              </a:rPr>
              <a:t>Colour</a:t>
            </a:r>
            <a:r>
              <a:rPr lang="en-US" dirty="0">
                <a:solidFill>
                  <a:schemeClr val="tx1"/>
                </a:solidFill>
                <a:latin typeface="Arial"/>
                <a:cs typeface="Calibri"/>
              </a:rPr>
              <a:t> </a:t>
            </a:r>
            <a:endParaRPr lang="en-US" dirty="0">
              <a:solidFill>
                <a:schemeClr val="tx1"/>
              </a:solidFill>
              <a:latin typeface="Arial"/>
              <a:cs typeface="Arial"/>
            </a:endParaRPr>
          </a:p>
          <a:p>
            <a:r>
              <a:rPr lang="en-US" dirty="0">
                <a:solidFill>
                  <a:schemeClr val="tx1"/>
                </a:solidFill>
                <a:latin typeface="Arial"/>
                <a:cs typeface="Calibri"/>
              </a:rPr>
              <a:t>* Movement</a:t>
            </a:r>
            <a:endParaRPr lang="en-US" dirty="0">
              <a:solidFill>
                <a:schemeClr val="tx1"/>
              </a:solidFill>
              <a:latin typeface="Arial"/>
              <a:cs typeface="Arial"/>
            </a:endParaRPr>
          </a:p>
          <a:p>
            <a:r>
              <a:rPr lang="en-US" dirty="0">
                <a:solidFill>
                  <a:schemeClr val="tx1"/>
                </a:solidFill>
                <a:latin typeface="Arial"/>
                <a:cs typeface="Calibri"/>
              </a:rPr>
              <a:t>* Design</a:t>
            </a:r>
            <a:endParaRPr lang="en-US" dirty="0">
              <a:solidFill>
                <a:schemeClr val="tx1"/>
              </a:solidFill>
              <a:latin typeface="Arial"/>
              <a:cs typeface="Arial"/>
            </a:endParaRPr>
          </a:p>
          <a:p>
            <a:r>
              <a:rPr lang="en-US" dirty="0">
                <a:solidFill>
                  <a:schemeClr val="tx1"/>
                </a:solidFill>
                <a:latin typeface="Arial"/>
                <a:cs typeface="Arial"/>
              </a:rPr>
              <a:t>* Cutting</a:t>
            </a:r>
            <a:endParaRPr lang="en-US" dirty="0">
              <a:solidFill>
                <a:schemeClr val="tx1"/>
              </a:solidFill>
            </a:endParaRPr>
          </a:p>
          <a:p>
            <a:endParaRPr lang="en-US" dirty="0">
              <a:solidFill>
                <a:schemeClr val="tx1"/>
              </a:solidFill>
              <a:latin typeface="Arial"/>
              <a:cs typeface="Calibri"/>
            </a:endParaRPr>
          </a:p>
        </p:txBody>
      </p:sp>
    </p:spTree>
    <p:extLst>
      <p:ext uri="{BB962C8B-B14F-4D97-AF65-F5344CB8AC3E}">
        <p14:creationId xmlns:p14="http://schemas.microsoft.com/office/powerpoint/2010/main" val="821025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Graphic 1" descr="Tools">
            <a:extLst>
              <a:ext uri="{FF2B5EF4-FFF2-40B4-BE49-F238E27FC236}">
                <a16:creationId xmlns:a16="http://schemas.microsoft.com/office/drawing/2014/main" id="{9184501A-7D1F-A458-FC9A-EFDE47FDE9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81819" y="1286543"/>
            <a:ext cx="3089986" cy="3089986"/>
          </a:xfrm>
          <a:custGeom>
            <a:avLst/>
            <a:gdLst/>
            <a:ahLst/>
            <a:cxnLst/>
            <a:rect l="l" t="t" r="r" b="b"/>
            <a:pathLst>
              <a:path w="4141760" h="4377846">
                <a:moveTo>
                  <a:pt x="0" y="0"/>
                </a:moveTo>
                <a:lnTo>
                  <a:pt x="4141760" y="0"/>
                </a:lnTo>
                <a:lnTo>
                  <a:pt x="4141760" y="4377846"/>
                </a:lnTo>
                <a:lnTo>
                  <a:pt x="0" y="4377846"/>
                </a:lnTo>
                <a:close/>
              </a:path>
            </a:pathLst>
          </a:custGeom>
        </p:spPr>
      </p:pic>
      <p:sp>
        <p:nvSpPr>
          <p:cNvPr id="6" name="Title 1">
            <a:extLst>
              <a:ext uri="{FF2B5EF4-FFF2-40B4-BE49-F238E27FC236}">
                <a16:creationId xmlns:a16="http://schemas.microsoft.com/office/drawing/2014/main" id="{F1B51183-00B5-8B6F-1323-195D0AA4CE91}"/>
              </a:ext>
            </a:extLst>
          </p:cNvPr>
          <p:cNvSpPr txBox="1">
            <a:spLocks/>
          </p:cNvSpPr>
          <p:nvPr/>
        </p:nvSpPr>
        <p:spPr>
          <a:xfrm>
            <a:off x="1890148" y="4670502"/>
            <a:ext cx="2265898" cy="118956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4800" dirty="0">
                <a:solidFill>
                  <a:schemeClr val="bg1"/>
                </a:solidFill>
                <a:latin typeface="Arial"/>
                <a:cs typeface="Arial"/>
              </a:rPr>
              <a:t>TOOLS</a:t>
            </a:r>
          </a:p>
          <a:p>
            <a:endParaRPr lang="en-US" sz="4800" dirty="0">
              <a:solidFill>
                <a:schemeClr val="bg1"/>
              </a:solidFill>
              <a:latin typeface="Arial"/>
              <a:cs typeface="Calibri Light"/>
            </a:endParaRPr>
          </a:p>
        </p:txBody>
      </p:sp>
      <p:cxnSp>
        <p:nvCxnSpPr>
          <p:cNvPr id="8" name="Straight Arrow Connector 7">
            <a:extLst>
              <a:ext uri="{FF2B5EF4-FFF2-40B4-BE49-F238E27FC236}">
                <a16:creationId xmlns:a16="http://schemas.microsoft.com/office/drawing/2014/main" id="{8B25D155-EECB-8349-7045-BEFBA5AAF0E3}"/>
              </a:ext>
            </a:extLst>
          </p:cNvPr>
          <p:cNvCxnSpPr>
            <a:cxnSpLocks/>
          </p:cNvCxnSpPr>
          <p:nvPr/>
        </p:nvCxnSpPr>
        <p:spPr>
          <a:xfrm>
            <a:off x="1811722" y="4669593"/>
            <a:ext cx="2436320" cy="10732"/>
          </a:xfrm>
          <a:prstGeom prst="straightConnector1">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1CAC37E-30B7-4C96-A1EE-4DBAE09005EB}"/>
              </a:ext>
            </a:extLst>
          </p:cNvPr>
          <p:cNvSpPr txBox="1"/>
          <p:nvPr/>
        </p:nvSpPr>
        <p:spPr>
          <a:xfrm>
            <a:off x="5886206" y="643549"/>
            <a:ext cx="5705475" cy="32669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000" dirty="0">
                <a:solidFill>
                  <a:schemeClr val="bg1"/>
                </a:solidFill>
                <a:latin typeface="Arial"/>
                <a:ea typeface="+mn-lt"/>
                <a:cs typeface="+mn-lt"/>
              </a:rPr>
              <a:t>Apart from the Computer in front of you. </a:t>
            </a:r>
          </a:p>
          <a:p>
            <a:pPr>
              <a:lnSpc>
                <a:spcPct val="150000"/>
              </a:lnSpc>
            </a:pPr>
            <a:r>
              <a:rPr lang="en-US" sz="2000" dirty="0">
                <a:solidFill>
                  <a:schemeClr val="bg1"/>
                </a:solidFill>
                <a:latin typeface="Arial"/>
                <a:ea typeface="+mn-lt"/>
                <a:cs typeface="+mn-lt"/>
              </a:rPr>
              <a:t>No tools required… just what you brought with you:</a:t>
            </a:r>
          </a:p>
          <a:p>
            <a:pPr>
              <a:lnSpc>
                <a:spcPct val="150000"/>
              </a:lnSpc>
              <a:buFont typeface="Arial"/>
              <a:buChar char="•"/>
            </a:pPr>
            <a:r>
              <a:rPr lang="en-US" sz="2000" dirty="0">
                <a:solidFill>
                  <a:schemeClr val="bg1"/>
                </a:solidFill>
                <a:latin typeface="Arial"/>
                <a:ea typeface="+mn-lt"/>
                <a:cs typeface="+mn-lt"/>
              </a:rPr>
              <a:t>Your eyes, </a:t>
            </a:r>
          </a:p>
          <a:p>
            <a:pPr>
              <a:lnSpc>
                <a:spcPct val="150000"/>
              </a:lnSpc>
              <a:buFont typeface="Arial"/>
              <a:buChar char="•"/>
            </a:pPr>
            <a:r>
              <a:rPr lang="en-US" sz="2000" dirty="0">
                <a:solidFill>
                  <a:schemeClr val="bg1"/>
                </a:solidFill>
                <a:latin typeface="Arial"/>
                <a:ea typeface="+mn-lt"/>
                <a:cs typeface="+mn-lt"/>
              </a:rPr>
              <a:t>your ears, </a:t>
            </a:r>
          </a:p>
          <a:p>
            <a:pPr>
              <a:lnSpc>
                <a:spcPct val="150000"/>
              </a:lnSpc>
              <a:buFont typeface="Arial"/>
              <a:buChar char="•"/>
            </a:pPr>
            <a:r>
              <a:rPr lang="en-US" sz="2000" dirty="0">
                <a:solidFill>
                  <a:schemeClr val="bg1"/>
                </a:solidFill>
                <a:latin typeface="Arial"/>
                <a:ea typeface="+mn-lt"/>
                <a:cs typeface="+mn-lt"/>
              </a:rPr>
              <a:t>your hands</a:t>
            </a:r>
          </a:p>
          <a:p>
            <a:pPr>
              <a:lnSpc>
                <a:spcPct val="150000"/>
              </a:lnSpc>
              <a:buFont typeface="Arial"/>
              <a:buChar char="•"/>
            </a:pPr>
            <a:r>
              <a:rPr lang="en-US" sz="2000" dirty="0">
                <a:solidFill>
                  <a:schemeClr val="bg1"/>
                </a:solidFill>
                <a:latin typeface="Arial"/>
                <a:ea typeface="+mn-lt"/>
                <a:cs typeface="+mn-lt"/>
              </a:rPr>
              <a:t>your curiosity and patience.   </a:t>
            </a:r>
            <a:endParaRPr lang="en-US" sz="2000" dirty="0">
              <a:solidFill>
                <a:schemeClr val="bg1"/>
              </a:solidFill>
              <a:latin typeface="Arial"/>
              <a:cs typeface="Calibri"/>
            </a:endParaRPr>
          </a:p>
        </p:txBody>
      </p:sp>
    </p:spTree>
    <p:extLst>
      <p:ext uri="{BB962C8B-B14F-4D97-AF65-F5344CB8AC3E}">
        <p14:creationId xmlns:p14="http://schemas.microsoft.com/office/powerpoint/2010/main" val="775865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1B51183-00B5-8B6F-1323-195D0AA4CE91}"/>
              </a:ext>
            </a:extLst>
          </p:cNvPr>
          <p:cNvSpPr txBox="1">
            <a:spLocks/>
          </p:cNvSpPr>
          <p:nvPr/>
        </p:nvSpPr>
        <p:spPr>
          <a:xfrm>
            <a:off x="7321841" y="4641194"/>
            <a:ext cx="3868051" cy="118956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4800" dirty="0">
                <a:solidFill>
                  <a:schemeClr val="bg1"/>
                </a:solidFill>
                <a:latin typeface="Arial"/>
                <a:cs typeface="Arial"/>
              </a:rPr>
              <a:t>MATERIALS</a:t>
            </a:r>
          </a:p>
          <a:p>
            <a:endParaRPr lang="en-US" sz="4800" dirty="0">
              <a:solidFill>
                <a:schemeClr val="bg1"/>
              </a:solidFill>
              <a:latin typeface="Arial"/>
              <a:cs typeface="Calibri Light"/>
            </a:endParaRPr>
          </a:p>
        </p:txBody>
      </p:sp>
      <p:cxnSp>
        <p:nvCxnSpPr>
          <p:cNvPr id="8" name="Straight Arrow Connector 7">
            <a:extLst>
              <a:ext uri="{FF2B5EF4-FFF2-40B4-BE49-F238E27FC236}">
                <a16:creationId xmlns:a16="http://schemas.microsoft.com/office/drawing/2014/main" id="{8B25D155-EECB-8349-7045-BEFBA5AAF0E3}"/>
              </a:ext>
            </a:extLst>
          </p:cNvPr>
          <p:cNvCxnSpPr>
            <a:cxnSpLocks/>
          </p:cNvCxnSpPr>
          <p:nvPr/>
        </p:nvCxnSpPr>
        <p:spPr>
          <a:xfrm>
            <a:off x="7360646" y="4650054"/>
            <a:ext cx="3442549" cy="10732"/>
          </a:xfrm>
          <a:prstGeom prst="straightConnector1">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Graphic 2" descr="Inventory outline">
            <a:extLst>
              <a:ext uri="{FF2B5EF4-FFF2-40B4-BE49-F238E27FC236}">
                <a16:creationId xmlns:a16="http://schemas.microsoft.com/office/drawing/2014/main" id="{4849EA83-5ED5-813D-7FFD-390057B18C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55877" y="1105877"/>
            <a:ext cx="3259015" cy="3259015"/>
          </a:xfrm>
          <a:prstGeom prst="rect">
            <a:avLst/>
          </a:prstGeom>
        </p:spPr>
      </p:pic>
      <p:sp>
        <p:nvSpPr>
          <p:cNvPr id="3" name="TextBox 2">
            <a:extLst>
              <a:ext uri="{FF2B5EF4-FFF2-40B4-BE49-F238E27FC236}">
                <a16:creationId xmlns:a16="http://schemas.microsoft.com/office/drawing/2014/main" id="{44C4F888-E334-7264-1399-5A97AE2188ED}"/>
              </a:ext>
            </a:extLst>
          </p:cNvPr>
          <p:cNvSpPr txBox="1"/>
          <p:nvPr/>
        </p:nvSpPr>
        <p:spPr>
          <a:xfrm>
            <a:off x="517585" y="638355"/>
            <a:ext cx="5934973" cy="5632311"/>
          </a:xfrm>
          <a:prstGeom prst="rect">
            <a:avLst/>
          </a:prstGeom>
          <a:noFill/>
        </p:spPr>
        <p:txBody>
          <a:bodyPr wrap="square" rtlCol="0">
            <a:spAutoFit/>
          </a:bodyPr>
          <a:lstStyle/>
          <a:p>
            <a:r>
              <a:rPr lang="en-US" sz="2400" dirty="0">
                <a:solidFill>
                  <a:schemeClr val="bg1"/>
                </a:solidFill>
              </a:rPr>
              <a:t>Arduino Nano 			($20)</a:t>
            </a:r>
          </a:p>
          <a:p>
            <a:endParaRPr lang="en-US" sz="2400" dirty="0">
              <a:solidFill>
                <a:schemeClr val="bg1"/>
              </a:solidFill>
            </a:endParaRPr>
          </a:p>
          <a:p>
            <a:r>
              <a:rPr lang="en-US" sz="2400" dirty="0">
                <a:solidFill>
                  <a:schemeClr val="bg1"/>
                </a:solidFill>
              </a:rPr>
              <a:t>Breadboard  			($1.50)</a:t>
            </a:r>
          </a:p>
          <a:p>
            <a:endParaRPr lang="en-US" sz="2400" dirty="0">
              <a:solidFill>
                <a:schemeClr val="bg1"/>
              </a:solidFill>
            </a:endParaRPr>
          </a:p>
          <a:p>
            <a:r>
              <a:rPr lang="en-US" sz="2400" dirty="0">
                <a:solidFill>
                  <a:schemeClr val="bg1"/>
                </a:solidFill>
              </a:rPr>
              <a:t>Jumper leads 			($1)</a:t>
            </a:r>
          </a:p>
          <a:p>
            <a:endParaRPr lang="en-US" sz="2400" dirty="0">
              <a:solidFill>
                <a:schemeClr val="bg1"/>
              </a:solidFill>
            </a:endParaRPr>
          </a:p>
          <a:p>
            <a:r>
              <a:rPr lang="en-US" sz="2400" dirty="0" err="1">
                <a:solidFill>
                  <a:schemeClr val="bg1"/>
                </a:solidFill>
              </a:rPr>
              <a:t>Usb</a:t>
            </a:r>
            <a:r>
              <a:rPr lang="en-US" sz="2400" dirty="0">
                <a:solidFill>
                  <a:schemeClr val="bg1"/>
                </a:solidFill>
              </a:rPr>
              <a:t> Cable 			($1.5)</a:t>
            </a:r>
          </a:p>
          <a:p>
            <a:endParaRPr lang="en-US" sz="2400" dirty="0">
              <a:solidFill>
                <a:schemeClr val="bg1"/>
              </a:solidFill>
            </a:endParaRPr>
          </a:p>
          <a:p>
            <a:r>
              <a:rPr lang="en-US" sz="2400" dirty="0">
                <a:solidFill>
                  <a:schemeClr val="bg1"/>
                </a:solidFill>
              </a:rPr>
              <a:t>9 gram servo 			($6)</a:t>
            </a:r>
          </a:p>
          <a:p>
            <a:endParaRPr lang="en-US" sz="2400" dirty="0">
              <a:solidFill>
                <a:schemeClr val="bg1"/>
              </a:solidFill>
            </a:endParaRPr>
          </a:p>
          <a:p>
            <a:r>
              <a:rPr lang="en-US" sz="2400" dirty="0" err="1">
                <a:solidFill>
                  <a:schemeClr val="bg1"/>
                </a:solidFill>
              </a:rPr>
              <a:t>NeoPixel</a:t>
            </a:r>
            <a:r>
              <a:rPr lang="en-US" sz="2400" dirty="0">
                <a:solidFill>
                  <a:schemeClr val="bg1"/>
                </a:solidFill>
              </a:rPr>
              <a:t> ring 			($4.5)</a:t>
            </a:r>
          </a:p>
          <a:p>
            <a:endParaRPr lang="en-US" sz="2400" dirty="0">
              <a:solidFill>
                <a:schemeClr val="bg1"/>
              </a:solidFill>
            </a:endParaRPr>
          </a:p>
          <a:p>
            <a:r>
              <a:rPr lang="en-US" sz="2400" dirty="0">
                <a:solidFill>
                  <a:schemeClr val="bg1"/>
                </a:solidFill>
              </a:rPr>
              <a:t>LED </a:t>
            </a:r>
          </a:p>
          <a:p>
            <a:endParaRPr lang="en-US" sz="2400" dirty="0">
              <a:solidFill>
                <a:schemeClr val="bg1"/>
              </a:solidFill>
            </a:endParaRPr>
          </a:p>
          <a:p>
            <a:r>
              <a:rPr lang="en-US" sz="2400" dirty="0">
                <a:solidFill>
                  <a:schemeClr val="bg1"/>
                </a:solidFill>
              </a:rPr>
              <a:t>We can sell you a kit at the café if you like - </a:t>
            </a:r>
          </a:p>
        </p:txBody>
      </p:sp>
    </p:spTree>
    <p:extLst>
      <p:ext uri="{BB962C8B-B14F-4D97-AF65-F5344CB8AC3E}">
        <p14:creationId xmlns:p14="http://schemas.microsoft.com/office/powerpoint/2010/main" val="225687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83C78A-4B1C-AC94-4C46-54C169159054}"/>
              </a:ext>
            </a:extLst>
          </p:cNvPr>
          <p:cNvSpPr txBox="1"/>
          <p:nvPr/>
        </p:nvSpPr>
        <p:spPr>
          <a:xfrm>
            <a:off x="1901092" y="2379785"/>
            <a:ext cx="8487507"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bg1"/>
                </a:solidFill>
                <a:latin typeface="Arial"/>
                <a:cs typeface="Arial"/>
              </a:rPr>
              <a:t>Health &amp; Safety</a:t>
            </a:r>
          </a:p>
          <a:p>
            <a:r>
              <a:rPr lang="en-US" dirty="0">
                <a:solidFill>
                  <a:schemeClr val="bg1"/>
                </a:solidFill>
                <a:latin typeface="Arial"/>
                <a:cs typeface="Arial"/>
              </a:rPr>
              <a:t>Running this workshop at The Edge?.. You should </a:t>
            </a:r>
            <a:r>
              <a:rPr lang="en-US" dirty="0" err="1">
                <a:solidFill>
                  <a:schemeClr val="bg1"/>
                </a:solidFill>
                <a:latin typeface="Arial"/>
                <a:cs typeface="Arial"/>
              </a:rPr>
              <a:t>familiarise</a:t>
            </a:r>
            <a:r>
              <a:rPr lang="en-US" dirty="0">
                <a:solidFill>
                  <a:schemeClr val="bg1"/>
                </a:solidFill>
                <a:latin typeface="Arial"/>
                <a:cs typeface="Arial"/>
              </a:rPr>
              <a:t> yourself and your participants with:</a:t>
            </a:r>
          </a:p>
          <a:p>
            <a:pPr>
              <a:buChar char="•"/>
            </a:pPr>
            <a:r>
              <a:rPr lang="en-US" dirty="0">
                <a:solidFill>
                  <a:schemeClr val="bg1"/>
                </a:solidFill>
                <a:latin typeface="Arial"/>
                <a:cs typeface="Arial"/>
              </a:rPr>
              <a:t>DML Risk Assessment</a:t>
            </a:r>
          </a:p>
          <a:p>
            <a:pPr>
              <a:buChar char="•"/>
            </a:pPr>
            <a:r>
              <a:rPr lang="en-US" dirty="0">
                <a:solidFill>
                  <a:schemeClr val="bg1"/>
                </a:solidFill>
                <a:latin typeface="Arial"/>
                <a:cs typeface="Arial"/>
              </a:rPr>
              <a:t>Innovation Lab Risk Assessment</a:t>
            </a:r>
          </a:p>
          <a:p>
            <a:endParaRPr lang="en-US" dirty="0">
              <a:solidFill>
                <a:srgbClr val="333333"/>
              </a:solidFill>
              <a:latin typeface="GothamSSm-Book"/>
            </a:endParaRPr>
          </a:p>
        </p:txBody>
      </p:sp>
    </p:spTree>
    <p:extLst>
      <p:ext uri="{BB962C8B-B14F-4D97-AF65-F5344CB8AC3E}">
        <p14:creationId xmlns:p14="http://schemas.microsoft.com/office/powerpoint/2010/main" val="3774961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A9C647-0212-BECC-5565-94F3A6A8FE08}"/>
              </a:ext>
            </a:extLst>
          </p:cNvPr>
          <p:cNvSpPr/>
          <p:nvPr/>
        </p:nvSpPr>
        <p:spPr>
          <a:xfrm>
            <a:off x="2443" y="-2443"/>
            <a:ext cx="5998307" cy="684823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32A565-8840-104B-0504-E71EF6150F8B}"/>
              </a:ext>
            </a:extLst>
          </p:cNvPr>
          <p:cNvSpPr>
            <a:spLocks noGrp="1"/>
          </p:cNvSpPr>
          <p:nvPr>
            <p:ph type="title"/>
          </p:nvPr>
        </p:nvSpPr>
        <p:spPr>
          <a:xfrm>
            <a:off x="623277" y="677741"/>
            <a:ext cx="4751754" cy="1345101"/>
          </a:xfrm>
        </p:spPr>
        <p:txBody>
          <a:bodyPr>
            <a:normAutofit/>
          </a:bodyPr>
          <a:lstStyle/>
          <a:p>
            <a:r>
              <a:rPr lang="en-US" sz="4800" dirty="0">
                <a:solidFill>
                  <a:srgbClr val="FFFFFF"/>
                </a:solidFill>
                <a:latin typeface="Arial"/>
                <a:cs typeface="Calibri Light"/>
              </a:rPr>
              <a:t>PART ONE</a:t>
            </a:r>
            <a:endParaRPr lang="en-US" sz="4800" dirty="0">
              <a:solidFill>
                <a:srgbClr val="FFFFFF"/>
              </a:solidFill>
              <a:latin typeface="Arial"/>
              <a:cs typeface="Arial"/>
            </a:endParaRPr>
          </a:p>
        </p:txBody>
      </p:sp>
      <p:sp>
        <p:nvSpPr>
          <p:cNvPr id="5" name="TextBox 4">
            <a:extLst>
              <a:ext uri="{FF2B5EF4-FFF2-40B4-BE49-F238E27FC236}">
                <a16:creationId xmlns:a16="http://schemas.microsoft.com/office/drawing/2014/main" id="{C30FE097-6DD2-F3CC-202E-917202BABB8D}"/>
              </a:ext>
            </a:extLst>
          </p:cNvPr>
          <p:cNvSpPr txBox="1"/>
          <p:nvPr/>
        </p:nvSpPr>
        <p:spPr>
          <a:xfrm>
            <a:off x="6354941" y="522466"/>
            <a:ext cx="5679341"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Arial" panose="020B0604020202020204" pitchFamily="34" charset="0"/>
              <a:buChar char="•"/>
            </a:pPr>
            <a:r>
              <a:rPr lang="en-US" sz="4400" dirty="0">
                <a:latin typeface="Arial"/>
                <a:cs typeface="Arial"/>
              </a:rPr>
              <a:t>Welcome </a:t>
            </a:r>
          </a:p>
          <a:p>
            <a:pPr marL="571500" indent="-571500">
              <a:buFont typeface="Arial" panose="020B0604020202020204" pitchFamily="34" charset="0"/>
              <a:buChar char="•"/>
            </a:pPr>
            <a:endParaRPr lang="en-US" sz="4400" dirty="0">
              <a:latin typeface="Arial"/>
              <a:cs typeface="Arial"/>
            </a:endParaRPr>
          </a:p>
          <a:p>
            <a:pPr marL="571500" indent="-571500">
              <a:buFont typeface="Arial" panose="020B0604020202020204" pitchFamily="34" charset="0"/>
              <a:buChar char="•"/>
            </a:pPr>
            <a:r>
              <a:rPr lang="en-US" sz="4400" dirty="0">
                <a:latin typeface="Arial"/>
                <a:cs typeface="Arial"/>
              </a:rPr>
              <a:t>What’s a nice person like you doing in a place like this? </a:t>
            </a:r>
          </a:p>
          <a:p>
            <a:pPr marL="571500" indent="-571500">
              <a:buFont typeface="Arial" panose="020B0604020202020204" pitchFamily="34" charset="0"/>
              <a:buChar char="•"/>
            </a:pPr>
            <a:endParaRPr lang="en-US" sz="4400" dirty="0">
              <a:latin typeface="Arial"/>
              <a:cs typeface="Arial"/>
            </a:endParaRPr>
          </a:p>
          <a:p>
            <a:pPr marL="571500" indent="-571500">
              <a:buFont typeface="Arial" panose="020B0604020202020204" pitchFamily="34" charset="0"/>
              <a:buChar char="•"/>
            </a:pPr>
            <a:r>
              <a:rPr lang="en-US" sz="4400" dirty="0" err="1">
                <a:latin typeface="Arial"/>
                <a:cs typeface="Arial"/>
              </a:rPr>
              <a:t>Whats</a:t>
            </a:r>
            <a:r>
              <a:rPr lang="en-US" sz="4400" dirty="0">
                <a:latin typeface="Arial"/>
                <a:cs typeface="Arial"/>
              </a:rPr>
              <a:t> an MCU &amp; why Arduino?</a:t>
            </a:r>
          </a:p>
        </p:txBody>
      </p:sp>
      <p:pic>
        <p:nvPicPr>
          <p:cNvPr id="8" name="Picture 7" descr="Diagram: Idea + Code = Microcontroller controlling output&#10;">
            <a:extLst>
              <a:ext uri="{FF2B5EF4-FFF2-40B4-BE49-F238E27FC236}">
                <a16:creationId xmlns:a16="http://schemas.microsoft.com/office/drawing/2014/main" id="{AF046F47-887C-7E43-771F-967E9525A4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277" y="2355593"/>
            <a:ext cx="4211847" cy="3578025"/>
          </a:xfrm>
          <a:prstGeom prst="rect">
            <a:avLst/>
          </a:prstGeom>
          <a:solidFill>
            <a:schemeClr val="bg1"/>
          </a:solidFill>
        </p:spPr>
      </p:pic>
    </p:spTree>
    <p:extLst>
      <p:ext uri="{BB962C8B-B14F-4D97-AF65-F5344CB8AC3E}">
        <p14:creationId xmlns:p14="http://schemas.microsoft.com/office/powerpoint/2010/main" val="3563087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Diagram: Idea + Code = Microcontroller controlling output">
            <a:extLst>
              <a:ext uri="{FF2B5EF4-FFF2-40B4-BE49-F238E27FC236}">
                <a16:creationId xmlns:a16="http://schemas.microsoft.com/office/drawing/2014/main" id="{AC9A921F-73DE-8CF4-DE52-85F1C14FEC9F}"/>
              </a:ext>
            </a:extLst>
          </p:cNvPr>
          <p:cNvPicPr>
            <a:picLocks noChangeAspect="1"/>
          </p:cNvPicPr>
          <p:nvPr/>
        </p:nvPicPr>
        <p:blipFill rotWithShape="1">
          <a:blip r:embed="rId3">
            <a:extLst>
              <a:ext uri="{28A0092B-C50C-407E-A947-70E740481C1C}">
                <a14:useLocalDpi xmlns:a14="http://schemas.microsoft.com/office/drawing/2010/main" val="0"/>
              </a:ext>
            </a:extLst>
          </a:blip>
          <a:srcRect t="-1" b="17589"/>
          <a:stretch/>
        </p:blipFill>
        <p:spPr>
          <a:xfrm>
            <a:off x="1857286" y="823822"/>
            <a:ext cx="8097595" cy="5669053"/>
          </a:xfrm>
          <a:prstGeom prst="rect">
            <a:avLst/>
          </a:prstGeom>
          <a:solidFill>
            <a:schemeClr val="bg1"/>
          </a:solidFill>
        </p:spPr>
      </p:pic>
    </p:spTree>
    <p:extLst>
      <p:ext uri="{BB962C8B-B14F-4D97-AF65-F5344CB8AC3E}">
        <p14:creationId xmlns:p14="http://schemas.microsoft.com/office/powerpoint/2010/main" val="42702927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arahEBriggs xmlns="4fe39c7d-ca6d-4de5-89ba-6d2796a89202">
      <UserInfo>
        <DisplayName/>
        <AccountId xsi:nil="true"/>
        <AccountType/>
      </UserInfo>
    </SarahEBriggs>
    <notes xmlns="4fe39c7d-ca6d-4de5-89ba-6d2796a89202" xsi:nil="true"/>
    <TaxCatchAll xmlns="64cbdf78-7192-46f9-b3e6-158edc1eabaa" xsi:nil="true"/>
    <Tub_x002f_NoTub xmlns="4fe39c7d-ca6d-4de5-89ba-6d2796a89202">Tub</Tub_x002f_NoTub>
    <LossReport xmlns="4fe39c7d-ca6d-4de5-89ba-6d2796a89202" xsi:nil="true"/>
    <Category xmlns="4fe39c7d-ca6d-4de5-89ba-6d2796a89202" xsi:nil="true"/>
    <Date xmlns="4fe39c7d-ca6d-4de5-89ba-6d2796a89202" xsi:nil="true"/>
    <lcf76f155ced4ddcb4097134ff3c332f xmlns="4fe39c7d-ca6d-4de5-89ba-6d2796a89202">
      <Terms xmlns="http://schemas.microsoft.com/office/infopath/2007/PartnerControls"/>
    </lcf76f155ced4ddcb4097134ff3c332f>
    <SharedWithUsers xmlns="f725a04e-3f6f-4976-afe5-0253c66f5bc2">
      <UserInfo>
        <DisplayName>Ellie Dumigan</DisplayName>
        <AccountId>706</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3D0745057D29C4E8DAED95CDDAC499E" ma:contentTypeVersion="25" ma:contentTypeDescription="Create a new document." ma:contentTypeScope="" ma:versionID="3fcf8a7d86703b18a284fb74f7177ce2">
  <xsd:schema xmlns:xsd="http://www.w3.org/2001/XMLSchema" xmlns:xs="http://www.w3.org/2001/XMLSchema" xmlns:p="http://schemas.microsoft.com/office/2006/metadata/properties" xmlns:ns2="4fe39c7d-ca6d-4de5-89ba-6d2796a89202" xmlns:ns3="f725a04e-3f6f-4976-afe5-0253c66f5bc2" xmlns:ns4="64cbdf78-7192-46f9-b3e6-158edc1eabaa" targetNamespace="http://schemas.microsoft.com/office/2006/metadata/properties" ma:root="true" ma:fieldsID="003cf18271554f3e5bf24f5266d40df1" ns2:_="" ns3:_="" ns4:_="">
    <xsd:import namespace="4fe39c7d-ca6d-4de5-89ba-6d2796a89202"/>
    <xsd:import namespace="f725a04e-3f6f-4976-afe5-0253c66f5bc2"/>
    <xsd:import namespace="64cbdf78-7192-46f9-b3e6-158edc1eabaa"/>
    <xsd:element name="properties">
      <xsd:complexType>
        <xsd:sequence>
          <xsd:element name="documentManagement">
            <xsd:complexType>
              <xsd:all>
                <xsd:element ref="ns2:SarahEBriggs"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ossReport" minOccurs="0"/>
                <xsd:element ref="ns2:notes" minOccurs="0"/>
                <xsd:element ref="ns2:Tub_x002f_NoTub" minOccurs="0"/>
                <xsd:element ref="ns2:Category" minOccurs="0"/>
                <xsd:element ref="ns2:lcf76f155ced4ddcb4097134ff3c332f" minOccurs="0"/>
                <xsd:element ref="ns4:TaxCatchAll" minOccurs="0"/>
                <xsd:element ref="ns2:Dat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e39c7d-ca6d-4de5-89ba-6d2796a89202" elementFormDefault="qualified">
    <xsd:import namespace="http://schemas.microsoft.com/office/2006/documentManagement/types"/>
    <xsd:import namespace="http://schemas.microsoft.com/office/infopath/2007/PartnerControls"/>
    <xsd:element name="SarahEBriggs" ma:index="2" nillable="true" ma:displayName="download" ma:description="hAVE downloaded photoshop" ma:format="Dropdown" ma:hidden="true" ma:list="UserInfo" ma:SharePointGroup="0" ma:internalName="SarahEBriggs"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hidden="true" ma:internalName="MediaServiceAutoTags" ma:readOnly="true">
      <xsd:simpleType>
        <xsd:restriction base="dms:Text"/>
      </xsd:simpleType>
    </xsd:element>
    <xsd:element name="MediaServiceOCR" ma:index="11" nillable="true" ma:displayName="Extracted Text" ma:hidden="true" ma:internalName="MediaServiceOCR" ma:readOnly="true">
      <xsd:simpleType>
        <xsd:restriction base="dms:Note"/>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hidden="true" ma:internalName="MediaServiceKeyPoints" ma:readOnly="true">
      <xsd:simpleType>
        <xsd:restriction base="dms:Note"/>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hidden="true" ma:internalName="MediaServiceLocation" ma:readOnly="true">
      <xsd:simpleType>
        <xsd:restriction base="dms:Text"/>
      </xsd:simpleType>
    </xsd:element>
    <xsd:element name="LossReport" ma:index="22" nillable="true" ma:displayName="Loss Report" ma:format="Dropdown" ma:internalName="LossReport">
      <xsd:simpleType>
        <xsd:restriction base="dms:Choice">
          <xsd:enumeration value="Not Added"/>
          <xsd:enumeration value="Added"/>
        </xsd:restriction>
      </xsd:simpleType>
    </xsd:element>
    <xsd:element name="notes" ma:index="23" nillable="true" ma:displayName="notes" ma:format="Dropdown" ma:internalName="notes">
      <xsd:simpleType>
        <xsd:restriction base="dms:Text">
          <xsd:maxLength value="255"/>
        </xsd:restriction>
      </xsd:simpleType>
    </xsd:element>
    <xsd:element name="Tub_x002f_NoTub" ma:index="24" nillable="true" ma:displayName="Tub / No Tub" ma:default="Tub" ma:description="For counting number of plastic tubs" ma:format="Dropdown" ma:internalName="Tub_x002f_NoTub">
      <xsd:simpleType>
        <xsd:restriction base="dms:Text">
          <xsd:maxLength value="10"/>
        </xsd:restriction>
      </xsd:simpleType>
    </xsd:element>
    <xsd:element name="Category" ma:index="25" nillable="true" ma:displayName="Category" ma:format="Dropdown" ma:internalName="Category">
      <xsd:complexType>
        <xsd:complexContent>
          <xsd:extension base="dms:MultiChoice">
            <xsd:sequence>
              <xsd:element name="Value" maxOccurs="unbounded" minOccurs="0" nillable="true">
                <xsd:simpleType>
                  <xsd:restriction base="dms:Choice">
                    <xsd:enumeration value="Stationary +  craft supplies"/>
                    <xsd:enumeration value="Electronics + Consumables"/>
                    <xsd:enumeration value="microcontroller + accesories"/>
                    <xsd:enumeration value="SOC"/>
                    <xsd:enumeration value="EBench Equipment + tools"/>
                    <xsd:enumeration value="shop  materials"/>
                    <xsd:enumeration value="prototype materials"/>
                    <xsd:enumeration value="Consumables for Plant, Tools and equip"/>
                    <xsd:enumeration value="MShop hand tools"/>
                    <xsd:enumeration value="MShop power tools"/>
                    <xsd:enumeration value="Tubs + containers"/>
                    <xsd:enumeration value="PPE"/>
                    <xsd:enumeration value="Fabric"/>
                    <xsd:enumeration value="building materials"/>
                    <xsd:enumeration value="Hardware"/>
                    <xsd:enumeration value="Comp&amp;Periph-NonICT"/>
                    <xsd:enumeration value="Comp&amp;Periph-SLQPA"/>
                    <xsd:enumeration value="Furniture and fittings"/>
                    <xsd:enumeration value="Custom furniture and fittings"/>
                    <xsd:enumeration value="240v electrical"/>
                    <xsd:enumeration value="AV equipment"/>
                    <xsd:enumeration value="AV equip - depreciated"/>
                    <xsd:enumeration value="Personal"/>
                    <xsd:enumeration value="Remaindered ICT"/>
                    <xsd:enumeration value="CLab Equip &amp; access"/>
                    <xsd:enumeration value="Workshop/Induction Materials"/>
                    <xsd:enumeration value="AV asset/P&amp;A"/>
                    <xsd:enumeration value="Computer consumables"/>
                    <xsd:enumeration value="Artefact/ decor  /example project"/>
                    <xsd:enumeration value="MShop plant &amp; accessories"/>
                    <xsd:enumeration value="Custom Workshop Equipment"/>
                    <xsd:enumeration value="Wetlab equip &amp; accessories"/>
                    <xsd:enumeration value="Appliances"/>
                    <xsd:enumeration value="Choice 34"/>
                  </xsd:restriction>
                </xsd:simpleType>
              </xsd:element>
            </xsd:sequence>
          </xsd:extension>
        </xsd:complexContent>
      </xsd:complex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6887afb6-b740-45b6-9c28-fce5107743be" ma:termSetId="09814cd3-568e-fe90-9814-8d621ff8fb84" ma:anchorId="fba54fb3-c3e1-fe81-a776-ca4b69148c4d" ma:open="true" ma:isKeyword="false">
      <xsd:complexType>
        <xsd:sequence>
          <xsd:element ref="pc:Terms" minOccurs="0" maxOccurs="1"/>
        </xsd:sequence>
      </xsd:complexType>
    </xsd:element>
    <xsd:element name="Date" ma:index="29" nillable="true" ma:displayName="Date" ma:format="DateOnly" ma:internalName="Date">
      <xsd:simpleType>
        <xsd:restriction base="dms:DateTime"/>
      </xsd:simple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25a04e-3f6f-4976-afe5-0253c66f5bc2" elementFormDefault="qualified">
    <xsd:import namespace="http://schemas.microsoft.com/office/2006/documentManagement/types"/>
    <xsd:import namespace="http://schemas.microsoft.com/office/infopath/2007/PartnerControls"/>
    <xsd:element name="SharedWithUsers" ma:index="17"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cbdf78-7192-46f9-b3e6-158edc1eabaa" elementFormDefault="qualified">
    <xsd:import namespace="http://schemas.microsoft.com/office/2006/documentManagement/types"/>
    <xsd:import namespace="http://schemas.microsoft.com/office/infopath/2007/PartnerControls"/>
    <xsd:element name="TaxCatchAll" ma:index="28" nillable="true" ma:displayName="Taxonomy Catch All Column" ma:hidden="true" ma:list="{0ecf8679-5993-4226-811e-6a186527aa0f}" ma:internalName="TaxCatchAll" ma:showField="CatchAllData" ma:web="f725a04e-3f6f-4976-afe5-0253c66f5b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91B222-37D8-49D0-8CD9-A5B90A50080F}">
  <ds:schemaRefs>
    <ds:schemaRef ds:uri="http://schemas.microsoft.com/office/2006/documentManagement/types"/>
    <ds:schemaRef ds:uri="http://purl.org/dc/terms/"/>
    <ds:schemaRef ds:uri="http://schemas.microsoft.com/office/2006/metadata/properties"/>
    <ds:schemaRef ds:uri="f725a04e-3f6f-4976-afe5-0253c66f5bc2"/>
    <ds:schemaRef ds:uri="http://schemas.microsoft.com/office/infopath/2007/PartnerControls"/>
    <ds:schemaRef ds:uri="4fe39c7d-ca6d-4de5-89ba-6d2796a89202"/>
    <ds:schemaRef ds:uri="http://purl.org/dc/dcmitype/"/>
    <ds:schemaRef ds:uri="http://purl.org/dc/elements/1.1/"/>
    <ds:schemaRef ds:uri="http://www.w3.org/XML/1998/namespace"/>
    <ds:schemaRef ds:uri="http://schemas.openxmlformats.org/package/2006/metadata/core-properties"/>
    <ds:schemaRef ds:uri="64cbdf78-7192-46f9-b3e6-158edc1eabaa"/>
  </ds:schemaRefs>
</ds:datastoreItem>
</file>

<file path=customXml/itemProps2.xml><?xml version="1.0" encoding="utf-8"?>
<ds:datastoreItem xmlns:ds="http://schemas.openxmlformats.org/officeDocument/2006/customXml" ds:itemID="{8DC620E4-DC7B-4ED3-8372-0E06A554E9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e39c7d-ca6d-4de5-89ba-6d2796a89202"/>
    <ds:schemaRef ds:uri="f725a04e-3f6f-4976-afe5-0253c66f5bc2"/>
    <ds:schemaRef ds:uri="64cbdf78-7192-46f9-b3e6-158edc1eab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72DFC9-AB05-40C1-8431-648B5E4132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2499</TotalTime>
  <Words>1178</Words>
  <Application>Microsoft Macintosh PowerPoint</Application>
  <PresentationFormat>Widescreen</PresentationFormat>
  <Paragraphs>222</Paragraphs>
  <Slides>20</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Black</vt:lpstr>
      <vt:lpstr>Calibri</vt:lpstr>
      <vt:lpstr>Calibri Light</vt:lpstr>
      <vt:lpstr>GothamSSm-Book</vt:lpstr>
      <vt:lpstr>office theme</vt:lpstr>
      <vt:lpstr>PowerPoint Presentation</vt:lpstr>
      <vt:lpstr>Acknowledgement of Country  We acknowledge Aboriginal and Torres Strait Islander peoples and their continuing connection to land and as custodians of stories for millennia. We respectfully acknowledge the land on which we all meet today, and pay our respects to elders past, present and emerging. </vt:lpstr>
      <vt:lpstr>WORKSHOP  SUMMARY </vt:lpstr>
      <vt:lpstr>SESSION OVERVIEW </vt:lpstr>
      <vt:lpstr>PowerPoint Presentation</vt:lpstr>
      <vt:lpstr>PowerPoint Presentation</vt:lpstr>
      <vt:lpstr>PowerPoint Presentation</vt:lpstr>
      <vt:lpstr>PART ONE</vt:lpstr>
      <vt:lpstr>PowerPoint Presentation</vt:lpstr>
      <vt:lpstr>PART TWO</vt:lpstr>
      <vt:lpstr>Anatomy of the Arduino Nano</vt:lpstr>
      <vt:lpstr>Using a Breadboard</vt:lpstr>
      <vt:lpstr>Using a Breadboard</vt:lpstr>
      <vt:lpstr>Using a Breadboard</vt:lpstr>
      <vt:lpstr>Using a Breadboard</vt:lpstr>
      <vt:lpstr>PART THREE</vt:lpstr>
      <vt:lpstr>Using a Breadboard</vt:lpstr>
      <vt:lpstr>https://www.arduino.cc/reference/en/</vt:lpstr>
      <vt:lpstr>PART FOUR</vt:lpstr>
      <vt:lpstr>Lets combine what we’ve learnt and these sketches to make something new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Mick Byrne</cp:lastModifiedBy>
  <cp:revision>288</cp:revision>
  <dcterms:created xsi:type="dcterms:W3CDTF">2023-03-15T05:58:28Z</dcterms:created>
  <dcterms:modified xsi:type="dcterms:W3CDTF">2023-10-04T07:10:28Z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0x01010043D0745057D29C4E8DAED95CDDAC499E</vt:lpwstr>
  </property>
  <property fmtid="{D5CDD505-2E9C-101B-9397-08002B2CF9AE}" pid="3" name="fb02aa3e9147428392385507a26bc5a3">
    <vt:lpwstr/>
  </property>
  <property fmtid="{D5CDD505-2E9C-101B-9397-08002B2CF9AE}" pid="4" name="od6f14f1f45b4e8ca99ee1b0fe3b24bd">
    <vt:lpwstr/>
  </property>
  <property fmtid="{D5CDD505-2E9C-101B-9397-08002B2CF9AE}" pid="5" name="SL_x0020_Business_x0020_activity">
    <vt:lpwstr/>
  </property>
  <property fmtid="{D5CDD505-2E9C-101B-9397-08002B2CF9AE}" pid="6" name="SLQDocumentType">
    <vt:lpwstr/>
  </property>
  <property fmtid="{D5CDD505-2E9C-101B-9397-08002B2CF9AE}" pid="7" name="SLBCSDescriptor">
    <vt:lpwstr/>
  </property>
  <property fmtid="{D5CDD505-2E9C-101B-9397-08002B2CF9AE}" pid="8" name="kedf3583308f4f33b0e4aeec01c5a75e">
    <vt:lpwstr/>
  </property>
  <property fmtid="{D5CDD505-2E9C-101B-9397-08002B2CF9AE}" pid="9" name="SLQDepartment">
    <vt:lpwstr/>
  </property>
  <property fmtid="{D5CDD505-2E9C-101B-9397-08002B2CF9AE}" pid="10" name="k7e1e201ab244161abc6269085bafd9b">
    <vt:lpwstr/>
  </property>
  <property fmtid="{D5CDD505-2E9C-101B-9397-08002B2CF9AE}" pid="11" name="SLBCSActivity">
    <vt:lpwstr/>
  </property>
  <property fmtid="{D5CDD505-2E9C-101B-9397-08002B2CF9AE}" pid="12" name="SLPublicPrograms">
    <vt:lpwstr/>
  </property>
  <property fmtid="{D5CDD505-2E9C-101B-9397-08002B2CF9AE}" pid="13" name="l6001d7ba62247e8aa4d8d222ca9f490">
    <vt:lpwstr/>
  </property>
  <property fmtid="{D5CDD505-2E9C-101B-9397-08002B2CF9AE}" pid="14" name="SLFileNumber">
    <vt:lpwstr/>
  </property>
  <property fmtid="{D5CDD505-2E9C-101B-9397-08002B2CF9AE}" pid="15" name="SLLGA">
    <vt:lpwstr/>
  </property>
  <property fmtid="{D5CDD505-2E9C-101B-9397-08002B2CF9AE}" pid="16" name="MediaServiceImageTags">
    <vt:lpwstr/>
  </property>
  <property fmtid="{D5CDD505-2E9C-101B-9397-08002B2CF9AE}" pid="17" name="SLQDocumentState">
    <vt:lpwstr/>
  </property>
  <property fmtid="{D5CDD505-2E9C-101B-9397-08002B2CF9AE}" pid="18" name="occc0f38b01848c9a253cf1a050e6bc8">
    <vt:lpwstr/>
  </property>
  <property fmtid="{D5CDD505-2E9C-101B-9397-08002B2CF9AE}" pid="19" name="bf18ecc5a4454bc092414554a75d21d8">
    <vt:lpwstr/>
  </property>
  <property fmtid="{D5CDD505-2E9C-101B-9397-08002B2CF9AE}" pid="20" name="SL Business activity">
    <vt:lpwstr/>
  </property>
  <property fmtid="{D5CDD505-2E9C-101B-9397-08002B2CF9AE}" pid="21" name="ea08aa40c9ba47c59c795f3744242dc8">
    <vt:lpwstr/>
  </property>
  <property fmtid="{D5CDD505-2E9C-101B-9397-08002B2CF9AE}" pid="22" name="d2d91528ce6544f4ae800da16cf32132">
    <vt:lpwstr/>
  </property>
</Properties>
</file>