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275" r:id="rId5"/>
    <p:sldId id="276" r:id="rId6"/>
    <p:sldId id="363" r:id="rId7"/>
    <p:sldId id="278" r:id="rId8"/>
    <p:sldId id="464" r:id="rId9"/>
    <p:sldId id="465" r:id="rId10"/>
    <p:sldId id="466" r:id="rId11"/>
    <p:sldId id="279" r:id="rId12"/>
    <p:sldId id="467" r:id="rId13"/>
    <p:sldId id="395" r:id="rId14"/>
    <p:sldId id="434" r:id="rId15"/>
    <p:sldId id="280" r:id="rId16"/>
    <p:sldId id="469" r:id="rId17"/>
    <p:sldId id="514" r:id="rId18"/>
    <p:sldId id="515" r:id="rId19"/>
    <p:sldId id="416" r:id="rId20"/>
    <p:sldId id="468" r:id="rId21"/>
    <p:sldId id="470" r:id="rId22"/>
    <p:sldId id="504" r:id="rId23"/>
    <p:sldId id="477" r:id="rId24"/>
    <p:sldId id="485" r:id="rId25"/>
    <p:sldId id="486" r:id="rId26"/>
    <p:sldId id="489" r:id="rId27"/>
    <p:sldId id="487" r:id="rId28"/>
    <p:sldId id="490" r:id="rId29"/>
    <p:sldId id="488" r:id="rId30"/>
    <p:sldId id="491" r:id="rId31"/>
    <p:sldId id="492" r:id="rId32"/>
    <p:sldId id="493" r:id="rId33"/>
    <p:sldId id="471" r:id="rId34"/>
    <p:sldId id="494" r:id="rId35"/>
    <p:sldId id="496" r:id="rId36"/>
    <p:sldId id="497" r:id="rId37"/>
    <p:sldId id="495" r:id="rId38"/>
    <p:sldId id="478" r:id="rId39"/>
    <p:sldId id="505" r:id="rId40"/>
    <p:sldId id="508" r:id="rId41"/>
    <p:sldId id="473" r:id="rId42"/>
    <p:sldId id="482" r:id="rId43"/>
    <p:sldId id="512" r:id="rId44"/>
    <p:sldId id="513" r:id="rId45"/>
    <p:sldId id="511" r:id="rId46"/>
    <p:sldId id="481" r:id="rId47"/>
    <p:sldId id="483" r:id="rId48"/>
    <p:sldId id="498" r:id="rId49"/>
    <p:sldId id="472" r:id="rId50"/>
    <p:sldId id="516" r:id="rId51"/>
    <p:sldId id="501" r:id="rId52"/>
    <p:sldId id="500" r:id="rId53"/>
    <p:sldId id="502" r:id="rId54"/>
    <p:sldId id="479" r:id="rId55"/>
    <p:sldId id="475" r:id="rId56"/>
    <p:sldId id="480" r:id="rId57"/>
    <p:sldId id="517" r:id="rId58"/>
    <p:sldId id="462" r:id="rId59"/>
    <p:sldId id="506" r:id="rId60"/>
    <p:sldId id="474" r:id="rId61"/>
    <p:sldId id="327" r:id="rId62"/>
    <p:sldId id="509" r:id="rId63"/>
    <p:sldId id="426" r:id="rId64"/>
    <p:sldId id="476" r:id="rId65"/>
    <p:sldId id="458" r:id="rId66"/>
    <p:sldId id="499" r:id="rId67"/>
  </p:sldIdLst>
  <p:sldSz cx="9144000" cy="5145088"/>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ession 1 part 1" id="{EB0C30F7-0267-4FCD-A9D1-636E51D2CC52}">
          <p14:sldIdLst>
            <p14:sldId id="275"/>
            <p14:sldId id="276"/>
            <p14:sldId id="363"/>
            <p14:sldId id="278"/>
            <p14:sldId id="464"/>
            <p14:sldId id="465"/>
            <p14:sldId id="466"/>
            <p14:sldId id="279"/>
            <p14:sldId id="467"/>
            <p14:sldId id="395"/>
            <p14:sldId id="434"/>
            <p14:sldId id="280"/>
            <p14:sldId id="469"/>
            <p14:sldId id="514"/>
            <p14:sldId id="515"/>
            <p14:sldId id="416"/>
            <p14:sldId id="468"/>
            <p14:sldId id="470"/>
            <p14:sldId id="504"/>
            <p14:sldId id="477"/>
            <p14:sldId id="485"/>
            <p14:sldId id="486"/>
            <p14:sldId id="489"/>
            <p14:sldId id="487"/>
            <p14:sldId id="490"/>
            <p14:sldId id="488"/>
            <p14:sldId id="491"/>
            <p14:sldId id="492"/>
            <p14:sldId id="493"/>
            <p14:sldId id="471"/>
            <p14:sldId id="494"/>
            <p14:sldId id="496"/>
            <p14:sldId id="497"/>
            <p14:sldId id="495"/>
            <p14:sldId id="478"/>
            <p14:sldId id="505"/>
            <p14:sldId id="508"/>
            <p14:sldId id="473"/>
            <p14:sldId id="482"/>
            <p14:sldId id="512"/>
            <p14:sldId id="513"/>
            <p14:sldId id="511"/>
            <p14:sldId id="481"/>
            <p14:sldId id="483"/>
            <p14:sldId id="498"/>
            <p14:sldId id="472"/>
            <p14:sldId id="516"/>
            <p14:sldId id="501"/>
            <p14:sldId id="500"/>
            <p14:sldId id="502"/>
            <p14:sldId id="479"/>
            <p14:sldId id="475"/>
            <p14:sldId id="480"/>
            <p14:sldId id="517"/>
            <p14:sldId id="462"/>
            <p14:sldId id="506"/>
            <p14:sldId id="474"/>
            <p14:sldId id="327"/>
            <p14:sldId id="509"/>
            <p14:sldId id="426"/>
            <p14:sldId id="476"/>
            <p14:sldId id="458"/>
            <p14:sldId id="4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ie Ruben" initials="BR" lastIdx="6" clrIdx="0">
    <p:extLst>
      <p:ext uri="{19B8F6BF-5375-455C-9EA6-DF929625EA0E}">
        <p15:presenceInfo xmlns:p15="http://schemas.microsoft.com/office/powerpoint/2012/main" userId="S::BRuben@slq.qld.gov.au::ac6ae957-96af-4935-a817-2385690bd5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A1"/>
    <a:srgbClr val="019FC4"/>
    <a:srgbClr val="008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68936"/>
  </p:normalViewPr>
  <p:slideViewPr>
    <p:cSldViewPr snapToGrid="0">
      <p:cViewPr varScale="1">
        <p:scale>
          <a:sx n="110" d="100"/>
          <a:sy n="110" d="100"/>
        </p:scale>
        <p:origin x="864"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4264"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098" y="1"/>
            <a:ext cx="2944958" cy="498395"/>
          </a:xfrm>
          <a:prstGeom prst="rect">
            <a:avLst/>
          </a:prstGeom>
        </p:spPr>
        <p:txBody>
          <a:bodyPr vert="horz" lIns="91440" tIns="45720" rIns="91440" bIns="45720" rtlCol="0"/>
          <a:lstStyle>
            <a:lvl1pPr algn="r">
              <a:defRPr sz="1200"/>
            </a:lvl1pPr>
          </a:lstStyle>
          <a:p>
            <a:fld id="{EB8D5DBA-5B75-4080-B3AE-0D75A61D5CB0}" type="datetimeFigureOut">
              <a:rPr lang="en-AU" smtClean="0"/>
              <a:t>9/12/2023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606" y="4777612"/>
            <a:ext cx="5438464"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243"/>
            <a:ext cx="2944958" cy="49839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098" y="9428243"/>
            <a:ext cx="2944958" cy="498395"/>
          </a:xfrm>
          <a:prstGeom prst="rect">
            <a:avLst/>
          </a:prstGeom>
        </p:spPr>
        <p:txBody>
          <a:bodyPr vert="horz" lIns="91440" tIns="45720" rIns="91440" bIns="45720" rtlCol="0" anchor="b"/>
          <a:lstStyle>
            <a:lvl1pPr algn="r">
              <a:defRPr sz="1200"/>
            </a:lvl1pPr>
          </a:lstStyle>
          <a:p>
            <a:fld id="{E383D857-88AB-4AFE-9009-7FE04966A54D}" type="slidenum">
              <a:rPr lang="en-AU" smtClean="0"/>
              <a:t>‹#›</a:t>
            </a:fld>
            <a:endParaRPr lang="en-AU"/>
          </a:p>
        </p:txBody>
      </p:sp>
    </p:spTree>
    <p:extLst>
      <p:ext uri="{BB962C8B-B14F-4D97-AF65-F5344CB8AC3E}">
        <p14:creationId xmlns:p14="http://schemas.microsoft.com/office/powerpoint/2010/main" val="2306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dium.com/eli5-ai/explain-like-im-five-77f18c38551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aferworld.com/post/how-many-transistors-are-there-in-the-worl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History_of_the_transisto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aferworld.com/post/how-many-transistors-are-there-in-the-world"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History_of_the_transisto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session: </a:t>
            </a:r>
          </a:p>
          <a:p>
            <a:endParaRPr lang="en-AU" dirty="0"/>
          </a:p>
          <a:p>
            <a:r>
              <a:rPr lang="en-AU" dirty="0"/>
              <a:t>Materials: </a:t>
            </a:r>
          </a:p>
          <a:p>
            <a:pPr marL="171450" indent="-171450">
              <a:buFont typeface="Arial" panose="020B0604020202020204" pitchFamily="34" charset="0"/>
              <a:buChar char="•"/>
            </a:pPr>
            <a:r>
              <a:rPr lang="en-US" dirty="0"/>
              <a:t>Per participant: </a:t>
            </a:r>
          </a:p>
          <a:p>
            <a:pPr marL="171450" lvl="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endParaRPr lang="en-AU" dirty="0"/>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a:t>
            </a:fld>
            <a:endParaRPr lang="en-AU"/>
          </a:p>
        </p:txBody>
      </p:sp>
    </p:spTree>
    <p:extLst>
      <p:ext uri="{BB962C8B-B14F-4D97-AF65-F5344CB8AC3E}">
        <p14:creationId xmlns:p14="http://schemas.microsoft.com/office/powerpoint/2010/main" val="188797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 overview only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10</a:t>
            </a:fld>
            <a:endParaRPr lang="en-AU"/>
          </a:p>
        </p:txBody>
      </p:sp>
    </p:spTree>
    <p:extLst>
      <p:ext uri="{BB962C8B-B14F-4D97-AF65-F5344CB8AC3E}">
        <p14:creationId xmlns:p14="http://schemas.microsoft.com/office/powerpoint/2010/main" val="378516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dirty="0">
                <a:solidFill>
                  <a:srgbClr val="333333"/>
                </a:solidFill>
                <a:effectLst/>
                <a:latin typeface="GothamSSm-Book"/>
              </a:rPr>
              <a:t>How does electricity work??? Its easy you go over and turn it on at the switch on the wall </a:t>
            </a:r>
            <a:endParaRPr lang="en-AU" b="0" i="0" dirty="0">
              <a:solidFill>
                <a:srgbClr val="333333"/>
              </a:solidFill>
              <a:effectLst/>
              <a:latin typeface="GothamSSm-Book"/>
            </a:endParaRPr>
          </a:p>
          <a:p>
            <a:pPr algn="l"/>
            <a:r>
              <a:rPr lang="en-AU" b="1" i="1" u="sng" dirty="0">
                <a:solidFill>
                  <a:srgbClr val="333333"/>
                </a:solidFill>
                <a:effectLst/>
                <a:latin typeface="GothamSSm-Book"/>
              </a:rPr>
              <a:t>Intro to electricity</a:t>
            </a:r>
            <a:endParaRPr lang="en-AU" b="0" i="0" dirty="0">
              <a:solidFill>
                <a:srgbClr val="333333"/>
              </a:solidFill>
              <a:effectLst/>
              <a:latin typeface="GothamSSm-Book"/>
            </a:endParaRPr>
          </a:p>
          <a:p>
            <a:pPr algn="l"/>
            <a:r>
              <a:rPr lang="en-AU" b="0" i="0" dirty="0">
                <a:solidFill>
                  <a:srgbClr val="333333"/>
                </a:solidFill>
                <a:effectLst/>
                <a:latin typeface="GothamSSm-Book"/>
              </a:rPr>
              <a:t>In lots of situations, especially in workshops, you'll get asked if you know how something works, before quickly moving to the next bit. </a:t>
            </a:r>
          </a:p>
          <a:p>
            <a:pPr algn="l"/>
            <a:endParaRPr lang="en-AU" b="0" i="0" dirty="0">
              <a:solidFill>
                <a:srgbClr val="333333"/>
              </a:solidFill>
              <a:effectLst/>
              <a:latin typeface="GothamSSm-Book"/>
            </a:endParaRPr>
          </a:p>
          <a:p>
            <a:pPr algn="l"/>
            <a:r>
              <a:rPr lang="en-AU" b="0" i="0" dirty="0">
                <a:solidFill>
                  <a:srgbClr val="333333"/>
                </a:solidFill>
                <a:effectLst/>
                <a:latin typeface="GothamSSm-Book"/>
              </a:rPr>
              <a:t>And electricity is one of these classic things that a </a:t>
            </a:r>
            <a:r>
              <a:rPr lang="en-AU" b="0" i="1" dirty="0">
                <a:solidFill>
                  <a:srgbClr val="333333"/>
                </a:solidFill>
                <a:effectLst/>
                <a:latin typeface="GothamSSm-Book"/>
              </a:rPr>
              <a:t>hand wavey </a:t>
            </a:r>
            <a:r>
              <a:rPr lang="en-AU" b="0" i="0" dirty="0">
                <a:solidFill>
                  <a:srgbClr val="333333"/>
                </a:solidFill>
                <a:effectLst/>
                <a:latin typeface="GothamSSm-Book"/>
              </a:rPr>
              <a:t>assumption is made that you'll know how it works and we don't really stop to make sure we all really understand it.</a:t>
            </a:r>
          </a:p>
          <a:p>
            <a:pPr algn="l"/>
            <a:endParaRPr lang="en-AU" b="0" i="0" dirty="0">
              <a:solidFill>
                <a:srgbClr val="333333"/>
              </a:solidFill>
              <a:effectLst/>
              <a:latin typeface="GothamSSm-Book"/>
            </a:endParaRPr>
          </a:p>
          <a:p>
            <a:pPr algn="l"/>
            <a:r>
              <a:rPr lang="en-AU" b="0" i="0" dirty="0">
                <a:solidFill>
                  <a:srgbClr val="333333"/>
                </a:solidFill>
                <a:effectLst/>
                <a:latin typeface="GothamSSm-Book"/>
              </a:rPr>
              <a:t>Today we're going to stop and try and make sure that we all have the basic understanding of</a:t>
            </a:r>
          </a:p>
          <a:p>
            <a:pPr algn="l">
              <a:buFont typeface="Arial" panose="020B0604020202020204" pitchFamily="34" charset="0"/>
              <a:buChar char="•"/>
            </a:pPr>
            <a:r>
              <a:rPr lang="en-AU" b="0" i="0" dirty="0">
                <a:solidFill>
                  <a:srgbClr val="333333"/>
                </a:solidFill>
                <a:effectLst/>
                <a:latin typeface="GothamSSm-Book"/>
              </a:rPr>
              <a:t>how Electricity flows in a circuit,</a:t>
            </a:r>
          </a:p>
          <a:p>
            <a:pPr algn="l">
              <a:buFont typeface="Arial" panose="020B0604020202020204" pitchFamily="34" charset="0"/>
              <a:buChar char="•"/>
            </a:pPr>
            <a:r>
              <a:rPr lang="en-AU" b="0" i="0" dirty="0">
                <a:solidFill>
                  <a:srgbClr val="333333"/>
                </a:solidFill>
                <a:effectLst/>
                <a:latin typeface="GothamSSm-Book"/>
              </a:rPr>
              <a:t>how some common components work and</a:t>
            </a:r>
          </a:p>
          <a:p>
            <a:pPr algn="l">
              <a:buFont typeface="Arial" panose="020B0604020202020204" pitchFamily="34" charset="0"/>
              <a:buChar char="•"/>
            </a:pPr>
            <a:r>
              <a:rPr lang="en-AU" b="0" i="0" dirty="0">
                <a:solidFill>
                  <a:srgbClr val="333333"/>
                </a:solidFill>
                <a:effectLst/>
                <a:latin typeface="GothamSSm-Book"/>
              </a:rPr>
              <a:t>how we can make use the effects for our own devilish ends.</a:t>
            </a:r>
          </a:p>
          <a:p>
            <a:pPr algn="l">
              <a:buFont typeface="Arial" panose="020B0604020202020204" pitchFamily="34" charset="0"/>
              <a:buChar char="•"/>
            </a:pPr>
            <a:endParaRPr lang="en-AU" b="0" i="0" dirty="0">
              <a:solidFill>
                <a:srgbClr val="333333"/>
              </a:solidFill>
              <a:effectLst/>
              <a:latin typeface="GothamSSm-Book"/>
            </a:endParaRPr>
          </a:p>
          <a:p>
            <a:pPr algn="l">
              <a:buFont typeface="Arial" panose="020B0604020202020204" pitchFamily="34" charset="0"/>
              <a:buChar char="•"/>
            </a:pPr>
            <a:r>
              <a:rPr lang="en-AU" b="0" i="0" dirty="0">
                <a:solidFill>
                  <a:srgbClr val="333333"/>
                </a:solidFill>
                <a:effectLst/>
                <a:latin typeface="GothamSSm-Book"/>
              </a:rPr>
              <a:t>IF WE CAN WE’LL WORK OUR WAY THRU THE BASICS AND UP AND INCLUDING TRASNSITORS </a:t>
            </a:r>
          </a:p>
          <a:p>
            <a:pPr algn="l"/>
            <a:endParaRPr lang="en-AU" b="0" i="0" dirty="0">
              <a:solidFill>
                <a:srgbClr val="333333"/>
              </a:solidFill>
              <a:effectLst/>
              <a:latin typeface="GothamSSm-Book"/>
            </a:endParaRPr>
          </a:p>
          <a:p>
            <a:pPr algn="l"/>
            <a:r>
              <a:rPr lang="en-AU" b="0" i="0" dirty="0">
                <a:solidFill>
                  <a:srgbClr val="333333"/>
                </a:solidFill>
                <a:effectLst/>
                <a:latin typeface="GothamSSm-Book"/>
              </a:rPr>
              <a:t>First time I delivered some of this content ( a couple of month ago ) I was reflecting on how people get their head around complex concepts and I came across ELI5 </a:t>
            </a:r>
          </a:p>
          <a:p>
            <a:pPr algn="l"/>
            <a:r>
              <a:rPr lang="en-AU" b="0" i="0" dirty="0">
                <a:solidFill>
                  <a:srgbClr val="333333"/>
                </a:solidFill>
                <a:effectLst/>
                <a:latin typeface="GothamSSm-Book"/>
              </a:rPr>
              <a:t> We are going to guided by </a:t>
            </a:r>
            <a:r>
              <a:rPr lang="en-AU" b="0" i="0" dirty="0">
                <a:solidFill>
                  <a:srgbClr val="0058CC"/>
                </a:solidFill>
                <a:effectLst/>
                <a:latin typeface="GothamSSm-Book"/>
                <a:hlinkClick r:id="rId3" tooltip="https://medium.com/eli5-ai/explain-like-im-five-77f18c385512"/>
              </a:rPr>
              <a:t>ELI5</a:t>
            </a:r>
            <a:r>
              <a:rPr lang="en-AU" b="0" i="0" dirty="0">
                <a:solidFill>
                  <a:srgbClr val="333333"/>
                </a:solidFill>
                <a:effectLst/>
                <a:latin typeface="GothamSSm-Book"/>
              </a:rPr>
              <a:t> concept to make sure we all understand. Explain Like I'm 5 is a bit of a movement on the web, started on reddit (and other message board style social media) and things like </a:t>
            </a:r>
            <a:r>
              <a:rPr lang="en-AU" b="0" i="0" dirty="0" err="1">
                <a:solidFill>
                  <a:srgbClr val="333333"/>
                </a:solidFill>
                <a:effectLst/>
                <a:latin typeface="GothamSSm-Book"/>
              </a:rPr>
              <a:t>youtube</a:t>
            </a:r>
            <a:r>
              <a:rPr lang="en-AU" b="0" i="0" dirty="0">
                <a:solidFill>
                  <a:srgbClr val="333333"/>
                </a:solidFill>
                <a:effectLst/>
                <a:latin typeface="GothamSSm-Book"/>
              </a:rPr>
              <a:t> where people take commonly asked questions like “How does Electric circuit work?” and answer these questions in a way that a lay person would understand - using a Five year old intelligence as a rough filter of the assumed understanding or experience of the world as a starting point for the explanation. </a:t>
            </a:r>
          </a:p>
          <a:p>
            <a:pPr algn="l"/>
            <a:endParaRPr lang="en-AU" b="0" i="0" dirty="0">
              <a:solidFill>
                <a:srgbClr val="333333"/>
              </a:solidFill>
              <a:effectLst/>
              <a:latin typeface="GothamSSm-Book"/>
            </a:endParaRPr>
          </a:p>
          <a:p>
            <a:pPr algn="l"/>
            <a:r>
              <a:rPr lang="en-AU" b="0" i="0" dirty="0">
                <a:solidFill>
                  <a:srgbClr val="333333"/>
                </a:solidFill>
                <a:effectLst/>
                <a:latin typeface="GothamSSm-Book"/>
              </a:rPr>
              <a:t>Often the ELI5 explanation ( or the best ones </a:t>
            </a:r>
            <a:r>
              <a:rPr lang="en-AU" b="0" i="0" dirty="0" err="1">
                <a:solidFill>
                  <a:srgbClr val="333333"/>
                </a:solidFill>
                <a:effectLst/>
                <a:latin typeface="GothamSSm-Book"/>
              </a:rPr>
              <a:t>i</a:t>
            </a:r>
            <a:r>
              <a:rPr lang="en-AU" b="0" i="0" dirty="0">
                <a:solidFill>
                  <a:srgbClr val="333333"/>
                </a:solidFill>
                <a:effectLst/>
                <a:latin typeface="GothamSSm-Book"/>
              </a:rPr>
              <a:t> think) make use of observations a five year old would use. You'll see what I mean when we get to it.)</a:t>
            </a:r>
          </a:p>
          <a:p>
            <a:pPr algn="l"/>
            <a:endParaRPr lang="en-AU" b="0" i="0" dirty="0">
              <a:solidFill>
                <a:srgbClr val="333333"/>
              </a:solidFill>
              <a:effectLst/>
              <a:latin typeface="GothamSSm-Book"/>
            </a:endParaRPr>
          </a:p>
          <a:p>
            <a:r>
              <a:rPr lang="en-US" dirty="0"/>
              <a:t>Learning styles – learning thru mental models, by seeing relationships and consequences, by measuring  </a:t>
            </a:r>
          </a:p>
          <a:p>
            <a:r>
              <a:rPr lang="en-US" dirty="0"/>
              <a:t>Learning by doing - resourcing our intuitions with experience </a:t>
            </a:r>
          </a:p>
          <a:p>
            <a:r>
              <a:rPr lang="en-US" dirty="0"/>
              <a:t>Learning together - by discussing, explaining </a:t>
            </a:r>
          </a:p>
          <a:p>
            <a:endParaRPr lang="en-US" dirty="0"/>
          </a:p>
          <a:p>
            <a:r>
              <a:rPr lang="en-US" dirty="0"/>
              <a:t>BECAUSE THIS IS WORKSHOP IS A BIT OF A FIRST REALLY INTERESTED IN HEARING YOUR FEEDBACK – TOO MUCH,  NOT ENOUGH</a:t>
            </a:r>
          </a:p>
          <a:p>
            <a:endParaRPr lang="en-US" dirty="0"/>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11</a:t>
            </a:fld>
            <a:endParaRPr lang="en-AU"/>
          </a:p>
        </p:txBody>
      </p:sp>
    </p:spTree>
    <p:extLst>
      <p:ext uri="{BB962C8B-B14F-4D97-AF65-F5344CB8AC3E}">
        <p14:creationId xmlns:p14="http://schemas.microsoft.com/office/powerpoint/2010/main" val="208919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only one thing that you learn today it would be great to think you are confident about what’s safe and legal and what’s not.</a:t>
            </a:r>
          </a:p>
          <a:p>
            <a:r>
              <a:rPr lang="en-US" dirty="0"/>
              <a:t> </a:t>
            </a:r>
          </a:p>
          <a:p>
            <a:endParaRPr lang="en-US" dirty="0"/>
          </a:p>
          <a:p>
            <a:r>
              <a:rPr lang="en-AU" b="0" i="0" dirty="0">
                <a:solidFill>
                  <a:srgbClr val="000000"/>
                </a:solidFill>
                <a:effectLst/>
                <a:latin typeface="verdana" panose="020B0604030504040204" pitchFamily="34" charset="0"/>
              </a:rPr>
              <a:t>A helpful way to look at it electrical safety is IEC (int Electrotechnical </a:t>
            </a:r>
            <a:r>
              <a:rPr lang="en-AU" b="0" i="0" dirty="0" err="1">
                <a:solidFill>
                  <a:srgbClr val="000000"/>
                </a:solidFill>
                <a:effectLst/>
                <a:latin typeface="verdana" panose="020B0604030504040204" pitchFamily="34" charset="0"/>
              </a:rPr>
              <a:t>Commision</a:t>
            </a:r>
            <a:r>
              <a:rPr lang="en-AU" b="0" i="0" dirty="0">
                <a:solidFill>
                  <a:srgbClr val="000000"/>
                </a:solidFill>
                <a:effectLst/>
                <a:latin typeface="verdana" panose="020B0604030504040204" pitchFamily="34" charset="0"/>
              </a:rPr>
              <a:t>) definition of High Voltage, Low Voltage and Extra Low Voltage </a:t>
            </a:r>
          </a:p>
          <a:p>
            <a:endParaRPr lang="en-AU" b="0" i="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E383D857-88AB-4AFE-9009-7FE04966A54D}" type="slidenum">
              <a:rPr lang="en-AU" smtClean="0"/>
              <a:t>12</a:t>
            </a:fld>
            <a:endParaRPr lang="en-AU"/>
          </a:p>
        </p:txBody>
      </p:sp>
    </p:spTree>
    <p:extLst>
      <p:ext uri="{BB962C8B-B14F-4D97-AF65-F5344CB8AC3E}">
        <p14:creationId xmlns:p14="http://schemas.microsoft.com/office/powerpoint/2010/main" val="231843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000000"/>
                </a:solidFill>
                <a:effectLst/>
                <a:latin typeface="verdana" panose="020B0604030504040204" pitchFamily="34" charset="0"/>
              </a:rPr>
              <a:t>High Voltage is over 1000V AC and 1500DC and can arc thru the air </a:t>
            </a:r>
          </a:p>
          <a:p>
            <a:endParaRPr lang="en-AU" b="0" i="0" dirty="0">
              <a:solidFill>
                <a:srgbClr val="000000"/>
              </a:solidFill>
              <a:effectLst/>
              <a:latin typeface="verdana" panose="020B0604030504040204" pitchFamily="34" charset="0"/>
            </a:endParaRPr>
          </a:p>
          <a:p>
            <a:r>
              <a:rPr lang="en-AU" b="0" i="0" dirty="0">
                <a:solidFill>
                  <a:srgbClr val="000000"/>
                </a:solidFill>
                <a:effectLst/>
                <a:latin typeface="verdana" panose="020B0604030504040204" pitchFamily="34" charset="0"/>
              </a:rPr>
              <a:t>Low voltage is anything under this and can result in an electric shock </a:t>
            </a:r>
          </a:p>
          <a:p>
            <a:endParaRPr lang="en-AU" b="0" i="0" dirty="0">
              <a:solidFill>
                <a:srgbClr val="000000"/>
              </a:solidFill>
              <a:effectLst/>
              <a:latin typeface="verdana" panose="020B0604030504040204" pitchFamily="34" charset="0"/>
            </a:endParaRPr>
          </a:p>
          <a:p>
            <a:r>
              <a:rPr lang="en-AU" b="0" i="0" dirty="0">
                <a:solidFill>
                  <a:srgbClr val="000000"/>
                </a:solidFill>
                <a:effectLst/>
                <a:latin typeface="verdana" panose="020B0604030504040204" pitchFamily="34" charset="0"/>
              </a:rPr>
              <a:t>Extra Low Voltage is anything under 50VAC or 120VDC and is consider low risk</a:t>
            </a:r>
          </a:p>
          <a:p>
            <a:endParaRPr lang="en-AU" b="0" i="0" dirty="0">
              <a:solidFill>
                <a:srgbClr val="000000"/>
              </a:solidFill>
              <a:effectLst/>
              <a:latin typeface="verdana" panose="020B0604030504040204" pitchFamily="34" charset="0"/>
            </a:endParaRPr>
          </a:p>
          <a:p>
            <a:r>
              <a:rPr lang="en-AU" b="0" i="0" dirty="0">
                <a:solidFill>
                  <a:srgbClr val="000000"/>
                </a:solidFill>
                <a:effectLst/>
                <a:latin typeface="verdana" panose="020B0604030504040204" pitchFamily="34" charset="0"/>
              </a:rPr>
              <a:t>In Australia you need to be certified to work on anything over Extra Low Voltage.  </a:t>
            </a:r>
            <a:endParaRPr lang="en-US" dirty="0"/>
          </a:p>
          <a:p>
            <a:endParaRPr lang="en-US" dirty="0"/>
          </a:p>
          <a:p>
            <a:endParaRPr lang="en-US" dirty="0"/>
          </a:p>
          <a:p>
            <a:r>
              <a:rPr lang="en-US" dirty="0"/>
              <a:t>TODAY WE’LL BE WORKING ON 9 VOLT DC CIRCUITS </a:t>
            </a:r>
            <a:r>
              <a:rPr lang="en-US" dirty="0">
                <a:sym typeface="Wingdings" pitchFamily="2" charset="2"/>
              </a:rPr>
              <a:t></a:t>
            </a:r>
          </a:p>
          <a:p>
            <a:endParaRPr lang="en-US" dirty="0"/>
          </a:p>
          <a:p>
            <a:endParaRPr lang="en-US" dirty="0"/>
          </a:p>
          <a:p>
            <a:endParaRPr lang="en-US" dirty="0"/>
          </a:p>
          <a:p>
            <a:r>
              <a:rPr lang="en-US"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www.legislation.qld.gov.au</a:t>
            </a:r>
            <a:r>
              <a:rPr lang="en-US" dirty="0"/>
              <a:t>/view/html/</a:t>
            </a:r>
            <a:r>
              <a:rPr lang="en-US" dirty="0" err="1"/>
              <a:t>inforce</a:t>
            </a:r>
            <a:r>
              <a:rPr lang="en-US" dirty="0"/>
              <a:t>/current/act-2002-042#sec.14</a:t>
            </a:r>
          </a:p>
          <a:p>
            <a:r>
              <a:rPr lang="en-US" dirty="0" err="1"/>
              <a:t>www.legislation.qld.gov.au</a:t>
            </a:r>
            <a:r>
              <a:rPr lang="en-US" dirty="0"/>
              <a:t>/view/html/</a:t>
            </a:r>
            <a:r>
              <a:rPr lang="en-US" dirty="0" err="1"/>
              <a:t>inforce</a:t>
            </a:r>
            <a:r>
              <a:rPr lang="en-US" dirty="0"/>
              <a:t>/current/act-2002-042#sec.55</a:t>
            </a:r>
          </a:p>
          <a:p>
            <a:r>
              <a:rPr lang="en-US" dirty="0"/>
              <a:t>https://</a:t>
            </a:r>
            <a:r>
              <a:rPr lang="en-US" dirty="0" err="1"/>
              <a:t>www.legislation.qld.gov.au</a:t>
            </a:r>
            <a:r>
              <a:rPr lang="en-US" dirty="0"/>
              <a:t>/view/html/</a:t>
            </a:r>
            <a:r>
              <a:rPr lang="en-US" dirty="0" err="1"/>
              <a:t>inforce</a:t>
            </a:r>
            <a:r>
              <a:rPr lang="en-US" dirty="0"/>
              <a:t>/current/act-2002-042#sch.2</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13</a:t>
            </a:fld>
            <a:endParaRPr lang="en-AU"/>
          </a:p>
        </p:txBody>
      </p:sp>
    </p:spTree>
    <p:extLst>
      <p:ext uri="{BB962C8B-B14F-4D97-AF65-F5344CB8AC3E}">
        <p14:creationId xmlns:p14="http://schemas.microsoft.com/office/powerpoint/2010/main" val="219372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don’t worry about this too much because as I said before… you should be playing Alternating Current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14</a:t>
            </a:fld>
            <a:endParaRPr lang="en-AU"/>
          </a:p>
        </p:txBody>
      </p:sp>
    </p:spTree>
    <p:extLst>
      <p:ext uri="{BB962C8B-B14F-4D97-AF65-F5344CB8AC3E}">
        <p14:creationId xmlns:p14="http://schemas.microsoft.com/office/powerpoint/2010/main" val="3875233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15</a:t>
            </a:fld>
            <a:endParaRPr lang="en-AU"/>
          </a:p>
        </p:txBody>
      </p:sp>
    </p:spTree>
    <p:extLst>
      <p:ext uri="{BB962C8B-B14F-4D97-AF65-F5344CB8AC3E}">
        <p14:creationId xmlns:p14="http://schemas.microsoft.com/office/powerpoint/2010/main" val="425317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16</a:t>
            </a:fld>
            <a:endParaRPr lang="en-AU"/>
          </a:p>
        </p:txBody>
      </p:sp>
    </p:spTree>
    <p:extLst>
      <p:ext uri="{BB962C8B-B14F-4D97-AF65-F5344CB8AC3E}">
        <p14:creationId xmlns:p14="http://schemas.microsoft.com/office/powerpoint/2010/main" val="26720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GothamSSm-Book"/>
              </a:rPr>
              <a:t>*One ampere is equal to 6.241509074×1018 electrons worth of charge moving past a point </a:t>
            </a:r>
            <a:r>
              <a:rPr lang="en-AU" b="1" i="0" dirty="0">
                <a:solidFill>
                  <a:srgbClr val="333333"/>
                </a:solidFill>
                <a:effectLst/>
                <a:latin typeface="GothamSSm-Book"/>
              </a:rPr>
              <a:t>per second</a:t>
            </a:r>
            <a:r>
              <a:rPr lang="en-AU" b="0" i="0" dirty="0">
                <a:solidFill>
                  <a:srgbClr val="333333"/>
                </a:solidFill>
                <a:effectLst/>
                <a:latin typeface="GothamSSm-Book"/>
              </a:rPr>
              <a:t>.</a:t>
            </a:r>
            <a:endParaRPr lang="en-US" dirty="0"/>
          </a:p>
          <a:p>
            <a:endParaRPr lang="en-US" dirty="0"/>
          </a:p>
          <a:p>
            <a:endParaRPr lang="en-US" sz="1600" b="1" dirty="0"/>
          </a:p>
          <a:p>
            <a:endParaRPr lang="en-US" sz="1600" b="1" dirty="0"/>
          </a:p>
          <a:p>
            <a:endParaRPr lang="en-US" sz="1600" b="1" dirty="0"/>
          </a:p>
          <a:p>
            <a:r>
              <a:rPr lang="en-US" sz="1600" b="1" dirty="0"/>
              <a:t>Generally we talk about this current flowing from the positively Charged side of the circuit to the negatively charged side* </a:t>
            </a:r>
          </a:p>
          <a:p>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dirty="0">
                <a:solidFill>
                  <a:srgbClr val="333333"/>
                </a:solidFill>
                <a:effectLst/>
                <a:latin typeface="GothamSSm-Book"/>
              </a:rPr>
              <a:t>Current is measured in Amps ( named after Andre Marie Ampere and represented by the letter </a:t>
            </a:r>
            <a:r>
              <a:rPr lang="en-AU" sz="1600" b="1" dirty="0">
                <a:solidFill>
                  <a:srgbClr val="333333"/>
                </a:solidFill>
                <a:latin typeface="Courier" pitchFamily="2" charset="0"/>
              </a:rPr>
              <a:t>I</a:t>
            </a:r>
            <a:r>
              <a:rPr lang="en-AU" sz="1600" b="0" i="0" dirty="0">
                <a:solidFill>
                  <a:srgbClr val="333333"/>
                </a:solidFill>
                <a:effectLst/>
                <a:latin typeface="GothamSSm-Book"/>
              </a:rPr>
              <a:t>)</a:t>
            </a:r>
            <a:endParaRPr lang="en-AU" sz="1600" dirty="0"/>
          </a:p>
          <a:p>
            <a:endParaRPr lang="en-US" sz="1600" b="1" dirty="0"/>
          </a:p>
          <a:p>
            <a:r>
              <a:rPr lang="en-AU" sz="2400" b="0" i="0" dirty="0">
                <a:solidFill>
                  <a:srgbClr val="333333"/>
                </a:solidFill>
                <a:effectLst/>
                <a:latin typeface="GothamSSm-Book"/>
              </a:rPr>
              <a:t>*</a:t>
            </a:r>
            <a:r>
              <a:rPr lang="en-AU" sz="2400" b="0" i="0" dirty="0" err="1">
                <a:solidFill>
                  <a:srgbClr val="333333"/>
                </a:solidFill>
                <a:effectLst/>
                <a:latin typeface="GothamSSm-Book"/>
              </a:rPr>
              <a:t>nb</a:t>
            </a:r>
            <a:r>
              <a:rPr lang="en-AU" sz="2400" b="0" i="0" dirty="0">
                <a:solidFill>
                  <a:srgbClr val="333333"/>
                </a:solidFill>
                <a:effectLst/>
                <a:latin typeface="GothamSSm-Book"/>
              </a:rPr>
              <a:t>: </a:t>
            </a:r>
            <a:r>
              <a:rPr lang="en-AU" sz="2400" b="0" i="0" dirty="0" err="1">
                <a:solidFill>
                  <a:srgbClr val="333333"/>
                </a:solidFill>
                <a:effectLst/>
                <a:latin typeface="GothamSSm-Book"/>
              </a:rPr>
              <a:t>theres</a:t>
            </a:r>
            <a:r>
              <a:rPr lang="en-AU" sz="2400" b="0" i="0" dirty="0">
                <a:solidFill>
                  <a:srgbClr val="333333"/>
                </a:solidFill>
                <a:effectLst/>
                <a:latin typeface="GothamSSm-Book"/>
              </a:rPr>
              <a:t> a big caveat here- electrons “actually” have been discovered flow from negative to positive (only recently actually)… but the convention has remained - Current flows Positive to negative, active to neutral, positive to ground.</a:t>
            </a:r>
          </a:p>
          <a:p>
            <a:endParaRPr lang="en-AU" sz="2400" b="0" i="0" dirty="0">
              <a:solidFill>
                <a:srgbClr val="333333"/>
              </a:solidFill>
              <a:effectLst/>
              <a:latin typeface="GothamSSm-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Practical activity: Calc batt &amp; LED</a:t>
            </a:r>
          </a:p>
          <a:p>
            <a:endParaRPr lang="en-US" sz="1600" b="1" dirty="0"/>
          </a:p>
        </p:txBody>
      </p:sp>
      <p:sp>
        <p:nvSpPr>
          <p:cNvPr id="4" name="Slide Number Placeholder 3"/>
          <p:cNvSpPr>
            <a:spLocks noGrp="1"/>
          </p:cNvSpPr>
          <p:nvPr>
            <p:ph type="sldNum" sz="quarter" idx="5"/>
          </p:nvPr>
        </p:nvSpPr>
        <p:spPr/>
        <p:txBody>
          <a:bodyPr/>
          <a:lstStyle/>
          <a:p>
            <a:fld id="{E383D857-88AB-4AFE-9009-7FE04966A54D}" type="slidenum">
              <a:rPr lang="en-AU" smtClean="0"/>
              <a:t>17</a:t>
            </a:fld>
            <a:endParaRPr lang="en-AU"/>
          </a:p>
        </p:txBody>
      </p:sp>
    </p:spTree>
    <p:extLst>
      <p:ext uri="{BB962C8B-B14F-4D97-AF65-F5344CB8AC3E}">
        <p14:creationId xmlns:p14="http://schemas.microsoft.com/office/powerpoint/2010/main" val="250133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latin typeface="GothamSSm-Book"/>
              </a:rPr>
              <a:t>This potential is measured in Volts </a:t>
            </a:r>
            <a:r>
              <a:rPr lang="en-AU" dirty="0">
                <a:solidFill>
                  <a:srgbClr val="333333"/>
                </a:solidFill>
                <a:latin typeface="GothamSSm-Book"/>
              </a:rPr>
              <a:t>(</a:t>
            </a:r>
            <a:r>
              <a:rPr lang="en-AU" b="0" i="0" dirty="0">
                <a:solidFill>
                  <a:srgbClr val="333333"/>
                </a:solidFill>
                <a:effectLst/>
                <a:latin typeface="GothamSSm-Book"/>
              </a:rPr>
              <a:t> </a:t>
            </a:r>
            <a:r>
              <a:rPr lang="en-AU" dirty="0">
                <a:solidFill>
                  <a:srgbClr val="333333"/>
                </a:solidFill>
                <a:latin typeface="GothamSSm-Book"/>
              </a:rPr>
              <a:t>n</a:t>
            </a:r>
            <a:r>
              <a:rPr lang="en-AU" b="0" i="0" dirty="0">
                <a:solidFill>
                  <a:srgbClr val="333333"/>
                </a:solidFill>
                <a:effectLst/>
                <a:latin typeface="GothamSSm-Book"/>
              </a:rPr>
              <a:t>amed after Alessandro Volta represented by the letter </a:t>
            </a:r>
            <a:r>
              <a:rPr lang="en-AU" b="1" dirty="0">
                <a:solidFill>
                  <a:srgbClr val="333333"/>
                </a:solidFill>
                <a:latin typeface="Courier" pitchFamily="2" charset="0"/>
              </a:rPr>
              <a:t>V)</a:t>
            </a:r>
            <a:endParaRPr lang="en-AU" dirty="0"/>
          </a:p>
          <a:p>
            <a:pPr algn="l"/>
            <a:endParaRPr lang="en-AU" b="0" i="0" dirty="0">
              <a:solidFill>
                <a:srgbClr val="333333"/>
              </a:solidFill>
              <a:effectLst/>
              <a:latin typeface="GothamSSm-Book"/>
            </a:endParaRPr>
          </a:p>
          <a:p>
            <a:br>
              <a:rPr lang="en-AU" dirty="0"/>
            </a:br>
            <a:r>
              <a:rPr lang="en-US" sz="1200" b="1" dirty="0"/>
              <a:t>Practical activity: </a:t>
            </a:r>
            <a:r>
              <a:rPr lang="en-US" b="1" dirty="0"/>
              <a:t>9v Battery &amp; LED PLUS a resistor</a:t>
            </a:r>
          </a:p>
        </p:txBody>
      </p:sp>
      <p:sp>
        <p:nvSpPr>
          <p:cNvPr id="4" name="Slide Number Placeholder 3"/>
          <p:cNvSpPr>
            <a:spLocks noGrp="1"/>
          </p:cNvSpPr>
          <p:nvPr>
            <p:ph type="sldNum" sz="quarter" idx="5"/>
          </p:nvPr>
        </p:nvSpPr>
        <p:spPr/>
        <p:txBody>
          <a:bodyPr/>
          <a:lstStyle/>
          <a:p>
            <a:fld id="{E383D857-88AB-4AFE-9009-7FE04966A54D}" type="slidenum">
              <a:rPr lang="en-AU" smtClean="0"/>
              <a:t>18</a:t>
            </a:fld>
            <a:endParaRPr lang="en-AU"/>
          </a:p>
        </p:txBody>
      </p:sp>
    </p:spTree>
    <p:extLst>
      <p:ext uri="{BB962C8B-B14F-4D97-AF65-F5344CB8AC3E}">
        <p14:creationId xmlns:p14="http://schemas.microsoft.com/office/powerpoint/2010/main" val="1496192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and and a calc battery </a:t>
            </a:r>
          </a:p>
          <a:p>
            <a:endParaRPr lang="en-US" dirty="0"/>
          </a:p>
          <a:p>
            <a:pPr marL="171450" indent="-171450">
              <a:buFont typeface="Arial" panose="020B0604020202020204" pitchFamily="34" charset="0"/>
              <a:buChar char="•"/>
            </a:pPr>
            <a:r>
              <a:rPr lang="en-US" dirty="0"/>
              <a:t>Battery has a Pos and Neg side </a:t>
            </a:r>
          </a:p>
          <a:p>
            <a:pPr marL="171450" indent="-171450">
              <a:buFont typeface="Arial" panose="020B0604020202020204" pitchFamily="34" charset="0"/>
              <a:buChar char="•"/>
            </a:pPr>
            <a:r>
              <a:rPr lang="en-US" dirty="0"/>
              <a:t>LED is a special Diode – Diode are one way gate has a pos and neg too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the right way round the Voltage of pushes electrons down the led which tickle the semi conductor which emits photons and then continue around to complete the circuit. </a:t>
            </a:r>
          </a:p>
          <a:p>
            <a:pPr marL="171450" indent="-171450">
              <a:buFont typeface="Arial" panose="020B0604020202020204" pitchFamily="34" charset="0"/>
              <a:buChar char="•"/>
            </a:pPr>
            <a:r>
              <a:rPr lang="en-US" dirty="0"/>
              <a:t>If </a:t>
            </a:r>
            <a:r>
              <a:rPr lang="en-US" dirty="0" err="1"/>
              <a:t>theres</a:t>
            </a:r>
            <a:r>
              <a:rPr lang="en-US" dirty="0"/>
              <a:t> a break in the circuit the electrons – current can flow</a:t>
            </a:r>
          </a:p>
          <a:p>
            <a:pPr marL="171450" indent="-171450">
              <a:buFont typeface="Arial" panose="020B0604020202020204" pitchFamily="34" charset="0"/>
              <a:buChar char="•"/>
            </a:pPr>
            <a:r>
              <a:rPr lang="en-US" dirty="0"/>
              <a:t>If the LED is around the wrong way the </a:t>
            </a:r>
            <a:r>
              <a:rPr lang="en-US" dirty="0" err="1"/>
              <a:t>elctrons</a:t>
            </a:r>
            <a:r>
              <a:rPr lang="en-US" dirty="0"/>
              <a:t> get caught at the led and the circuit wont flow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19</a:t>
            </a:fld>
            <a:endParaRPr lang="en-AU"/>
          </a:p>
        </p:txBody>
      </p:sp>
    </p:spTree>
    <p:extLst>
      <p:ext uri="{BB962C8B-B14F-4D97-AF65-F5344CB8AC3E}">
        <p14:creationId xmlns:p14="http://schemas.microsoft.com/office/powerpoint/2010/main" val="389471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GothamSSm-Book"/>
              </a:rPr>
              <a:t>We acknowledge Aboriginal and Torres Strait Islander peoples and their continuing connection to land and as custodians of stories for millennia. We respectfully acknowledge the land on which we all meet today, and pay our respects to elders past, present and emerging.</a:t>
            </a:r>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2</a:t>
            </a:fld>
            <a:endParaRPr lang="en-AU"/>
          </a:p>
        </p:txBody>
      </p:sp>
    </p:spTree>
    <p:extLst>
      <p:ext uri="{BB962C8B-B14F-4D97-AF65-F5344CB8AC3E}">
        <p14:creationId xmlns:p14="http://schemas.microsoft.com/office/powerpoint/2010/main" val="2896647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33333"/>
                </a:solidFill>
                <a:effectLst/>
                <a:latin typeface="GothamSSm-Book"/>
              </a:rPr>
              <a:t>There are a couple of analogies that commonly get used to describe how this happens that are intuitive to us because we see and in these things in our daily observations. The first one is the “ Hydraulic – Electro analogy” and, the other is the “Earth gravity analogy” (marble run) of electrical potential.</a:t>
            </a:r>
          </a:p>
          <a:p>
            <a:pPr algn="l"/>
            <a:r>
              <a:rPr lang="en-AU" b="0" i="0" dirty="0">
                <a:solidFill>
                  <a:srgbClr val="333333"/>
                </a:solidFill>
                <a:effectLst/>
                <a:latin typeface="GothamSSm-Book"/>
              </a:rPr>
              <a:t>Its good to look at both of these analogies because they both have strengths and limitations.</a:t>
            </a:r>
          </a:p>
          <a:p>
            <a:br>
              <a:rPr lang="en-AU" dirty="0"/>
            </a:br>
            <a:r>
              <a:rPr lang="en-US" sz="1200" b="1" dirty="0"/>
              <a:t>Practical activity: </a:t>
            </a:r>
            <a:r>
              <a:rPr lang="en-US" b="1" dirty="0"/>
              <a:t>9v Battery &amp; LED PLUS a resistor</a:t>
            </a:r>
          </a:p>
        </p:txBody>
      </p:sp>
      <p:sp>
        <p:nvSpPr>
          <p:cNvPr id="4" name="Slide Number Placeholder 3"/>
          <p:cNvSpPr>
            <a:spLocks noGrp="1"/>
          </p:cNvSpPr>
          <p:nvPr>
            <p:ph type="sldNum" sz="quarter" idx="5"/>
          </p:nvPr>
        </p:nvSpPr>
        <p:spPr/>
        <p:txBody>
          <a:bodyPr/>
          <a:lstStyle/>
          <a:p>
            <a:fld id="{E383D857-88AB-4AFE-9009-7FE04966A54D}" type="slidenum">
              <a:rPr lang="en-AU" smtClean="0"/>
              <a:t>20</a:t>
            </a:fld>
            <a:endParaRPr lang="en-AU"/>
          </a:p>
        </p:txBody>
      </p:sp>
    </p:spTree>
    <p:extLst>
      <p:ext uri="{BB962C8B-B14F-4D97-AF65-F5344CB8AC3E}">
        <p14:creationId xmlns:p14="http://schemas.microsoft.com/office/powerpoint/2010/main" val="116053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21</a:t>
            </a:fld>
            <a:endParaRPr lang="en-AU"/>
          </a:p>
        </p:txBody>
      </p:sp>
    </p:spTree>
    <p:extLst>
      <p:ext uri="{BB962C8B-B14F-4D97-AF65-F5344CB8AC3E}">
        <p14:creationId xmlns:p14="http://schemas.microsoft.com/office/powerpoint/2010/main" val="3493345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Valve is off now water getting to the water wheel</a:t>
            </a:r>
          </a:p>
        </p:txBody>
      </p:sp>
      <p:sp>
        <p:nvSpPr>
          <p:cNvPr id="4" name="Slide Number Placeholder 3"/>
          <p:cNvSpPr>
            <a:spLocks noGrp="1"/>
          </p:cNvSpPr>
          <p:nvPr>
            <p:ph type="sldNum" sz="quarter" idx="5"/>
          </p:nvPr>
        </p:nvSpPr>
        <p:spPr/>
        <p:txBody>
          <a:bodyPr/>
          <a:lstStyle/>
          <a:p>
            <a:fld id="{E383D857-88AB-4AFE-9009-7FE04966A54D}" type="slidenum">
              <a:rPr lang="en-AU" smtClean="0"/>
              <a:t>22</a:t>
            </a:fld>
            <a:endParaRPr lang="en-AU"/>
          </a:p>
        </p:txBody>
      </p:sp>
    </p:spTree>
    <p:extLst>
      <p:ext uri="{BB962C8B-B14F-4D97-AF65-F5344CB8AC3E}">
        <p14:creationId xmlns:p14="http://schemas.microsoft.com/office/powerpoint/2010/main" val="323894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Theres</a:t>
            </a:r>
            <a:r>
              <a:rPr lang="en-US" dirty="0"/>
              <a:t> no voltage </a:t>
            </a:r>
            <a:r>
              <a:rPr lang="en-US" dirty="0" err="1"/>
              <a:t>sorce</a:t>
            </a:r>
            <a:r>
              <a:rPr lang="en-US" dirty="0"/>
              <a:t> </a:t>
            </a:r>
          </a:p>
        </p:txBody>
      </p:sp>
      <p:sp>
        <p:nvSpPr>
          <p:cNvPr id="4" name="Slide Number Placeholder 3"/>
          <p:cNvSpPr>
            <a:spLocks noGrp="1"/>
          </p:cNvSpPr>
          <p:nvPr>
            <p:ph type="sldNum" sz="quarter" idx="5"/>
          </p:nvPr>
        </p:nvSpPr>
        <p:spPr/>
        <p:txBody>
          <a:bodyPr/>
          <a:lstStyle/>
          <a:p>
            <a:fld id="{E383D857-88AB-4AFE-9009-7FE04966A54D}" type="slidenum">
              <a:rPr lang="en-AU" smtClean="0"/>
              <a:t>23</a:t>
            </a:fld>
            <a:endParaRPr lang="en-AU"/>
          </a:p>
        </p:txBody>
      </p:sp>
    </p:spTree>
    <p:extLst>
      <p:ext uri="{BB962C8B-B14F-4D97-AF65-F5344CB8AC3E}">
        <p14:creationId xmlns:p14="http://schemas.microsoft.com/office/powerpoint/2010/main" val="1079352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we turn on the valve</a:t>
            </a:r>
          </a:p>
        </p:txBody>
      </p:sp>
      <p:sp>
        <p:nvSpPr>
          <p:cNvPr id="4" name="Slide Number Placeholder 3"/>
          <p:cNvSpPr>
            <a:spLocks noGrp="1"/>
          </p:cNvSpPr>
          <p:nvPr>
            <p:ph type="sldNum" sz="quarter" idx="5"/>
          </p:nvPr>
        </p:nvSpPr>
        <p:spPr/>
        <p:txBody>
          <a:bodyPr/>
          <a:lstStyle/>
          <a:p>
            <a:fld id="{E383D857-88AB-4AFE-9009-7FE04966A54D}" type="slidenum">
              <a:rPr lang="en-AU" smtClean="0"/>
              <a:t>24</a:t>
            </a:fld>
            <a:endParaRPr lang="en-AU"/>
          </a:p>
        </p:txBody>
      </p:sp>
    </p:spTree>
    <p:extLst>
      <p:ext uri="{BB962C8B-B14F-4D97-AF65-F5344CB8AC3E}">
        <p14:creationId xmlns:p14="http://schemas.microsoft.com/office/powerpoint/2010/main" val="1497032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happens if apply a voltage and close the switch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25</a:t>
            </a:fld>
            <a:endParaRPr lang="en-AU"/>
          </a:p>
        </p:txBody>
      </p:sp>
    </p:spTree>
    <p:extLst>
      <p:ext uri="{BB962C8B-B14F-4D97-AF65-F5344CB8AC3E}">
        <p14:creationId xmlns:p14="http://schemas.microsoft.com/office/powerpoint/2010/main" val="210481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turn the valve on a little more? </a:t>
            </a:r>
          </a:p>
        </p:txBody>
      </p:sp>
      <p:sp>
        <p:nvSpPr>
          <p:cNvPr id="4" name="Slide Number Placeholder 3"/>
          <p:cNvSpPr>
            <a:spLocks noGrp="1"/>
          </p:cNvSpPr>
          <p:nvPr>
            <p:ph type="sldNum" sz="quarter" idx="5"/>
          </p:nvPr>
        </p:nvSpPr>
        <p:spPr/>
        <p:txBody>
          <a:bodyPr/>
          <a:lstStyle/>
          <a:p>
            <a:fld id="{E383D857-88AB-4AFE-9009-7FE04966A54D}" type="slidenum">
              <a:rPr lang="en-AU" smtClean="0"/>
              <a:t>26</a:t>
            </a:fld>
            <a:endParaRPr lang="en-AU"/>
          </a:p>
        </p:txBody>
      </p:sp>
    </p:spTree>
    <p:extLst>
      <p:ext uri="{BB962C8B-B14F-4D97-AF65-F5344CB8AC3E}">
        <p14:creationId xmlns:p14="http://schemas.microsoft.com/office/powerpoint/2010/main" val="1557412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add more voltage </a:t>
            </a:r>
          </a:p>
        </p:txBody>
      </p:sp>
      <p:sp>
        <p:nvSpPr>
          <p:cNvPr id="4" name="Slide Number Placeholder 3"/>
          <p:cNvSpPr>
            <a:spLocks noGrp="1"/>
          </p:cNvSpPr>
          <p:nvPr>
            <p:ph type="sldNum" sz="quarter" idx="5"/>
          </p:nvPr>
        </p:nvSpPr>
        <p:spPr/>
        <p:txBody>
          <a:bodyPr/>
          <a:lstStyle/>
          <a:p>
            <a:fld id="{E383D857-88AB-4AFE-9009-7FE04966A54D}" type="slidenum">
              <a:rPr lang="en-AU" smtClean="0"/>
              <a:t>27</a:t>
            </a:fld>
            <a:endParaRPr lang="en-AU"/>
          </a:p>
        </p:txBody>
      </p:sp>
    </p:spTree>
    <p:extLst>
      <p:ext uri="{BB962C8B-B14F-4D97-AF65-F5344CB8AC3E}">
        <p14:creationId xmlns:p14="http://schemas.microsoft.com/office/powerpoint/2010/main" val="3654172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increase the potential even more? </a:t>
            </a:r>
          </a:p>
        </p:txBody>
      </p:sp>
      <p:sp>
        <p:nvSpPr>
          <p:cNvPr id="4" name="Slide Number Placeholder 3"/>
          <p:cNvSpPr>
            <a:spLocks noGrp="1"/>
          </p:cNvSpPr>
          <p:nvPr>
            <p:ph type="sldNum" sz="quarter" idx="5"/>
          </p:nvPr>
        </p:nvSpPr>
        <p:spPr/>
        <p:txBody>
          <a:bodyPr/>
          <a:lstStyle/>
          <a:p>
            <a:fld id="{E383D857-88AB-4AFE-9009-7FE04966A54D}" type="slidenum">
              <a:rPr lang="en-AU" smtClean="0"/>
              <a:t>28</a:t>
            </a:fld>
            <a:endParaRPr lang="en-AU"/>
          </a:p>
        </p:txBody>
      </p:sp>
    </p:spTree>
    <p:extLst>
      <p:ext uri="{BB962C8B-B14F-4D97-AF65-F5344CB8AC3E}">
        <p14:creationId xmlns:p14="http://schemas.microsoft.com/office/powerpoint/2010/main" val="144123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its too much </a:t>
            </a:r>
          </a:p>
        </p:txBody>
      </p:sp>
      <p:sp>
        <p:nvSpPr>
          <p:cNvPr id="4" name="Slide Number Placeholder 3"/>
          <p:cNvSpPr>
            <a:spLocks noGrp="1"/>
          </p:cNvSpPr>
          <p:nvPr>
            <p:ph type="sldNum" sz="quarter" idx="5"/>
          </p:nvPr>
        </p:nvSpPr>
        <p:spPr/>
        <p:txBody>
          <a:bodyPr/>
          <a:lstStyle/>
          <a:p>
            <a:fld id="{E383D857-88AB-4AFE-9009-7FE04966A54D}" type="slidenum">
              <a:rPr lang="en-AU" smtClean="0"/>
              <a:t>29</a:t>
            </a:fld>
            <a:endParaRPr lang="en-AU"/>
          </a:p>
        </p:txBody>
      </p:sp>
    </p:spTree>
    <p:extLst>
      <p:ext uri="{BB962C8B-B14F-4D97-AF65-F5344CB8AC3E}">
        <p14:creationId xmlns:p14="http://schemas.microsoft.com/office/powerpoint/2010/main" val="237189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u="sng" dirty="0">
                <a:solidFill>
                  <a:srgbClr val="333333"/>
                </a:solidFill>
                <a:effectLst/>
                <a:latin typeface="GothamSSm-Book"/>
              </a:rPr>
              <a:t>Intro Activity - Favourite Invention</a:t>
            </a:r>
            <a:endParaRPr lang="en-AU" b="0" i="0" dirty="0">
              <a:solidFill>
                <a:srgbClr val="333333"/>
              </a:solidFill>
              <a:effectLst/>
              <a:latin typeface="GothamSSm-Book"/>
            </a:endParaRPr>
          </a:p>
          <a:p>
            <a:pPr algn="l">
              <a:buFont typeface="Arial" panose="020B0604020202020204" pitchFamily="34" charset="0"/>
              <a:buChar char="•"/>
            </a:pPr>
            <a:r>
              <a:rPr lang="en-AU" b="0" i="0" dirty="0" err="1">
                <a:solidFill>
                  <a:srgbClr val="333333"/>
                </a:solidFill>
                <a:effectLst/>
                <a:latin typeface="GothamSSm-Book"/>
              </a:rPr>
              <a:t>Whats</a:t>
            </a:r>
            <a:r>
              <a:rPr lang="en-AU" b="0" i="0" dirty="0">
                <a:solidFill>
                  <a:srgbClr val="333333"/>
                </a:solidFill>
                <a:effectLst/>
                <a:latin typeface="GothamSSm-Book"/>
              </a:rPr>
              <a:t> your name?</a:t>
            </a:r>
          </a:p>
          <a:p>
            <a:pPr algn="l">
              <a:buFont typeface="Arial" panose="020B0604020202020204" pitchFamily="34" charset="0"/>
              <a:buChar char="•"/>
            </a:pPr>
            <a:r>
              <a:rPr lang="en-AU" b="0" i="0" dirty="0">
                <a:solidFill>
                  <a:srgbClr val="333333"/>
                </a:solidFill>
                <a:effectLst/>
                <a:latin typeface="GothamSSm-Book"/>
              </a:rPr>
              <a:t>Why did you sign up for today?</a:t>
            </a:r>
          </a:p>
          <a:p>
            <a:pPr algn="l">
              <a:buFont typeface="Arial" panose="020B0604020202020204" pitchFamily="34" charset="0"/>
              <a:buChar char="•"/>
            </a:pPr>
            <a:r>
              <a:rPr lang="en-AU" b="0" i="0" dirty="0" err="1">
                <a:solidFill>
                  <a:srgbClr val="333333"/>
                </a:solidFill>
                <a:effectLst/>
                <a:latin typeface="GothamSSm-Book"/>
              </a:rPr>
              <a:t>Whats</a:t>
            </a:r>
            <a:r>
              <a:rPr lang="en-AU" b="0" i="0" dirty="0">
                <a:solidFill>
                  <a:srgbClr val="333333"/>
                </a:solidFill>
                <a:effectLst/>
                <a:latin typeface="GothamSSm-Book"/>
              </a:rPr>
              <a:t> your Favourite Invention?</a:t>
            </a:r>
          </a:p>
          <a:p>
            <a:pPr algn="l"/>
            <a:r>
              <a:rPr lang="en-AU" b="0" i="0" dirty="0">
                <a:solidFill>
                  <a:srgbClr val="333333"/>
                </a:solidFill>
                <a:effectLst/>
                <a:latin typeface="GothamSSm-Book"/>
              </a:rPr>
              <a:t>The Transistor</a:t>
            </a:r>
          </a:p>
          <a:p>
            <a:pPr algn="l"/>
            <a:r>
              <a:rPr lang="en-AU" b="0" i="0" dirty="0">
                <a:solidFill>
                  <a:srgbClr val="333333"/>
                </a:solidFill>
                <a:effectLst/>
                <a:latin typeface="GothamSSm-Book"/>
              </a:rPr>
              <a:t>experts to estimate that 13 sextillion transistors were manufactured from their invention in 1947 to today (that 13 followed by either 21 or 32 zeros). In 2014, this was 2.9 sextillion. This shows just how quickly we are producing them and putting them into service </a:t>
            </a:r>
            <a:r>
              <a:rPr lang="en-AU" b="0" i="0" dirty="0">
                <a:solidFill>
                  <a:srgbClr val="0058CC"/>
                </a:solidFill>
                <a:effectLst/>
                <a:latin typeface="GothamSSm-Book"/>
                <a:hlinkClick r:id="rId3" tooltip="https://www.waferworld.com/post/how-many-transistors-are-there-in-the-world"/>
              </a:rPr>
              <a:t>how many transistors are there in the world?</a:t>
            </a:r>
            <a:endParaRPr lang="en-AU" b="0" i="0" dirty="0">
              <a:solidFill>
                <a:srgbClr val="333333"/>
              </a:solidFill>
              <a:effectLst/>
              <a:latin typeface="GothamSSm-Book"/>
            </a:endParaRPr>
          </a:p>
          <a:p>
            <a:pPr algn="l"/>
            <a:r>
              <a:rPr lang="en-AU" b="0" i="0" dirty="0">
                <a:solidFill>
                  <a:srgbClr val="333333"/>
                </a:solidFill>
                <a:effectLst/>
                <a:latin typeface="GothamSSm-Book"/>
              </a:rPr>
              <a:t>A transistor is a semiconductor device with at least three terminals for connection to an electric circuit. In the common case, the third terminal controls the flow of current between the other two terminals. </a:t>
            </a:r>
            <a:r>
              <a:rPr lang="en-AU" b="0" i="0" dirty="0">
                <a:solidFill>
                  <a:srgbClr val="0058CC"/>
                </a:solidFill>
                <a:effectLst/>
                <a:latin typeface="GothamSSm-Book"/>
                <a:hlinkClick r:id="rId4" tooltip="https://en.wikipedia.org/wiki/History_of_the_transistor"/>
              </a:rPr>
              <a:t>wikipedia</a:t>
            </a:r>
            <a:endParaRPr lang="en-AU" b="0" i="0" dirty="0">
              <a:solidFill>
                <a:srgbClr val="333333"/>
              </a:solidFill>
              <a:effectLst/>
              <a:latin typeface="GothamSSm-Book"/>
            </a:endParaRP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a:t>
            </a:fld>
            <a:endParaRPr lang="en-AU"/>
          </a:p>
        </p:txBody>
      </p:sp>
    </p:spTree>
    <p:extLst>
      <p:ext uri="{BB962C8B-B14F-4D97-AF65-F5344CB8AC3E}">
        <p14:creationId xmlns:p14="http://schemas.microsoft.com/office/powerpoint/2010/main" val="2347962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Resistance is measured in Ohms (named after Georg Ohm and represented by the last letter of the Greek alphabet, Omega </a:t>
            </a:r>
            <a:r>
              <a:rPr lang="en-AU" b="1" dirty="0"/>
              <a:t>Ω</a:t>
            </a:r>
            <a:r>
              <a:rPr lang="en-AU" dirty="0"/>
              <a:t>)</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9v Battery &amp; LED PLUS a potentiometer</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30</a:t>
            </a:fld>
            <a:endParaRPr lang="en-AU"/>
          </a:p>
        </p:txBody>
      </p:sp>
    </p:spTree>
    <p:extLst>
      <p:ext uri="{BB962C8B-B14F-4D97-AF65-F5344CB8AC3E}">
        <p14:creationId xmlns:p14="http://schemas.microsoft.com/office/powerpoint/2010/main" val="3129153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add a longer length of pipe to the system </a:t>
            </a:r>
          </a:p>
        </p:txBody>
      </p:sp>
      <p:sp>
        <p:nvSpPr>
          <p:cNvPr id="4" name="Slide Number Placeholder 3"/>
          <p:cNvSpPr>
            <a:spLocks noGrp="1"/>
          </p:cNvSpPr>
          <p:nvPr>
            <p:ph type="sldNum" sz="quarter" idx="5"/>
          </p:nvPr>
        </p:nvSpPr>
        <p:spPr/>
        <p:txBody>
          <a:bodyPr/>
          <a:lstStyle/>
          <a:p>
            <a:fld id="{E383D857-88AB-4AFE-9009-7FE04966A54D}" type="slidenum">
              <a:rPr lang="en-AU" smtClean="0"/>
              <a:t>31</a:t>
            </a:fld>
            <a:endParaRPr lang="en-AU"/>
          </a:p>
        </p:txBody>
      </p:sp>
    </p:spTree>
    <p:extLst>
      <p:ext uri="{BB962C8B-B14F-4D97-AF65-F5344CB8AC3E}">
        <p14:creationId xmlns:p14="http://schemas.microsoft.com/office/powerpoint/2010/main" val="2634356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we turn on the valve </a:t>
            </a:r>
          </a:p>
        </p:txBody>
      </p:sp>
      <p:sp>
        <p:nvSpPr>
          <p:cNvPr id="4" name="Slide Number Placeholder 3"/>
          <p:cNvSpPr>
            <a:spLocks noGrp="1"/>
          </p:cNvSpPr>
          <p:nvPr>
            <p:ph type="sldNum" sz="quarter" idx="5"/>
          </p:nvPr>
        </p:nvSpPr>
        <p:spPr/>
        <p:txBody>
          <a:bodyPr/>
          <a:lstStyle/>
          <a:p>
            <a:fld id="{E383D857-88AB-4AFE-9009-7FE04966A54D}" type="slidenum">
              <a:rPr lang="en-AU" smtClean="0"/>
              <a:t>32</a:t>
            </a:fld>
            <a:endParaRPr lang="en-AU"/>
          </a:p>
        </p:txBody>
      </p:sp>
    </p:spTree>
    <p:extLst>
      <p:ext uri="{BB962C8B-B14F-4D97-AF65-F5344CB8AC3E}">
        <p14:creationId xmlns:p14="http://schemas.microsoft.com/office/powerpoint/2010/main" val="3327721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33</a:t>
            </a:fld>
            <a:endParaRPr lang="en-AU"/>
          </a:p>
        </p:txBody>
      </p:sp>
    </p:spTree>
    <p:extLst>
      <p:ext uri="{BB962C8B-B14F-4D97-AF65-F5344CB8AC3E}">
        <p14:creationId xmlns:p14="http://schemas.microsoft.com/office/powerpoint/2010/main" val="75584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34</a:t>
            </a:fld>
            <a:endParaRPr lang="en-AU"/>
          </a:p>
        </p:txBody>
      </p:sp>
    </p:spTree>
    <p:extLst>
      <p:ext uri="{BB962C8B-B14F-4D97-AF65-F5344CB8AC3E}">
        <p14:creationId xmlns:p14="http://schemas.microsoft.com/office/powerpoint/2010/main" val="2599697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33333"/>
                </a:solidFill>
                <a:effectLst/>
                <a:latin typeface="GothamSSm-Book"/>
              </a:rPr>
              <a:t>analogy” (marble run) of electrical potential.</a:t>
            </a:r>
          </a:p>
          <a:p>
            <a:pPr algn="l"/>
            <a:r>
              <a:rPr lang="en-AU" b="0" i="0" dirty="0">
                <a:solidFill>
                  <a:srgbClr val="333333"/>
                </a:solidFill>
                <a:effectLst/>
                <a:latin typeface="GothamSSm-Book"/>
              </a:rPr>
              <a:t>Its good to look at both of these analogies because they both have strengths and limitations.</a:t>
            </a:r>
          </a:p>
          <a:p>
            <a:endParaRPr lang="en-AU" dirty="0"/>
          </a:p>
          <a:p>
            <a:endParaRPr lang="en-AU" dirty="0"/>
          </a:p>
          <a:p>
            <a:br>
              <a:rPr lang="en-AU" dirty="0"/>
            </a:br>
            <a:r>
              <a:rPr lang="en-US" sz="1200" b="1" dirty="0"/>
              <a:t>Practical activity: </a:t>
            </a:r>
            <a:r>
              <a:rPr lang="en-US" b="1" dirty="0"/>
              <a:t>9v Battery &amp; LED PLUS a resistor</a:t>
            </a:r>
          </a:p>
        </p:txBody>
      </p:sp>
      <p:sp>
        <p:nvSpPr>
          <p:cNvPr id="4" name="Slide Number Placeholder 3"/>
          <p:cNvSpPr>
            <a:spLocks noGrp="1"/>
          </p:cNvSpPr>
          <p:nvPr>
            <p:ph type="sldNum" sz="quarter" idx="5"/>
          </p:nvPr>
        </p:nvSpPr>
        <p:spPr/>
        <p:txBody>
          <a:bodyPr/>
          <a:lstStyle/>
          <a:p>
            <a:fld id="{E383D857-88AB-4AFE-9009-7FE04966A54D}" type="slidenum">
              <a:rPr lang="en-AU" smtClean="0"/>
              <a:t>35</a:t>
            </a:fld>
            <a:endParaRPr lang="en-AU"/>
          </a:p>
        </p:txBody>
      </p:sp>
    </p:spTree>
    <p:extLst>
      <p:ext uri="{BB962C8B-B14F-4D97-AF65-F5344CB8AC3E}">
        <p14:creationId xmlns:p14="http://schemas.microsoft.com/office/powerpoint/2010/main" val="2634114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and and a calc battery </a:t>
            </a:r>
          </a:p>
          <a:p>
            <a:endParaRPr lang="en-US" dirty="0"/>
          </a:p>
          <a:p>
            <a:pPr marL="171450" indent="-171450">
              <a:buFont typeface="Arial" panose="020B0604020202020204" pitchFamily="34" charset="0"/>
              <a:buChar char="•"/>
            </a:pPr>
            <a:r>
              <a:rPr lang="en-US" dirty="0"/>
              <a:t>Battery has a Pos and Neg side </a:t>
            </a:r>
          </a:p>
          <a:p>
            <a:pPr marL="171450" indent="-171450">
              <a:buFont typeface="Arial" panose="020B0604020202020204" pitchFamily="34" charset="0"/>
              <a:buChar char="•"/>
            </a:pPr>
            <a:r>
              <a:rPr lang="en-US" dirty="0"/>
              <a:t>LED is a Diode – one way gate has a pos and neg too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the right way round the Voltage of pushes electrons down the led which tickle the semi conductor which emits photons and then continue around to complete the circuit. </a:t>
            </a:r>
          </a:p>
          <a:p>
            <a:pPr marL="171450" indent="-171450">
              <a:buFont typeface="Arial" panose="020B0604020202020204" pitchFamily="34" charset="0"/>
              <a:buChar char="•"/>
            </a:pPr>
            <a:r>
              <a:rPr lang="en-US" dirty="0"/>
              <a:t>If </a:t>
            </a:r>
            <a:r>
              <a:rPr lang="en-US" dirty="0" err="1"/>
              <a:t>theres</a:t>
            </a:r>
            <a:r>
              <a:rPr lang="en-US" dirty="0"/>
              <a:t> a break in the circuit the electrons – current can flow</a:t>
            </a:r>
          </a:p>
          <a:p>
            <a:pPr marL="171450" indent="-171450">
              <a:buFont typeface="Arial" panose="020B0604020202020204" pitchFamily="34" charset="0"/>
              <a:buChar char="•"/>
            </a:pPr>
            <a:r>
              <a:rPr lang="en-US" dirty="0"/>
              <a:t>If the LED is around the wrong way the </a:t>
            </a:r>
            <a:r>
              <a:rPr lang="en-US" dirty="0" err="1"/>
              <a:t>elctrons</a:t>
            </a:r>
            <a:r>
              <a:rPr lang="en-US" dirty="0"/>
              <a:t> get caught at the led and the circuit wont flow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36</a:t>
            </a:fld>
            <a:endParaRPr lang="en-AU"/>
          </a:p>
        </p:txBody>
      </p:sp>
    </p:spTree>
    <p:extLst>
      <p:ext uri="{BB962C8B-B14F-4D97-AF65-F5344CB8AC3E}">
        <p14:creationId xmlns:p14="http://schemas.microsoft.com/office/powerpoint/2010/main" val="18788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37</a:t>
            </a:fld>
            <a:endParaRPr lang="en-AU"/>
          </a:p>
        </p:txBody>
      </p:sp>
    </p:spTree>
    <p:extLst>
      <p:ext uri="{BB962C8B-B14F-4D97-AF65-F5344CB8AC3E}">
        <p14:creationId xmlns:p14="http://schemas.microsoft.com/office/powerpoint/2010/main" val="1312148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getting you head around this stuff is to use a measuring tool. </a:t>
            </a:r>
          </a:p>
          <a:p>
            <a:endParaRPr lang="en-US" dirty="0"/>
          </a:p>
          <a:p>
            <a:r>
              <a:rPr lang="en-US" dirty="0"/>
              <a:t>Multimeters are tool we use for fault finding and checking stuff is working as we go  </a:t>
            </a:r>
          </a:p>
          <a:p>
            <a:endParaRPr lang="en-US" dirty="0"/>
          </a:p>
          <a:p>
            <a:r>
              <a:rPr lang="en-US" dirty="0"/>
              <a:t>There’s 2 main types Digital and analogue but these are pretty rare these days</a:t>
            </a:r>
          </a:p>
          <a:p>
            <a:endParaRPr lang="en-US" dirty="0"/>
          </a:p>
          <a:p>
            <a:r>
              <a:rPr lang="en-US" dirty="0" err="1"/>
              <a:t>Theres</a:t>
            </a:r>
            <a:r>
              <a:rPr lang="en-US" dirty="0"/>
              <a:t> a whole variety of digital ones too. </a:t>
            </a:r>
          </a:p>
          <a:p>
            <a:r>
              <a:rPr lang="en-US" dirty="0"/>
              <a:t>The main thing to know is whether its manual or auto ranging.,</a:t>
            </a:r>
          </a:p>
          <a:p>
            <a:endParaRPr lang="en-US" dirty="0"/>
          </a:p>
          <a:p>
            <a:r>
              <a:rPr lang="en-US" dirty="0"/>
              <a:t>The ones we’ll be using today are auto ranging </a:t>
            </a:r>
          </a:p>
          <a:p>
            <a:r>
              <a:rPr lang="en-US" dirty="0"/>
              <a:t>So that’s where we’ll start  </a:t>
            </a:r>
          </a:p>
          <a:p>
            <a:endParaRPr lang="en-US" dirty="0"/>
          </a:p>
          <a:p>
            <a:r>
              <a:rPr lang="en-US" dirty="0"/>
              <a:t>Although these measure all sort of things the three things we’ll be looking at are what we’ve cover so far </a:t>
            </a:r>
          </a:p>
          <a:p>
            <a:r>
              <a:rPr lang="en-US" dirty="0"/>
              <a:t>Voltage, </a:t>
            </a:r>
            <a:r>
              <a:rPr lang="en-US" dirty="0" err="1"/>
              <a:t>Resitance</a:t>
            </a:r>
            <a:r>
              <a:rPr lang="en-US" dirty="0"/>
              <a:t> and Current  </a:t>
            </a:r>
          </a:p>
        </p:txBody>
      </p:sp>
      <p:sp>
        <p:nvSpPr>
          <p:cNvPr id="4" name="Slide Number Placeholder 3"/>
          <p:cNvSpPr>
            <a:spLocks noGrp="1"/>
          </p:cNvSpPr>
          <p:nvPr>
            <p:ph type="sldNum" sz="quarter" idx="5"/>
          </p:nvPr>
        </p:nvSpPr>
        <p:spPr/>
        <p:txBody>
          <a:bodyPr/>
          <a:lstStyle/>
          <a:p>
            <a:fld id="{E383D857-88AB-4AFE-9009-7FE04966A54D}" type="slidenum">
              <a:rPr lang="en-AU" smtClean="0"/>
              <a:t>38</a:t>
            </a:fld>
            <a:endParaRPr lang="en-AU"/>
          </a:p>
        </p:txBody>
      </p:sp>
    </p:spTree>
    <p:extLst>
      <p:ext uri="{BB962C8B-B14F-4D97-AF65-F5344CB8AC3E}">
        <p14:creationId xmlns:p14="http://schemas.microsoft.com/office/powerpoint/2010/main" val="2074184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Place red cable in the </a:t>
            </a:r>
            <a:r>
              <a:rPr lang="en-US" b="1" dirty="0"/>
              <a:t>V </a:t>
            </a:r>
            <a:r>
              <a:rPr lang="el-GR" b="1" dirty="0" err="1"/>
              <a:t>Ω</a:t>
            </a:r>
            <a:r>
              <a:rPr lang="en-AU" b="1" dirty="0"/>
              <a:t> -|)- Hz</a:t>
            </a:r>
            <a:r>
              <a:rPr lang="en-AU" dirty="0"/>
              <a:t> terminal and the black in the common </a:t>
            </a:r>
          </a:p>
          <a:p>
            <a:pPr marL="228600" indent="-228600">
              <a:buFont typeface="+mj-lt"/>
              <a:buAutoNum type="arabicPeriod"/>
            </a:pPr>
            <a:r>
              <a:rPr lang="en-AU" dirty="0"/>
              <a:t>Select  for </a:t>
            </a:r>
            <a:r>
              <a:rPr lang="el-GR" b="1" dirty="0" err="1"/>
              <a:t>Ω</a:t>
            </a:r>
            <a:r>
              <a:rPr lang="en-AU" dirty="0"/>
              <a:t> Resistance</a:t>
            </a:r>
          </a:p>
          <a:p>
            <a:pPr marL="228600" indent="-228600">
              <a:buFont typeface="+mj-lt"/>
              <a:buAutoNum type="arabicPeriod"/>
            </a:pPr>
            <a:endParaRPr lang="en-AU" dirty="0"/>
          </a:p>
          <a:p>
            <a:pPr marL="228600" indent="-228600">
              <a:buFont typeface="+mj-lt"/>
              <a:buAutoNum type="arabicPeriod"/>
            </a:pPr>
            <a:r>
              <a:rPr lang="en-AU" dirty="0"/>
              <a:t>Connect the the leads leads to either side of the component or section of circuit you would like to measure. </a:t>
            </a:r>
          </a:p>
          <a:p>
            <a:pPr marL="228600" indent="-228600">
              <a:buFont typeface="+mj-lt"/>
              <a:buAutoNum type="arabicPeriod"/>
            </a:pPr>
            <a:endParaRPr lang="en-AU" dirty="0"/>
          </a:p>
          <a:p>
            <a:pPr marL="0" indent="0">
              <a:buFont typeface="+mj-lt"/>
              <a:buNone/>
            </a:pPr>
            <a:r>
              <a:rPr lang="en-AU" dirty="0"/>
              <a:t>NB </a:t>
            </a:r>
          </a:p>
          <a:p>
            <a:pPr marL="228600" indent="-228600">
              <a:buFont typeface="Arial" panose="020B0604020202020204" pitchFamily="34" charset="0"/>
              <a:buChar char="•"/>
            </a:pPr>
            <a:r>
              <a:rPr lang="en-AU" dirty="0"/>
              <a:t>When taking a resistance reading we are actually applying a small current to the component (section of a circuit) and measuring the voltage drop. So it needs to be isolated to get an accurate reading. (if its not isolate the current can travel back thru a parallel circuit and give a false reading.    </a:t>
            </a:r>
          </a:p>
          <a:p>
            <a:endParaRPr lang="en-AU" b="1" dirty="0"/>
          </a:p>
          <a:p>
            <a:r>
              <a:rPr lang="en-AU" b="1" dirty="0"/>
              <a:t>Continuity</a:t>
            </a:r>
          </a:p>
          <a:p>
            <a:pPr marL="0" indent="0">
              <a:buFont typeface="+mj-lt"/>
              <a:buNone/>
            </a:pPr>
            <a:r>
              <a:rPr lang="en-AU" dirty="0"/>
              <a:t>Continuity is a little like the resistance setting only it doesn’t give you a value just a yes no to let you know </a:t>
            </a:r>
            <a:r>
              <a:rPr lang="en-AU" dirty="0" err="1"/>
              <a:t>theres</a:t>
            </a:r>
            <a:r>
              <a:rPr lang="en-AU" dirty="0"/>
              <a:t> path or complete circuit for current to flow. </a:t>
            </a:r>
          </a:p>
          <a:p>
            <a:pPr marL="0" indent="0">
              <a:buFont typeface="+mj-lt"/>
              <a:buNone/>
            </a:pPr>
            <a:r>
              <a:rPr lang="en-AU" dirty="0"/>
              <a:t>The meter will read </a:t>
            </a:r>
            <a:r>
              <a:rPr lang="en-AU" b="1" i="1" dirty="0">
                <a:latin typeface="digital display tfb" panose="02000500000000000000" pitchFamily="2" charset="77"/>
              </a:rPr>
              <a:t>OL.  </a:t>
            </a:r>
            <a:r>
              <a:rPr lang="en-AU" b="0" i="0" dirty="0">
                <a:latin typeface="digital display tfb" panose="02000500000000000000" pitchFamily="2" charset="77"/>
              </a:rPr>
              <a:t>Meaning loop or open circuit or a </a:t>
            </a:r>
            <a:r>
              <a:rPr lang="en-AU" b="1" i="1" dirty="0">
                <a:latin typeface="digital display tfb" panose="02000500000000000000" pitchFamily="2" charset="77"/>
              </a:rPr>
              <a:t>reading</a:t>
            </a:r>
            <a:r>
              <a:rPr lang="en-AU" b="0" i="0" dirty="0">
                <a:latin typeface="digital display tfb" panose="02000500000000000000" pitchFamily="2" charset="77"/>
              </a:rPr>
              <a:t> and will </a:t>
            </a:r>
            <a:r>
              <a:rPr lang="en-AU" b="0" i="1" dirty="0">
                <a:latin typeface="digital display tfb" panose="02000500000000000000" pitchFamily="2" charset="77"/>
              </a:rPr>
              <a:t>beep. </a:t>
            </a:r>
          </a:p>
          <a:p>
            <a:pPr marL="0" indent="0">
              <a:buFont typeface="+mj-lt"/>
              <a:buNone/>
            </a:pPr>
            <a:endParaRPr lang="en-AU" b="0" i="1" dirty="0">
              <a:latin typeface="digital display tfb" panose="02000500000000000000" pitchFamily="2" charset="77"/>
            </a:endParaRPr>
          </a:p>
          <a:p>
            <a:pPr marL="0" indent="0">
              <a:buFont typeface="+mj-lt"/>
              <a:buNone/>
            </a:pPr>
            <a:r>
              <a:rPr lang="en-AU" b="0" i="0" dirty="0">
                <a:latin typeface="digital display tfb" panose="02000500000000000000" pitchFamily="2" charset="77"/>
              </a:rPr>
              <a:t>To test for continuity only </a:t>
            </a:r>
          </a:p>
          <a:p>
            <a:pPr marL="228600" indent="-228600">
              <a:buFont typeface="+mj-lt"/>
              <a:buAutoNum type="arabicPeriod"/>
            </a:pPr>
            <a:r>
              <a:rPr lang="en-AU" b="0" i="0" dirty="0">
                <a:latin typeface="digital display tfb" panose="02000500000000000000" pitchFamily="2" charset="77"/>
              </a:rPr>
              <a:t>Set up you leads and selector the same as above and hit the blue button to select the alternate mode </a:t>
            </a:r>
          </a:p>
          <a:p>
            <a:endParaRPr lang="el-GR" dirty="0"/>
          </a:p>
        </p:txBody>
      </p:sp>
      <p:sp>
        <p:nvSpPr>
          <p:cNvPr id="4" name="Slide Number Placeholder 3"/>
          <p:cNvSpPr>
            <a:spLocks noGrp="1"/>
          </p:cNvSpPr>
          <p:nvPr>
            <p:ph type="sldNum" sz="quarter" idx="5"/>
          </p:nvPr>
        </p:nvSpPr>
        <p:spPr/>
        <p:txBody>
          <a:bodyPr/>
          <a:lstStyle/>
          <a:p>
            <a:fld id="{E383D857-88AB-4AFE-9009-7FE04966A54D}" type="slidenum">
              <a:rPr lang="en-AU" smtClean="0"/>
              <a:t>39</a:t>
            </a:fld>
            <a:endParaRPr lang="en-AU"/>
          </a:p>
        </p:txBody>
      </p:sp>
    </p:spTree>
    <p:extLst>
      <p:ext uri="{BB962C8B-B14F-4D97-AF65-F5344CB8AC3E}">
        <p14:creationId xmlns:p14="http://schemas.microsoft.com/office/powerpoint/2010/main" val="36402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4</a:t>
            </a:fld>
            <a:endParaRPr lang="en-AU"/>
          </a:p>
        </p:txBody>
      </p:sp>
    </p:spTree>
    <p:extLst>
      <p:ext uri="{BB962C8B-B14F-4D97-AF65-F5344CB8AC3E}">
        <p14:creationId xmlns:p14="http://schemas.microsoft.com/office/powerpoint/2010/main" val="3097447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and a pair of batteries that produce 3V </a:t>
            </a:r>
          </a:p>
          <a:p>
            <a:endParaRPr lang="en-US" dirty="0"/>
          </a:p>
          <a:p>
            <a:pPr marL="171450" indent="-171450">
              <a:buFont typeface="Arial" panose="020B0604020202020204" pitchFamily="34" charset="0"/>
              <a:buChar char="•"/>
            </a:pPr>
            <a:r>
              <a:rPr lang="en-US" dirty="0"/>
              <a:t>Battery has a Pos and Neg side </a:t>
            </a:r>
          </a:p>
          <a:p>
            <a:pPr marL="171450" indent="-171450">
              <a:buFont typeface="Arial" panose="020B0604020202020204" pitchFamily="34" charset="0"/>
              <a:buChar char="•"/>
            </a:pPr>
            <a:r>
              <a:rPr lang="en-US" dirty="0"/>
              <a:t>LED is a Diode – one way gate has a pos and neg too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the right way round the Voltage of pushes electrons down the led which tickle the semi conductor which emits photons and then continue around to complete the circuit. </a:t>
            </a:r>
          </a:p>
          <a:p>
            <a:pPr marL="171450" indent="-171450">
              <a:buFont typeface="Arial" panose="020B0604020202020204" pitchFamily="34" charset="0"/>
              <a:buChar char="•"/>
            </a:pPr>
            <a:r>
              <a:rPr lang="en-US" dirty="0"/>
              <a:t>If </a:t>
            </a:r>
            <a:r>
              <a:rPr lang="en-US" dirty="0" err="1"/>
              <a:t>theres</a:t>
            </a:r>
            <a:r>
              <a:rPr lang="en-US" dirty="0"/>
              <a:t> a break in the circuit the electrons – current can flow</a:t>
            </a:r>
          </a:p>
          <a:p>
            <a:pPr marL="171450" indent="-171450">
              <a:buFont typeface="Arial" panose="020B0604020202020204" pitchFamily="34" charset="0"/>
              <a:buChar char="•"/>
            </a:pPr>
            <a:r>
              <a:rPr lang="en-US" dirty="0"/>
              <a:t>If the LED is around the wrong way the </a:t>
            </a:r>
            <a:r>
              <a:rPr lang="en-US" dirty="0" err="1"/>
              <a:t>elctrons</a:t>
            </a:r>
            <a:r>
              <a:rPr lang="en-US" dirty="0"/>
              <a:t> get caught at the led and the circuit wont flow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40</a:t>
            </a:fld>
            <a:endParaRPr lang="en-AU"/>
          </a:p>
        </p:txBody>
      </p:sp>
    </p:spTree>
    <p:extLst>
      <p:ext uri="{BB962C8B-B14F-4D97-AF65-F5344CB8AC3E}">
        <p14:creationId xmlns:p14="http://schemas.microsoft.com/office/powerpoint/2010/main" val="1291938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swap the normal resistor out for a potentiometer </a:t>
            </a:r>
          </a:p>
        </p:txBody>
      </p:sp>
      <p:sp>
        <p:nvSpPr>
          <p:cNvPr id="4" name="Slide Number Placeholder 3"/>
          <p:cNvSpPr>
            <a:spLocks noGrp="1"/>
          </p:cNvSpPr>
          <p:nvPr>
            <p:ph type="sldNum" sz="quarter" idx="5"/>
          </p:nvPr>
        </p:nvSpPr>
        <p:spPr/>
        <p:txBody>
          <a:bodyPr/>
          <a:lstStyle/>
          <a:p>
            <a:fld id="{E383D857-88AB-4AFE-9009-7FE04966A54D}" type="slidenum">
              <a:rPr lang="en-AU" smtClean="0"/>
              <a:t>41</a:t>
            </a:fld>
            <a:endParaRPr lang="en-AU"/>
          </a:p>
        </p:txBody>
      </p:sp>
    </p:spTree>
    <p:extLst>
      <p:ext uri="{BB962C8B-B14F-4D97-AF65-F5344CB8AC3E}">
        <p14:creationId xmlns:p14="http://schemas.microsoft.com/office/powerpoint/2010/main" val="1660408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Whats</a:t>
            </a:r>
            <a:r>
              <a:rPr lang="en-US" dirty="0"/>
              <a:t> a Potentiometer?</a:t>
            </a:r>
          </a:p>
        </p:txBody>
      </p:sp>
      <p:sp>
        <p:nvSpPr>
          <p:cNvPr id="4" name="Slide Number Placeholder 3"/>
          <p:cNvSpPr>
            <a:spLocks noGrp="1"/>
          </p:cNvSpPr>
          <p:nvPr>
            <p:ph type="sldNum" sz="quarter" idx="5"/>
          </p:nvPr>
        </p:nvSpPr>
        <p:spPr/>
        <p:txBody>
          <a:bodyPr/>
          <a:lstStyle/>
          <a:p>
            <a:fld id="{E383D857-88AB-4AFE-9009-7FE04966A54D}" type="slidenum">
              <a:rPr lang="en-AU" smtClean="0"/>
              <a:t>42</a:t>
            </a:fld>
            <a:endParaRPr lang="en-AU"/>
          </a:p>
        </p:txBody>
      </p:sp>
    </p:spTree>
    <p:extLst>
      <p:ext uri="{BB962C8B-B14F-4D97-AF65-F5344CB8AC3E}">
        <p14:creationId xmlns:p14="http://schemas.microsoft.com/office/powerpoint/2010/main" val="1919738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to workout before you can measure anything is whether your dealing with a Direct Current (DC) or Alternating Current (AC)</a:t>
            </a:r>
          </a:p>
          <a:p>
            <a:endParaRPr lang="en-US" dirty="0"/>
          </a:p>
          <a:p>
            <a:r>
              <a:rPr lang="en-US" dirty="0"/>
              <a:t>Should be DC cause we </a:t>
            </a:r>
            <a:r>
              <a:rPr lang="en-US" dirty="0" err="1"/>
              <a:t>genrerally</a:t>
            </a:r>
            <a:r>
              <a:rPr lang="en-US" dirty="0"/>
              <a:t> </a:t>
            </a:r>
            <a:r>
              <a:rPr lang="en-US" b="1" dirty="0"/>
              <a:t>should not </a:t>
            </a:r>
            <a:r>
              <a:rPr lang="en-US" dirty="0"/>
              <a:t>be playing with AC. </a:t>
            </a:r>
          </a:p>
          <a:p>
            <a:endParaRPr lang="en-US" dirty="0"/>
          </a:p>
          <a:p>
            <a:r>
              <a:rPr lang="en-US" dirty="0"/>
              <a:t>We’re luck cause these meters default to DC</a:t>
            </a:r>
          </a:p>
          <a:p>
            <a:endParaRPr lang="en-US" dirty="0"/>
          </a:p>
          <a:p>
            <a:pPr marL="228600" indent="-228600">
              <a:buFont typeface="+mj-lt"/>
              <a:buAutoNum type="arabicPeriod"/>
            </a:pPr>
            <a:r>
              <a:rPr lang="en-US" dirty="0"/>
              <a:t>Place red cable in the V </a:t>
            </a:r>
            <a:r>
              <a:rPr lang="el-GR" dirty="0" err="1"/>
              <a:t>Ω</a:t>
            </a:r>
            <a:r>
              <a:rPr lang="en-AU" dirty="0"/>
              <a:t> -|)- Hz terminal and the black in the common </a:t>
            </a:r>
          </a:p>
          <a:p>
            <a:pPr marL="228600" indent="-228600">
              <a:buFont typeface="+mj-lt"/>
              <a:buAutoNum type="arabicPeriod"/>
            </a:pPr>
            <a:r>
              <a:rPr lang="en-AU" dirty="0"/>
              <a:t>Select V--- for DC Voltage</a:t>
            </a:r>
          </a:p>
          <a:p>
            <a:pPr marL="228600" indent="-228600">
              <a:buFont typeface="+mj-lt"/>
              <a:buAutoNum type="arabicPeriod"/>
            </a:pPr>
            <a:endParaRPr lang="en-AU" dirty="0"/>
          </a:p>
          <a:p>
            <a:pPr marL="228600" indent="-228600">
              <a:buFont typeface="+mj-lt"/>
              <a:buAutoNum type="arabicPeriod"/>
            </a:pPr>
            <a:r>
              <a:rPr lang="en-AU" dirty="0"/>
              <a:t>Connect the red lead to the positive (+) and back lead to the negative (-) component or section of circuit you would like to measure. </a:t>
            </a:r>
          </a:p>
          <a:p>
            <a:pPr marL="0" indent="0">
              <a:buFont typeface="+mj-lt"/>
              <a:buNone/>
            </a:pPr>
            <a:r>
              <a:rPr lang="en-AU" dirty="0"/>
              <a:t>NB </a:t>
            </a:r>
          </a:p>
          <a:p>
            <a:pPr marL="171450" indent="-171450">
              <a:buFont typeface="Arial" panose="020B0604020202020204" pitchFamily="34" charset="0"/>
              <a:buChar char="•"/>
            </a:pPr>
            <a:r>
              <a:rPr lang="en-AU" dirty="0"/>
              <a:t> Remember you are measuring the difference in voltage (potential , pressure… so measuring at the same point you get zero ( no difference in voltage)</a:t>
            </a:r>
          </a:p>
          <a:p>
            <a:pPr marL="171450" indent="-171450">
              <a:buFont typeface="Arial" panose="020B0604020202020204" pitchFamily="34" charset="0"/>
              <a:buChar char="•"/>
            </a:pPr>
            <a:r>
              <a:rPr lang="en-AU" dirty="0"/>
              <a:t> If you get a negative Voltage – you have the leads around the wrong way </a:t>
            </a:r>
          </a:p>
          <a:p>
            <a:endParaRPr lang="en-AU" dirty="0"/>
          </a:p>
          <a:p>
            <a:pPr marL="228600" indent="-228600">
              <a:buFont typeface="+mj-lt"/>
              <a:buAutoNum type="arabicPeriod"/>
            </a:pPr>
            <a:endParaRPr lang="en-AU" dirty="0"/>
          </a:p>
          <a:p>
            <a:endParaRPr lang="el-GR" dirty="0"/>
          </a:p>
        </p:txBody>
      </p:sp>
      <p:sp>
        <p:nvSpPr>
          <p:cNvPr id="4" name="Slide Number Placeholder 3"/>
          <p:cNvSpPr>
            <a:spLocks noGrp="1"/>
          </p:cNvSpPr>
          <p:nvPr>
            <p:ph type="sldNum" sz="quarter" idx="5"/>
          </p:nvPr>
        </p:nvSpPr>
        <p:spPr/>
        <p:txBody>
          <a:bodyPr/>
          <a:lstStyle/>
          <a:p>
            <a:fld id="{E383D857-88AB-4AFE-9009-7FE04966A54D}" type="slidenum">
              <a:rPr lang="en-AU" smtClean="0"/>
              <a:t>43</a:t>
            </a:fld>
            <a:endParaRPr lang="en-AU"/>
          </a:p>
        </p:txBody>
      </p:sp>
    </p:spTree>
    <p:extLst>
      <p:ext uri="{BB962C8B-B14F-4D97-AF65-F5344CB8AC3E}">
        <p14:creationId xmlns:p14="http://schemas.microsoft.com/office/powerpoint/2010/main" val="3005524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!!CURRENT CAN DAMAGE YOUR METER!!</a:t>
            </a:r>
          </a:p>
          <a:p>
            <a:pPr marL="0" indent="0">
              <a:buFont typeface="+mj-lt"/>
              <a:buNone/>
            </a:pPr>
            <a:endParaRPr lang="en-US" b="1" dirty="0"/>
          </a:p>
          <a:p>
            <a:pPr marL="0" indent="0">
              <a:buFont typeface="+mj-lt"/>
              <a:buNone/>
            </a:pPr>
            <a:r>
              <a:rPr lang="en-US" b="0" dirty="0"/>
              <a:t>The mA (</a:t>
            </a:r>
            <a:r>
              <a:rPr lang="en-US" b="0" dirty="0" err="1"/>
              <a:t>milliAmp</a:t>
            </a:r>
            <a:r>
              <a:rPr lang="en-US" b="0" dirty="0"/>
              <a:t>)  µA (microamp) terminal is only designed to measure up to a maximum value of 400mA Try to measure anything over this and you’ll blow the fuse. </a:t>
            </a:r>
          </a:p>
          <a:p>
            <a:pPr marL="0" indent="0">
              <a:buFont typeface="+mj-lt"/>
              <a:buNone/>
            </a:pPr>
            <a:r>
              <a:rPr lang="en-US" b="0" dirty="0"/>
              <a:t>If you don’t know what reading you are likely to get select the </a:t>
            </a:r>
            <a:r>
              <a:rPr lang="en-US" b="1" dirty="0"/>
              <a:t>A </a:t>
            </a:r>
            <a:r>
              <a:rPr lang="en-US" b="0" dirty="0"/>
              <a:t>and work your way back if need be. </a:t>
            </a:r>
            <a:endParaRPr lang="en-US" b="1" dirty="0"/>
          </a:p>
          <a:p>
            <a:pPr marL="0" indent="0">
              <a:buFont typeface="+mj-lt"/>
              <a:buNone/>
            </a:pPr>
            <a:endParaRPr lang="en-US" b="0" dirty="0"/>
          </a:p>
          <a:p>
            <a:pPr marL="0" indent="0">
              <a:buFont typeface="+mj-lt"/>
              <a:buNone/>
            </a:pPr>
            <a:r>
              <a:rPr lang="en-US" b="0" dirty="0"/>
              <a:t>If you don’t know the </a:t>
            </a:r>
          </a:p>
          <a:p>
            <a:pPr marL="228600" indent="-228600">
              <a:buFont typeface="+mj-lt"/>
              <a:buAutoNum type="arabicPeriod"/>
            </a:pPr>
            <a:r>
              <a:rPr lang="en-US" dirty="0"/>
              <a:t>Place </a:t>
            </a:r>
            <a:r>
              <a:rPr lang="en-AU" dirty="0"/>
              <a:t>the black in the common and the </a:t>
            </a:r>
            <a:r>
              <a:rPr lang="en-US" dirty="0"/>
              <a:t>red cable in the </a:t>
            </a:r>
            <a:r>
              <a:rPr lang="en-US" b="1" dirty="0"/>
              <a:t>A</a:t>
            </a:r>
            <a:r>
              <a:rPr lang="en-US" dirty="0"/>
              <a:t> or </a:t>
            </a:r>
            <a:r>
              <a:rPr lang="en-US" b="1" dirty="0"/>
              <a:t>mA µA</a:t>
            </a:r>
            <a:r>
              <a:rPr lang="en-AU" b="1" dirty="0"/>
              <a:t> </a:t>
            </a:r>
            <a:r>
              <a:rPr lang="en-AU" dirty="0"/>
              <a:t>terminal.   </a:t>
            </a:r>
          </a:p>
          <a:p>
            <a:pPr marL="228600" indent="-228600">
              <a:buFont typeface="+mj-lt"/>
              <a:buAutoNum type="arabicPeriod"/>
            </a:pPr>
            <a:r>
              <a:rPr lang="en-AU" dirty="0"/>
              <a:t>Select  for A---, mA---, or </a:t>
            </a:r>
            <a:r>
              <a:rPr lang="en-US" b="0" dirty="0"/>
              <a:t>µA--- </a:t>
            </a:r>
            <a:r>
              <a:rPr lang="en-AU" dirty="0"/>
              <a:t> </a:t>
            </a:r>
          </a:p>
          <a:p>
            <a:pPr marL="228600" indent="-228600">
              <a:buFont typeface="+mj-lt"/>
              <a:buAutoNum type="arabicPeriod"/>
            </a:pPr>
            <a:endParaRPr lang="en-AU" dirty="0"/>
          </a:p>
          <a:p>
            <a:pPr marL="228600" indent="-228600">
              <a:buFont typeface="+mj-lt"/>
              <a:buAutoNum type="arabicPeriod"/>
            </a:pPr>
            <a:r>
              <a:rPr lang="en-AU" b="1" dirty="0"/>
              <a:t>Amperage readings need to always taken in series. Taking a reading in parallel to the load provides a shorter path for the current to to flow and will </a:t>
            </a:r>
            <a:r>
              <a:rPr lang="en-AU" b="1" dirty="0" err="1"/>
              <a:t>giveyou</a:t>
            </a:r>
            <a:r>
              <a:rPr lang="en-AU" b="1" dirty="0"/>
              <a:t> a false reading and could damage your meter.  </a:t>
            </a:r>
            <a:endParaRPr lang="en-AU" dirty="0"/>
          </a:p>
          <a:p>
            <a:pPr marL="228600" indent="-228600">
              <a:buFont typeface="+mj-lt"/>
              <a:buAutoNum type="arabicPeriod"/>
            </a:pPr>
            <a:r>
              <a:rPr lang="en-AU" dirty="0"/>
              <a:t>Remember you are measuring the difference in voltage (potential , pressure… so measuring at the same point you get zero ( no difference in voltage</a:t>
            </a:r>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44</a:t>
            </a:fld>
            <a:endParaRPr lang="en-AU"/>
          </a:p>
        </p:txBody>
      </p:sp>
    </p:spTree>
    <p:extLst>
      <p:ext uri="{BB962C8B-B14F-4D97-AF65-F5344CB8AC3E}">
        <p14:creationId xmlns:p14="http://schemas.microsoft.com/office/powerpoint/2010/main" val="1341020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Copper is a </a:t>
            </a:r>
            <a:r>
              <a:rPr lang="en-US" dirty="0" err="1"/>
              <a:t>favourite</a:t>
            </a:r>
            <a:r>
              <a:rPr lang="en-US" dirty="0"/>
              <a:t> material for making conductors </a:t>
            </a:r>
          </a:p>
          <a:p>
            <a:r>
              <a:rPr lang="en-US" dirty="0"/>
              <a:t>Its relatively cheap, easy to find and produce and it got great conductivity characteristics. </a:t>
            </a:r>
          </a:p>
          <a:p>
            <a:endParaRPr lang="en-US" dirty="0"/>
          </a:p>
          <a:p>
            <a:endParaRPr lang="en-US" dirty="0"/>
          </a:p>
          <a:p>
            <a:r>
              <a:rPr lang="en-US" dirty="0"/>
              <a:t>If this is what a conductor does… </a:t>
            </a:r>
            <a:r>
              <a:rPr lang="en-US" dirty="0" err="1"/>
              <a:t>whats</a:t>
            </a:r>
            <a:r>
              <a:rPr lang="en-US" dirty="0"/>
              <a:t> a semiconductor do?</a:t>
            </a:r>
          </a:p>
        </p:txBody>
      </p:sp>
      <p:sp>
        <p:nvSpPr>
          <p:cNvPr id="4" name="Slide Number Placeholder 3"/>
          <p:cNvSpPr>
            <a:spLocks noGrp="1"/>
          </p:cNvSpPr>
          <p:nvPr>
            <p:ph type="sldNum" sz="quarter" idx="5"/>
          </p:nvPr>
        </p:nvSpPr>
        <p:spPr/>
        <p:txBody>
          <a:bodyPr/>
          <a:lstStyle/>
          <a:p>
            <a:fld id="{E383D857-88AB-4AFE-9009-7FE04966A54D}" type="slidenum">
              <a:rPr lang="en-AU" smtClean="0"/>
              <a:t>45</a:t>
            </a:fld>
            <a:endParaRPr lang="en-AU"/>
          </a:p>
        </p:txBody>
      </p:sp>
    </p:spTree>
    <p:extLst>
      <p:ext uri="{BB962C8B-B14F-4D97-AF65-F5344CB8AC3E}">
        <p14:creationId xmlns:p14="http://schemas.microsoft.com/office/powerpoint/2010/main" val="4199117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Ohms Law is the interlinked relationship of Voltage, Current and Resistance. </a:t>
            </a:r>
          </a:p>
          <a:p>
            <a:endParaRPr lang="en-US" dirty="0"/>
          </a:p>
          <a:p>
            <a:r>
              <a:rPr lang="en-US" dirty="0"/>
              <a:t>It’s a powerful tool and while it looks like </a:t>
            </a:r>
            <a:r>
              <a:rPr lang="en-US" dirty="0" err="1"/>
              <a:t>maths</a:t>
            </a:r>
            <a:r>
              <a:rPr lang="en-US" dirty="0"/>
              <a:t> when you play with it enough you come to </a:t>
            </a:r>
            <a:r>
              <a:rPr lang="en-US" dirty="0" err="1"/>
              <a:t>unstand</a:t>
            </a:r>
            <a:r>
              <a:rPr lang="en-US" dirty="0"/>
              <a:t> it on a intuitive level …. </a:t>
            </a:r>
            <a:r>
              <a:rPr lang="en-US" dirty="0" err="1"/>
              <a:t>Im</a:t>
            </a:r>
            <a:r>
              <a:rPr lang="en-US" dirty="0"/>
              <a:t> told ;)</a:t>
            </a:r>
          </a:p>
          <a:p>
            <a:r>
              <a:rPr lang="en-US" dirty="0"/>
              <a:t>  </a:t>
            </a:r>
          </a:p>
        </p:txBody>
      </p:sp>
      <p:sp>
        <p:nvSpPr>
          <p:cNvPr id="4" name="Slide Number Placeholder 3"/>
          <p:cNvSpPr>
            <a:spLocks noGrp="1"/>
          </p:cNvSpPr>
          <p:nvPr>
            <p:ph type="sldNum" sz="quarter" idx="5"/>
          </p:nvPr>
        </p:nvSpPr>
        <p:spPr/>
        <p:txBody>
          <a:bodyPr/>
          <a:lstStyle/>
          <a:p>
            <a:fld id="{E383D857-88AB-4AFE-9009-7FE04966A54D}" type="slidenum">
              <a:rPr lang="en-AU" smtClean="0"/>
              <a:t>46</a:t>
            </a:fld>
            <a:endParaRPr lang="en-AU"/>
          </a:p>
        </p:txBody>
      </p:sp>
    </p:spTree>
    <p:extLst>
      <p:ext uri="{BB962C8B-B14F-4D97-AF65-F5344CB8AC3E}">
        <p14:creationId xmlns:p14="http://schemas.microsoft.com/office/powerpoint/2010/main" val="10437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Befor</a:t>
            </a:r>
            <a:r>
              <a:rPr lang="en-US" dirty="0"/>
              <a:t> we go any further with this remember you never have to worry about doing </a:t>
            </a:r>
            <a:r>
              <a:rPr lang="en-US" dirty="0" err="1"/>
              <a:t>maths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Cause </a:t>
            </a:r>
            <a:r>
              <a:rPr lang="en-US" dirty="0" err="1"/>
              <a:t>theres</a:t>
            </a:r>
            <a:r>
              <a:rPr lang="en-US" dirty="0"/>
              <a:t> an app for that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47</a:t>
            </a:fld>
            <a:endParaRPr lang="en-AU"/>
          </a:p>
        </p:txBody>
      </p:sp>
    </p:spTree>
    <p:extLst>
      <p:ext uri="{BB962C8B-B14F-4D97-AF65-F5344CB8AC3E}">
        <p14:creationId xmlns:p14="http://schemas.microsoft.com/office/powerpoint/2010/main" val="1246439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48</a:t>
            </a:fld>
            <a:endParaRPr lang="en-AU"/>
          </a:p>
        </p:txBody>
      </p:sp>
    </p:spTree>
    <p:extLst>
      <p:ext uri="{BB962C8B-B14F-4D97-AF65-F5344CB8AC3E}">
        <p14:creationId xmlns:p14="http://schemas.microsoft.com/office/powerpoint/2010/main" val="3814458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49</a:t>
            </a:fld>
            <a:endParaRPr lang="en-AU"/>
          </a:p>
        </p:txBody>
      </p:sp>
    </p:spTree>
    <p:extLst>
      <p:ext uri="{BB962C8B-B14F-4D97-AF65-F5344CB8AC3E}">
        <p14:creationId xmlns:p14="http://schemas.microsoft.com/office/powerpoint/2010/main" val="143375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5</a:t>
            </a:fld>
            <a:endParaRPr lang="en-AU"/>
          </a:p>
        </p:txBody>
      </p:sp>
    </p:spTree>
    <p:extLst>
      <p:ext uri="{BB962C8B-B14F-4D97-AF65-F5344CB8AC3E}">
        <p14:creationId xmlns:p14="http://schemas.microsoft.com/office/powerpoint/2010/main" val="579831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this in hand “or </a:t>
            </a:r>
            <a:r>
              <a:rPr lang="en-US" dirty="0" err="1"/>
              <a:t>kinda</a:t>
            </a:r>
            <a:r>
              <a:rPr lang="en-US" dirty="0"/>
              <a:t>” we can do some experiments </a:t>
            </a:r>
          </a:p>
          <a:p>
            <a:endParaRPr lang="en-US" dirty="0"/>
          </a:p>
          <a:p>
            <a:r>
              <a:rPr lang="en-US" dirty="0"/>
              <a:t>What if we double the voltage by adding double the batteries we double the amps </a:t>
            </a:r>
          </a:p>
        </p:txBody>
      </p:sp>
      <p:sp>
        <p:nvSpPr>
          <p:cNvPr id="4" name="Slide Number Placeholder 3"/>
          <p:cNvSpPr>
            <a:spLocks noGrp="1"/>
          </p:cNvSpPr>
          <p:nvPr>
            <p:ph type="sldNum" sz="quarter" idx="5"/>
          </p:nvPr>
        </p:nvSpPr>
        <p:spPr/>
        <p:txBody>
          <a:bodyPr/>
          <a:lstStyle/>
          <a:p>
            <a:fld id="{E383D857-88AB-4AFE-9009-7FE04966A54D}" type="slidenum">
              <a:rPr lang="en-AU" smtClean="0"/>
              <a:t>50</a:t>
            </a:fld>
            <a:endParaRPr lang="en-AU"/>
          </a:p>
        </p:txBody>
      </p:sp>
    </p:spTree>
    <p:extLst>
      <p:ext uri="{BB962C8B-B14F-4D97-AF65-F5344CB8AC3E}">
        <p14:creationId xmlns:p14="http://schemas.microsoft.com/office/powerpoint/2010/main" val="1633871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double the resistance by adding doubling the 100 Ohm resistors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halve the amps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51</a:t>
            </a:fld>
            <a:endParaRPr lang="en-AU"/>
          </a:p>
        </p:txBody>
      </p:sp>
    </p:spTree>
    <p:extLst>
      <p:ext uri="{BB962C8B-B14F-4D97-AF65-F5344CB8AC3E}">
        <p14:creationId xmlns:p14="http://schemas.microsoft.com/office/powerpoint/2010/main" val="2428139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52</a:t>
            </a:fld>
            <a:endParaRPr lang="en-AU"/>
          </a:p>
        </p:txBody>
      </p:sp>
    </p:spTree>
    <p:extLst>
      <p:ext uri="{BB962C8B-B14F-4D97-AF65-F5344CB8AC3E}">
        <p14:creationId xmlns:p14="http://schemas.microsoft.com/office/powerpoint/2010/main" val="598065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Bread board</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53</a:t>
            </a:fld>
            <a:endParaRPr lang="en-AU"/>
          </a:p>
        </p:txBody>
      </p:sp>
    </p:spTree>
    <p:extLst>
      <p:ext uri="{BB962C8B-B14F-4D97-AF65-F5344CB8AC3E}">
        <p14:creationId xmlns:p14="http://schemas.microsoft.com/office/powerpoint/2010/main" val="1818307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Electrical installations use the above and of course some more advanced concepts like AC, </a:t>
            </a:r>
            <a:r>
              <a:rPr lang="en-US" dirty="0" err="1"/>
              <a:t>transdformers</a:t>
            </a:r>
            <a:r>
              <a:rPr lang="en-US" dirty="0"/>
              <a:t>, induction to do grunt work </a:t>
            </a:r>
          </a:p>
          <a:p>
            <a:endParaRPr lang="en-US" dirty="0"/>
          </a:p>
          <a:p>
            <a:r>
              <a:rPr lang="en-US" dirty="0"/>
              <a:t>Where as Electronics use semiconductors another electromagnetic effects to sense and respond according to our designs.     </a:t>
            </a:r>
          </a:p>
        </p:txBody>
      </p:sp>
      <p:sp>
        <p:nvSpPr>
          <p:cNvPr id="4" name="Slide Number Placeholder 3"/>
          <p:cNvSpPr>
            <a:spLocks noGrp="1"/>
          </p:cNvSpPr>
          <p:nvPr>
            <p:ph type="sldNum" sz="quarter" idx="5"/>
          </p:nvPr>
        </p:nvSpPr>
        <p:spPr/>
        <p:txBody>
          <a:bodyPr/>
          <a:lstStyle/>
          <a:p>
            <a:fld id="{E383D857-88AB-4AFE-9009-7FE04966A54D}" type="slidenum">
              <a:rPr lang="en-AU" smtClean="0"/>
              <a:t>55</a:t>
            </a:fld>
            <a:endParaRPr lang="en-AU"/>
          </a:p>
        </p:txBody>
      </p:sp>
    </p:spTree>
    <p:extLst>
      <p:ext uri="{BB962C8B-B14F-4D97-AF65-F5344CB8AC3E}">
        <p14:creationId xmlns:p14="http://schemas.microsoft.com/office/powerpoint/2010/main" val="3710141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22222"/>
                </a:solidFill>
                <a:effectLst/>
                <a:latin typeface="DDG_ProximaNova"/>
              </a:rPr>
              <a:t>A Transistor is a semiconductor that can be used as a switch (turn on or off) or vary the current in one subcircuit in response to the inputs of a parallel sub circuit. </a:t>
            </a:r>
          </a:p>
          <a:p>
            <a:endParaRPr lang="en-AU" b="0" i="0" dirty="0">
              <a:solidFill>
                <a:srgbClr val="222222"/>
              </a:solidFill>
              <a:effectLst/>
              <a:latin typeface="DDG_ProximaNova"/>
            </a:endParaRPr>
          </a:p>
          <a:p>
            <a:r>
              <a:rPr lang="en-AU" b="0" i="0" dirty="0">
                <a:solidFill>
                  <a:srgbClr val="222222"/>
                </a:solidFill>
                <a:effectLst/>
                <a:latin typeface="DDG_ProximaNova"/>
              </a:rPr>
              <a:t>It allows us to design circuits that will automatic and remotely change their output based on a voltage inducing  input somewhere else. </a:t>
            </a:r>
          </a:p>
          <a:p>
            <a:endParaRPr lang="en-AU" b="0" i="0" dirty="0">
              <a:solidFill>
                <a:srgbClr val="222222"/>
              </a:solidFill>
              <a:effectLst/>
              <a:latin typeface="DDG_ProximaNova"/>
            </a:endParaRPr>
          </a:p>
          <a:p>
            <a:r>
              <a:rPr lang="en-AU" b="0" i="0" dirty="0">
                <a:solidFill>
                  <a:srgbClr val="222222"/>
                </a:solidFill>
                <a:effectLst/>
                <a:latin typeface="DDG_ProximaNova"/>
              </a:rPr>
              <a:t>Today we are going to be using a fairly common sort of Transistor its a Bipolar </a:t>
            </a:r>
          </a:p>
          <a:p>
            <a:endParaRPr lang="en-AU" b="0" i="0" dirty="0">
              <a:solidFill>
                <a:srgbClr val="222222"/>
              </a:solidFill>
              <a:effectLst/>
              <a:latin typeface="DDG_ProximaNova"/>
            </a:endParaRPr>
          </a:p>
          <a:p>
            <a:r>
              <a:rPr lang="en-AU" b="0" i="0" dirty="0">
                <a:solidFill>
                  <a:srgbClr val="414042"/>
                </a:solidFill>
                <a:effectLst/>
                <a:latin typeface="Lato" panose="020F0502020204030204" pitchFamily="34" charset="0"/>
              </a:rPr>
              <a:t>Bipolar Transistors are current regulating devices that control the amount of current flowing through them from the Emitter to the Collector terminals in proportion to the amount of biasing voltage applied to their base terminal, thus acting like a current-controlled switch. As a small current flowing into the base terminal controls a much larger collector current forming the basis of transistor action.</a:t>
            </a:r>
            <a:r>
              <a:rPr lang="en-AU" b="0" i="0" dirty="0">
                <a:solidFill>
                  <a:srgbClr val="222222"/>
                </a:solidFill>
                <a:effectLst/>
                <a:latin typeface="DDG_ProximaNova"/>
              </a:rPr>
              <a:t>   </a:t>
            </a:r>
          </a:p>
          <a:p>
            <a:endParaRPr lang="en-AU" b="0" i="0" dirty="0">
              <a:solidFill>
                <a:srgbClr val="222222"/>
              </a:solidFill>
              <a:effectLst/>
              <a:latin typeface="DDG_ProximaNova"/>
            </a:endParaRPr>
          </a:p>
          <a:p>
            <a:pPr marL="0" indent="0">
              <a:buFont typeface="+mj-lt"/>
              <a:buNone/>
            </a:pPr>
            <a:endParaRPr lang="en-AU" b="0" i="0" dirty="0">
              <a:solidFill>
                <a:srgbClr val="222222"/>
              </a:solidFill>
              <a:effectLst/>
              <a:latin typeface="DDG_ProximaNova"/>
            </a:endParaRPr>
          </a:p>
        </p:txBody>
      </p:sp>
      <p:sp>
        <p:nvSpPr>
          <p:cNvPr id="4" name="Slide Number Placeholder 3"/>
          <p:cNvSpPr>
            <a:spLocks noGrp="1"/>
          </p:cNvSpPr>
          <p:nvPr>
            <p:ph type="sldNum" sz="quarter" idx="5"/>
          </p:nvPr>
        </p:nvSpPr>
        <p:spPr/>
        <p:txBody>
          <a:bodyPr/>
          <a:lstStyle/>
          <a:p>
            <a:fld id="{E383D857-88AB-4AFE-9009-7FE04966A54D}" type="slidenum">
              <a:rPr lang="en-AU" smtClean="0"/>
              <a:t>56</a:t>
            </a:fld>
            <a:endParaRPr lang="en-AU"/>
          </a:p>
        </p:txBody>
      </p:sp>
    </p:spTree>
    <p:extLst>
      <p:ext uri="{BB962C8B-B14F-4D97-AF65-F5344CB8AC3E}">
        <p14:creationId xmlns:p14="http://schemas.microsoft.com/office/powerpoint/2010/main" val="421676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i="0" dirty="0">
              <a:solidFill>
                <a:srgbClr val="222222"/>
              </a:solidFill>
              <a:effectLst/>
              <a:latin typeface="DDG_ProximaNova"/>
            </a:endParaRPr>
          </a:p>
          <a:p>
            <a:r>
              <a:rPr lang="en-AU" b="0" i="0" dirty="0">
                <a:solidFill>
                  <a:srgbClr val="222222"/>
                </a:solidFill>
                <a:effectLst/>
                <a:latin typeface="DDG_ProximaNova"/>
              </a:rPr>
              <a:t>The Transistor sits at the centre of 2 sub-circuits, </a:t>
            </a:r>
          </a:p>
          <a:p>
            <a:pPr marL="228600" indent="-228600">
              <a:buFont typeface="+mj-lt"/>
              <a:buAutoNum type="arabicPeriod"/>
            </a:pPr>
            <a:r>
              <a:rPr lang="en-AU" b="0" i="0" dirty="0">
                <a:solidFill>
                  <a:srgbClr val="222222"/>
                </a:solidFill>
                <a:effectLst/>
                <a:latin typeface="DDG_ProximaNova"/>
              </a:rPr>
              <a:t>the input or base circuit side and   </a:t>
            </a:r>
          </a:p>
          <a:p>
            <a:pPr marL="228600" indent="-228600">
              <a:buFont typeface="+mj-lt"/>
              <a:buAutoNum type="arabicPeriod"/>
            </a:pPr>
            <a:r>
              <a:rPr lang="en-AU" b="0" i="0" dirty="0">
                <a:solidFill>
                  <a:srgbClr val="222222"/>
                </a:solidFill>
                <a:effectLst/>
                <a:latin typeface="DDG_ProximaNova"/>
              </a:rPr>
              <a:t>The output or emitter side of the circuit </a:t>
            </a:r>
          </a:p>
          <a:p>
            <a:pPr marL="228600" indent="-228600">
              <a:buFont typeface="+mj-lt"/>
              <a:buAutoNum type="arabicPeriod"/>
            </a:pPr>
            <a:endParaRPr lang="en-AU" b="0" i="0" dirty="0">
              <a:solidFill>
                <a:srgbClr val="222222"/>
              </a:solidFill>
              <a:effectLst/>
              <a:latin typeface="DDG_ProximaNova"/>
            </a:endParaRPr>
          </a:p>
          <a:p>
            <a:pPr marL="228600" indent="-228600">
              <a:buFont typeface="Arial" panose="020B0604020202020204" pitchFamily="34" charset="0"/>
              <a:buChar char="•"/>
            </a:pPr>
            <a:r>
              <a:rPr lang="en-AU" b="0" i="0" dirty="0">
                <a:solidFill>
                  <a:srgbClr val="222222"/>
                </a:solidFill>
                <a:effectLst/>
                <a:latin typeface="DDG_ProximaNova"/>
              </a:rPr>
              <a:t>At the minimum base voltage threshold or “</a:t>
            </a:r>
            <a:r>
              <a:rPr lang="en-AU" b="0" i="0" dirty="0" err="1">
                <a:solidFill>
                  <a:srgbClr val="222222"/>
                </a:solidFill>
                <a:effectLst/>
                <a:latin typeface="DDG_ProximaNova"/>
              </a:rPr>
              <a:t>Cutoff</a:t>
            </a:r>
            <a:r>
              <a:rPr lang="en-AU" b="0" i="0" dirty="0">
                <a:solidFill>
                  <a:srgbClr val="222222"/>
                </a:solidFill>
                <a:effectLst/>
                <a:latin typeface="DDG_ProximaNova"/>
              </a:rPr>
              <a:t>” the semiconductor begins to allow current to flow from the collector out of the emitter. Below this threshold the transistor is “Fully-Off”</a:t>
            </a:r>
          </a:p>
          <a:p>
            <a:pPr marL="228600" indent="-228600">
              <a:buFont typeface="Arial" panose="020B0604020202020204" pitchFamily="34" charset="0"/>
              <a:buChar char="•"/>
            </a:pPr>
            <a:r>
              <a:rPr lang="en-AU" b="0" i="0" dirty="0">
                <a:solidFill>
                  <a:srgbClr val="222222"/>
                </a:solidFill>
                <a:effectLst/>
                <a:latin typeface="DDG_ProximaNova"/>
              </a:rPr>
              <a:t>At the maximum base voltage threshold or “Saturation” the semiconductor is “Fully-On”</a:t>
            </a:r>
          </a:p>
          <a:p>
            <a:pPr marL="228600" indent="-228600">
              <a:buFont typeface="Arial" panose="020B0604020202020204" pitchFamily="34" charset="0"/>
              <a:buChar char="•"/>
            </a:pPr>
            <a:r>
              <a:rPr lang="en-AU" b="0" i="0" dirty="0">
                <a:solidFill>
                  <a:srgbClr val="222222"/>
                </a:solidFill>
                <a:effectLst/>
                <a:latin typeface="DDG_ProximaNova"/>
              </a:rPr>
              <a:t>The spectrum between these thresholds is the “Active Region”. </a:t>
            </a:r>
          </a:p>
          <a:p>
            <a:pPr marL="228600" indent="-228600">
              <a:buFont typeface="Arial" panose="020B0604020202020204" pitchFamily="34" charset="0"/>
              <a:buChar char="•"/>
            </a:pPr>
            <a:endParaRPr lang="en-AU" b="0" i="0" dirty="0">
              <a:solidFill>
                <a:srgbClr val="222222"/>
              </a:solidFill>
              <a:effectLst/>
              <a:latin typeface="DDG_ProximaNova"/>
            </a:endParaRPr>
          </a:p>
          <a:p>
            <a:pPr marL="228600" indent="-228600">
              <a:buFont typeface="Arial" panose="020B0604020202020204" pitchFamily="34" charset="0"/>
              <a:buChar char="•"/>
            </a:pPr>
            <a:r>
              <a:rPr lang="en-AU" b="0" i="0" dirty="0">
                <a:solidFill>
                  <a:srgbClr val="222222"/>
                </a:solidFill>
                <a:effectLst/>
                <a:latin typeface="DDG_ProximaNova"/>
              </a:rPr>
              <a:t>Amplify </a:t>
            </a:r>
          </a:p>
          <a:p>
            <a:pPr marL="228600" indent="-228600">
              <a:buFont typeface="Arial" panose="020B0604020202020204" pitchFamily="34" charset="0"/>
              <a:buChar char="•"/>
            </a:pPr>
            <a:endParaRPr lang="en-AU" b="0" i="0" dirty="0">
              <a:solidFill>
                <a:srgbClr val="222222"/>
              </a:solidFill>
              <a:effectLst/>
              <a:latin typeface="DDG_ProximaNova"/>
            </a:endParaRPr>
          </a:p>
          <a:p>
            <a:pPr marL="228600" indent="-228600">
              <a:buFont typeface="Arial" panose="020B0604020202020204" pitchFamily="34" charset="0"/>
              <a:buChar char="•"/>
            </a:pPr>
            <a:r>
              <a:rPr lang="en-AU" b="0" i="0" dirty="0">
                <a:solidFill>
                  <a:srgbClr val="222222"/>
                </a:solidFill>
                <a:effectLst/>
                <a:latin typeface="DDG_ProximaNova"/>
              </a:rPr>
              <a:t>Gain    </a:t>
            </a:r>
          </a:p>
          <a:p>
            <a:pPr marL="0" indent="0">
              <a:buFont typeface="+mj-lt"/>
              <a:buNone/>
            </a:pPr>
            <a:endParaRPr lang="en-AU" b="0" i="0" dirty="0">
              <a:solidFill>
                <a:srgbClr val="222222"/>
              </a:solidFill>
              <a:effectLst/>
              <a:latin typeface="DDG_ProximaNova"/>
            </a:endParaRPr>
          </a:p>
        </p:txBody>
      </p:sp>
      <p:sp>
        <p:nvSpPr>
          <p:cNvPr id="4" name="Slide Number Placeholder 3"/>
          <p:cNvSpPr>
            <a:spLocks noGrp="1"/>
          </p:cNvSpPr>
          <p:nvPr>
            <p:ph type="sldNum" sz="quarter" idx="5"/>
          </p:nvPr>
        </p:nvSpPr>
        <p:spPr/>
        <p:txBody>
          <a:bodyPr/>
          <a:lstStyle/>
          <a:p>
            <a:fld id="{E383D857-88AB-4AFE-9009-7FE04966A54D}" type="slidenum">
              <a:rPr lang="en-AU" smtClean="0"/>
              <a:t>57</a:t>
            </a:fld>
            <a:endParaRPr lang="en-AU"/>
          </a:p>
        </p:txBody>
      </p:sp>
    </p:spTree>
    <p:extLst>
      <p:ext uri="{BB962C8B-B14F-4D97-AF65-F5344CB8AC3E}">
        <p14:creationId xmlns:p14="http://schemas.microsoft.com/office/powerpoint/2010/main" val="1860542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58</a:t>
            </a:fld>
            <a:endParaRPr lang="en-AU"/>
          </a:p>
        </p:txBody>
      </p:sp>
    </p:spTree>
    <p:extLst>
      <p:ext uri="{BB962C8B-B14F-4D97-AF65-F5344CB8AC3E}">
        <p14:creationId xmlns:p14="http://schemas.microsoft.com/office/powerpoint/2010/main" val="4226804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59</a:t>
            </a:fld>
            <a:endParaRPr lang="en-AU"/>
          </a:p>
        </p:txBody>
      </p:sp>
    </p:spTree>
    <p:extLst>
      <p:ext uri="{BB962C8B-B14F-4D97-AF65-F5344CB8AC3E}">
        <p14:creationId xmlns:p14="http://schemas.microsoft.com/office/powerpoint/2010/main" val="28402184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60</a:t>
            </a:fld>
            <a:endParaRPr lang="en-AU"/>
          </a:p>
        </p:txBody>
      </p:sp>
    </p:spTree>
    <p:extLst>
      <p:ext uri="{BB962C8B-B14F-4D97-AF65-F5344CB8AC3E}">
        <p14:creationId xmlns:p14="http://schemas.microsoft.com/office/powerpoint/2010/main" val="3655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6</a:t>
            </a:fld>
            <a:endParaRPr lang="en-AU"/>
          </a:p>
        </p:txBody>
      </p:sp>
    </p:spTree>
    <p:extLst>
      <p:ext uri="{BB962C8B-B14F-4D97-AF65-F5344CB8AC3E}">
        <p14:creationId xmlns:p14="http://schemas.microsoft.com/office/powerpoint/2010/main" val="17269273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61</a:t>
            </a:fld>
            <a:endParaRPr lang="en-AU"/>
          </a:p>
        </p:txBody>
      </p:sp>
    </p:spTree>
    <p:extLst>
      <p:ext uri="{BB962C8B-B14F-4D97-AF65-F5344CB8AC3E}">
        <p14:creationId xmlns:p14="http://schemas.microsoft.com/office/powerpoint/2010/main" val="12952123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62</a:t>
            </a:fld>
            <a:endParaRPr lang="en-AU"/>
          </a:p>
        </p:txBody>
      </p:sp>
    </p:spTree>
    <p:extLst>
      <p:ext uri="{BB962C8B-B14F-4D97-AF65-F5344CB8AC3E}">
        <p14:creationId xmlns:p14="http://schemas.microsoft.com/office/powerpoint/2010/main" val="3963294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63</a:t>
            </a:fld>
            <a:endParaRPr lang="en-AU"/>
          </a:p>
        </p:txBody>
      </p:sp>
    </p:spTree>
    <p:extLst>
      <p:ext uri="{BB962C8B-B14F-4D97-AF65-F5344CB8AC3E}">
        <p14:creationId xmlns:p14="http://schemas.microsoft.com/office/powerpoint/2010/main" val="27797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33333"/>
                </a:solidFill>
                <a:effectLst/>
                <a:latin typeface="GothamSSm-Book"/>
              </a:rPr>
              <a:t>The Transistor</a:t>
            </a:r>
          </a:p>
          <a:p>
            <a:pPr algn="l"/>
            <a:r>
              <a:rPr lang="en-AU" b="0" i="0" dirty="0">
                <a:solidFill>
                  <a:srgbClr val="333333"/>
                </a:solidFill>
                <a:effectLst/>
                <a:latin typeface="GothamSSm-Book"/>
              </a:rPr>
              <a:t>experts to estimate that 13 sextillion transistors were manufactured from their invention in 1947 to today (that 13 followed by either 21 or 32 zeros). In 2014, this was 2.9 sextillion. This shows just how quickly we are producing them and putting them into service </a:t>
            </a:r>
            <a:r>
              <a:rPr lang="en-AU" b="0" i="0" dirty="0">
                <a:solidFill>
                  <a:srgbClr val="0058CC"/>
                </a:solidFill>
                <a:effectLst/>
                <a:latin typeface="GothamSSm-Book"/>
                <a:hlinkClick r:id="rId3" tooltip="https://www.waferworld.com/post/how-many-transistors-are-there-in-the-world"/>
              </a:rPr>
              <a:t>how many transistors are there in the world?</a:t>
            </a:r>
            <a:endParaRPr lang="en-AU" b="0" i="0" dirty="0">
              <a:solidFill>
                <a:srgbClr val="333333"/>
              </a:solidFill>
              <a:effectLst/>
              <a:latin typeface="GothamSSm-Book"/>
            </a:endParaRPr>
          </a:p>
          <a:p>
            <a:pPr algn="l"/>
            <a:r>
              <a:rPr lang="en-AU" b="0" i="0" dirty="0">
                <a:solidFill>
                  <a:srgbClr val="333333"/>
                </a:solidFill>
                <a:effectLst/>
                <a:latin typeface="GothamSSm-Book"/>
              </a:rPr>
              <a:t>A transistor is a semiconductor device with at least three terminals for connection to an electric circuit. In the common case, the third terminal controls the flow of current between the other two terminals. </a:t>
            </a:r>
            <a:r>
              <a:rPr lang="en-AU" b="0" i="0" dirty="0">
                <a:solidFill>
                  <a:srgbClr val="0058CC"/>
                </a:solidFill>
                <a:effectLst/>
                <a:latin typeface="GothamSSm-Book"/>
                <a:hlinkClick r:id="rId4" tooltip="https://en.wikipedia.org/wiki/History_of_the_transistor"/>
              </a:rPr>
              <a:t>wikipedia</a:t>
            </a:r>
            <a:endParaRPr lang="en-AU" b="0" i="0" dirty="0">
              <a:solidFill>
                <a:srgbClr val="333333"/>
              </a:solidFill>
              <a:effectLst/>
              <a:latin typeface="GothamSSm-Book"/>
            </a:endParaRP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7</a:t>
            </a:fld>
            <a:endParaRPr lang="en-AU"/>
          </a:p>
        </p:txBody>
      </p:sp>
    </p:spTree>
    <p:extLst>
      <p:ext uri="{BB962C8B-B14F-4D97-AF65-F5344CB8AC3E}">
        <p14:creationId xmlns:p14="http://schemas.microsoft.com/office/powerpoint/2010/main" val="237362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overview only </a:t>
            </a:r>
          </a:p>
        </p:txBody>
      </p:sp>
      <p:sp>
        <p:nvSpPr>
          <p:cNvPr id="4" name="Slide Number Placeholder 3"/>
          <p:cNvSpPr>
            <a:spLocks noGrp="1"/>
          </p:cNvSpPr>
          <p:nvPr>
            <p:ph type="sldNum" sz="quarter" idx="5"/>
          </p:nvPr>
        </p:nvSpPr>
        <p:spPr/>
        <p:txBody>
          <a:bodyPr/>
          <a:lstStyle/>
          <a:p>
            <a:fld id="{E383D857-88AB-4AFE-9009-7FE04966A54D}" type="slidenum">
              <a:rPr lang="en-AU" smtClean="0"/>
              <a:t>8</a:t>
            </a:fld>
            <a:endParaRPr lang="en-AU"/>
          </a:p>
        </p:txBody>
      </p:sp>
    </p:spTree>
    <p:extLst>
      <p:ext uri="{BB962C8B-B14F-4D97-AF65-F5344CB8AC3E}">
        <p14:creationId xmlns:p14="http://schemas.microsoft.com/office/powerpoint/2010/main" val="271358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 overview only </a:t>
            </a:r>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9</a:t>
            </a:fld>
            <a:endParaRPr lang="en-AU"/>
          </a:p>
        </p:txBody>
      </p:sp>
    </p:spTree>
    <p:extLst>
      <p:ext uri="{BB962C8B-B14F-4D97-AF65-F5344CB8AC3E}">
        <p14:creationId xmlns:p14="http://schemas.microsoft.com/office/powerpoint/2010/main" val="273813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3" descr="power point cover blue">
            <a:extLst>
              <a:ext uri="{FF2B5EF4-FFF2-40B4-BE49-F238E27FC236}">
                <a16:creationId xmlns:a16="http://schemas.microsoft.com/office/drawing/2014/main" id="{1A21A287-F0C9-4E19-B80C-80AC298B33FA}"/>
              </a:ext>
            </a:extLst>
          </p:cNvPr>
          <p:cNvPicPr>
            <a:picLocks noChangeAspect="1" noChangeArrowheads="1"/>
          </p:cNvPicPr>
          <p:nvPr userDrawn="1"/>
        </p:nvPicPr>
        <p:blipFill>
          <a:blip>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16016" y="1598613"/>
            <a:ext cx="3742184" cy="1103312"/>
          </a:xfrm>
        </p:spPr>
        <p:txBody>
          <a:bodyPr/>
          <a:lstStyle>
            <a:lvl1pPr algn="l">
              <a:defRPr sz="36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69031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952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C3C8606-A758-4794-8017-75785E7C0761}"/>
              </a:ext>
            </a:extLst>
          </p:cNvPr>
          <p:cNvSpPr/>
          <p:nvPr userDrawn="1"/>
        </p:nvSpPr>
        <p:spPr>
          <a:xfrm>
            <a:off x="683568" y="664330"/>
            <a:ext cx="3816427" cy="3816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5B08D95-C0E9-4548-A5A5-7101121585D9}"/>
              </a:ext>
            </a:extLst>
          </p:cNvPr>
          <p:cNvSpPr/>
          <p:nvPr userDrawn="1"/>
        </p:nvSpPr>
        <p:spPr>
          <a:xfrm rot="7891212">
            <a:off x="3666307" y="3640833"/>
            <a:ext cx="947272" cy="8924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568" y="664330"/>
            <a:ext cx="3816426" cy="3816428"/>
          </a:xfrm>
        </p:spPr>
        <p:txBody>
          <a:bodyPr/>
          <a:lstStyle>
            <a:lvl1pPr algn="ctr">
              <a:defRPr sz="3200">
                <a:solidFill>
                  <a:schemeClr val="bg1"/>
                </a:solidFill>
              </a:defRPr>
            </a:lvl1pPr>
          </a:lstStyle>
          <a:p>
            <a:r>
              <a:rPr lang="en-US"/>
              <a:t>Click to edit Master title style</a:t>
            </a:r>
            <a:endParaRPr lang="en-AU"/>
          </a:p>
        </p:txBody>
      </p:sp>
      <p:sp>
        <p:nvSpPr>
          <p:cNvPr id="7" name="Text Placeholder 6">
            <a:extLst>
              <a:ext uri="{FF2B5EF4-FFF2-40B4-BE49-F238E27FC236}">
                <a16:creationId xmlns:a16="http://schemas.microsoft.com/office/drawing/2014/main" id="{0D0CAE5A-085E-4213-903B-BA7A206B9C91}"/>
              </a:ext>
            </a:extLst>
          </p:cNvPr>
          <p:cNvSpPr>
            <a:spLocks noGrp="1"/>
          </p:cNvSpPr>
          <p:nvPr>
            <p:ph type="body" sz="quarter" idx="10"/>
          </p:nvPr>
        </p:nvSpPr>
        <p:spPr>
          <a:xfrm>
            <a:off x="4787900" y="663575"/>
            <a:ext cx="3816350" cy="3852863"/>
          </a:xfrm>
        </p:spPr>
        <p:txBody>
          <a:bodyPr anchor="ct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43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ight Triangle 3">
            <a:extLst>
              <a:ext uri="{FF2B5EF4-FFF2-40B4-BE49-F238E27FC236}">
                <a16:creationId xmlns:a16="http://schemas.microsoft.com/office/drawing/2014/main" id="{6C3BEAD8-800C-4E32-A442-C8B3E6BF2905}"/>
              </a:ext>
            </a:extLst>
          </p:cNvPr>
          <p:cNvSpPr/>
          <p:nvPr userDrawn="1"/>
        </p:nvSpPr>
        <p:spPr>
          <a:xfrm flipH="1">
            <a:off x="7020272" y="4516760"/>
            <a:ext cx="2123728" cy="6283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22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5294"/>
            <a:ext cx="8229600" cy="857250"/>
          </a:xfrm>
        </p:spPr>
        <p:txBody>
          <a:bodyPr/>
          <a:lstStyle>
            <a:lvl1pPr algn="ctr">
              <a:defRPr>
                <a:solidFill>
                  <a:schemeClr val="bg1"/>
                </a:solidFill>
              </a:defRPr>
            </a:lvl1pPr>
          </a:lstStyle>
          <a:p>
            <a:r>
              <a:rPr lang="en-US"/>
              <a:t>Click to edit Master title style</a:t>
            </a:r>
            <a:endParaRPr lang="en-AU"/>
          </a:p>
        </p:txBody>
      </p:sp>
      <p:sp>
        <p:nvSpPr>
          <p:cNvPr id="4" name="Right Triangle 3">
            <a:extLst>
              <a:ext uri="{FF2B5EF4-FFF2-40B4-BE49-F238E27FC236}">
                <a16:creationId xmlns:a16="http://schemas.microsoft.com/office/drawing/2014/main" id="{6C3BEAD8-800C-4E32-A442-C8B3E6BF2905}"/>
              </a:ext>
            </a:extLst>
          </p:cNvPr>
          <p:cNvSpPr/>
          <p:nvPr userDrawn="1"/>
        </p:nvSpPr>
        <p:spPr>
          <a:xfrm flipH="1">
            <a:off x="7020272" y="4516760"/>
            <a:ext cx="2123728" cy="6283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019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ight Triangle 1">
            <a:extLst>
              <a:ext uri="{FF2B5EF4-FFF2-40B4-BE49-F238E27FC236}">
                <a16:creationId xmlns:a16="http://schemas.microsoft.com/office/drawing/2014/main" id="{F3B45EB7-976B-447B-BE8E-4A67CE86CC74}"/>
              </a:ext>
            </a:extLst>
          </p:cNvPr>
          <p:cNvSpPr/>
          <p:nvPr userDrawn="1"/>
        </p:nvSpPr>
        <p:spPr>
          <a:xfrm flipH="1">
            <a:off x="7020272" y="4516760"/>
            <a:ext cx="2123728" cy="62832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Lst>
  <p:txStyles>
    <p:titleStyle>
      <a:lvl1pPr algn="l"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u4FpbaMW5sk?list=PLkyBCj4JhHt9dIWsO7GaTU149BkIFbo5y" TargetMode="Externa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heengineeringmindset.com/ohms-law-calculator/"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playlist?list=PLkyBCj4JhHt9dIWsO7GaTU149BkIFbo5y"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www.youtube.com/@ElectroBOO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playlist?list=PLWv9VM947MKjuqlJVp5m_Edf66SrFSHx2"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power point cover blue">
            <a:extLst>
              <a:ext uri="{FF2B5EF4-FFF2-40B4-BE49-F238E27FC236}">
                <a16:creationId xmlns:a16="http://schemas.microsoft.com/office/drawing/2014/main" id="{BC1F3B5B-95EC-B791-F1BB-7577F19A4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04B705-E571-4399-8D21-7992936355C0}"/>
              </a:ext>
            </a:extLst>
          </p:cNvPr>
          <p:cNvSpPr>
            <a:spLocks noGrp="1"/>
          </p:cNvSpPr>
          <p:nvPr>
            <p:ph type="ctrTitle"/>
          </p:nvPr>
        </p:nvSpPr>
        <p:spPr>
          <a:xfrm>
            <a:off x="4572000" y="1720533"/>
            <a:ext cx="4272862" cy="1103312"/>
          </a:xfrm>
        </p:spPr>
        <p:txBody>
          <a:bodyPr/>
          <a:lstStyle/>
          <a:p>
            <a:r>
              <a:rPr lang="en-US" dirty="0">
                <a:latin typeface="Helvetica" pitchFamily="2" charset="0"/>
              </a:rPr>
              <a:t>Simple Circuits -  Electronics 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76B57-DD3B-416C-B599-626719A388DF}"/>
              </a:ext>
            </a:extLst>
          </p:cNvPr>
          <p:cNvSpPr>
            <a:spLocks noGrp="1"/>
          </p:cNvSpPr>
          <p:nvPr>
            <p:ph type="title"/>
          </p:nvPr>
        </p:nvSpPr>
        <p:spPr/>
        <p:txBody>
          <a:bodyPr/>
          <a:lstStyle/>
          <a:p>
            <a:r>
              <a:rPr lang="en-AU" dirty="0">
                <a:latin typeface="Helvetica" pitchFamily="2" charset="0"/>
              </a:rPr>
              <a:t>Session Overview</a:t>
            </a:r>
            <a:endParaRPr lang="en-US" dirty="0">
              <a:latin typeface="Helvetica" pitchFamily="2" charset="0"/>
            </a:endParaRPr>
          </a:p>
        </p:txBody>
      </p:sp>
      <p:sp>
        <p:nvSpPr>
          <p:cNvPr id="5" name="Content Placeholder 4">
            <a:extLst>
              <a:ext uri="{FF2B5EF4-FFF2-40B4-BE49-F238E27FC236}">
                <a16:creationId xmlns:a16="http://schemas.microsoft.com/office/drawing/2014/main" id="{000AE0FF-FA21-413D-88B1-ADE56EDDB724}"/>
              </a:ext>
            </a:extLst>
          </p:cNvPr>
          <p:cNvSpPr>
            <a:spLocks noGrp="1"/>
          </p:cNvSpPr>
          <p:nvPr>
            <p:ph idx="1"/>
          </p:nvPr>
        </p:nvSpPr>
        <p:spPr>
          <a:xfrm>
            <a:off x="457200" y="1200150"/>
            <a:ext cx="8507288" cy="3395663"/>
          </a:xfrm>
        </p:spPr>
        <p:txBody>
          <a:bodyPr/>
          <a:lstStyle/>
          <a:p>
            <a:pPr marL="514350" indent="-514350">
              <a:buFont typeface="+mj-lt"/>
              <a:buAutoNum type="arabicPeriod" startAt="3"/>
            </a:pPr>
            <a:r>
              <a:rPr lang="en-AU" dirty="0"/>
              <a:t>What’s the difference between the words </a:t>
            </a:r>
            <a:r>
              <a:rPr lang="en-AU" b="1" dirty="0"/>
              <a:t>Electric</a:t>
            </a:r>
            <a:r>
              <a:rPr lang="en-AU" dirty="0"/>
              <a:t> &amp; </a:t>
            </a:r>
            <a:r>
              <a:rPr lang="en-AU" b="1" dirty="0"/>
              <a:t>Electronics </a:t>
            </a:r>
          </a:p>
          <a:p>
            <a:pPr marL="514350" indent="-514350">
              <a:buFont typeface="+mj-lt"/>
              <a:buAutoNum type="arabicPeriod" startAt="3"/>
            </a:pPr>
            <a:r>
              <a:rPr lang="en-AU" dirty="0"/>
              <a:t>What are the basic electronics components and the key concepts we need to know to bend current and voltage to our whims. </a:t>
            </a:r>
          </a:p>
        </p:txBody>
      </p:sp>
    </p:spTree>
    <p:extLst>
      <p:ext uri="{BB962C8B-B14F-4D97-AF65-F5344CB8AC3E}">
        <p14:creationId xmlns:p14="http://schemas.microsoft.com/office/powerpoint/2010/main" val="213229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2587-1A37-4572-B5F7-4B0C1DD5ACBF}"/>
              </a:ext>
            </a:extLst>
          </p:cNvPr>
          <p:cNvSpPr>
            <a:spLocks noGrp="1"/>
          </p:cNvSpPr>
          <p:nvPr>
            <p:ph type="title"/>
          </p:nvPr>
        </p:nvSpPr>
        <p:spPr>
          <a:xfrm>
            <a:off x="0" y="1715294"/>
            <a:ext cx="8229600" cy="857250"/>
          </a:xfrm>
        </p:spPr>
        <p:txBody>
          <a:bodyPr/>
          <a:lstStyle/>
          <a:p>
            <a:r>
              <a:rPr lang="en-AU" dirty="0">
                <a:latin typeface="Helvetica" pitchFamily="2" charset="0"/>
              </a:rPr>
              <a:t>Part 1 </a:t>
            </a:r>
            <a:br>
              <a:rPr lang="en-AU" dirty="0">
                <a:latin typeface="Helvetica" pitchFamily="2" charset="0"/>
              </a:rPr>
            </a:br>
            <a:r>
              <a:rPr lang="en-AU" dirty="0">
                <a:latin typeface="Helvetica" pitchFamily="2" charset="0"/>
              </a:rPr>
              <a:t>Why an electronics 101? </a:t>
            </a:r>
            <a:endParaRPr lang="en-US" dirty="0">
              <a:latin typeface="Helvetica" pitchFamily="2" charset="0"/>
            </a:endParaRPr>
          </a:p>
        </p:txBody>
      </p:sp>
    </p:spTree>
    <p:extLst>
      <p:ext uri="{BB962C8B-B14F-4D97-AF65-F5344CB8AC3E}">
        <p14:creationId xmlns:p14="http://schemas.microsoft.com/office/powerpoint/2010/main" val="56692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But first a safety message  </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a:xfrm>
            <a:off x="365388" y="1080655"/>
            <a:ext cx="5682343" cy="3395663"/>
          </a:xfrm>
        </p:spPr>
        <p:txBody>
          <a:bodyPr/>
          <a:lstStyle/>
          <a:p>
            <a:pPr marL="0" indent="0" algn="ctr">
              <a:buNone/>
            </a:pPr>
            <a:r>
              <a:rPr lang="en-AU" b="1" u="sng" dirty="0">
                <a:latin typeface="Helvetica" pitchFamily="2" charset="0"/>
              </a:rPr>
              <a:t>Electricity can kill.</a:t>
            </a:r>
            <a:endParaRPr lang="en-AU" sz="700" b="1" u="sng" dirty="0">
              <a:latin typeface="Helvetica" pitchFamily="2" charset="0"/>
            </a:endParaRPr>
          </a:p>
          <a:p>
            <a:pPr marL="0" indent="0" algn="ctr">
              <a:buNone/>
            </a:pPr>
            <a:endParaRPr lang="en-AU" sz="800" dirty="0">
              <a:latin typeface="Helvetica" pitchFamily="2" charset="0"/>
            </a:endParaRPr>
          </a:p>
          <a:p>
            <a:pPr marL="0" indent="0" algn="ctr">
              <a:buNone/>
            </a:pPr>
            <a:r>
              <a:rPr lang="en-AU" sz="2400" dirty="0">
                <a:latin typeface="Helvetica" pitchFamily="2" charset="0"/>
              </a:rPr>
              <a:t>Never mess with anything that uses mains power –  anything you plug into the wall.</a:t>
            </a:r>
            <a:endParaRPr lang="en-AU" sz="1200" dirty="0">
              <a:latin typeface="Helvetica" pitchFamily="2" charset="0"/>
            </a:endParaRPr>
          </a:p>
          <a:p>
            <a:pPr marL="0" indent="0" algn="ctr">
              <a:buNone/>
            </a:pPr>
            <a:endParaRPr lang="en-AU" sz="1050" dirty="0">
              <a:latin typeface="Helvetica" pitchFamily="2" charset="0"/>
            </a:endParaRPr>
          </a:p>
          <a:p>
            <a:pPr marL="0" indent="0" algn="ctr">
              <a:buNone/>
            </a:pPr>
            <a:r>
              <a:rPr lang="en-AU" dirty="0">
                <a:latin typeface="Helvetica" pitchFamily="2" charset="0"/>
              </a:rPr>
              <a:t>If in doubt check before you disassemble any electrical appliance or equipment.  </a:t>
            </a:r>
          </a:p>
          <a:p>
            <a:endParaRPr lang="en-AU" dirty="0"/>
          </a:p>
        </p:txBody>
      </p:sp>
      <p:pic>
        <p:nvPicPr>
          <p:cNvPr id="5" name="Picture 4" descr="Icon&#10;&#10;Description automatically generated">
            <a:extLst>
              <a:ext uri="{FF2B5EF4-FFF2-40B4-BE49-F238E27FC236}">
                <a16:creationId xmlns:a16="http://schemas.microsoft.com/office/drawing/2014/main" id="{09927ED7-9C8F-AEDA-6200-BEB941D07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441" y="1367924"/>
            <a:ext cx="2066528" cy="2696509"/>
          </a:xfrm>
          <a:prstGeom prst="rect">
            <a:avLst/>
          </a:prstGeom>
        </p:spPr>
      </p:pic>
    </p:spTree>
    <p:extLst>
      <p:ext uri="{BB962C8B-B14F-4D97-AF65-F5344CB8AC3E}">
        <p14:creationId xmlns:p14="http://schemas.microsoft.com/office/powerpoint/2010/main" val="70478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a:xfrm>
            <a:off x="457199" y="206375"/>
            <a:ext cx="8393723" cy="857250"/>
          </a:xfrm>
        </p:spPr>
        <p:txBody>
          <a:bodyPr/>
          <a:lstStyle/>
          <a:p>
            <a:r>
              <a:rPr lang="en-AU" dirty="0">
                <a:latin typeface="Helvetica" pitchFamily="2" charset="0"/>
              </a:rPr>
              <a:t>Be confident in your Electrical Safety</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a:xfrm>
            <a:off x="457200" y="1200150"/>
            <a:ext cx="8229600" cy="3538105"/>
          </a:xfrm>
        </p:spPr>
        <p:txBody>
          <a:bodyPr/>
          <a:lstStyle/>
          <a:p>
            <a:pPr marL="0" indent="0" algn="ctr">
              <a:buNone/>
            </a:pPr>
            <a:endParaRPr lang="en-AU" sz="2400" dirty="0">
              <a:latin typeface="Helvetica" pitchFamily="2" charset="0"/>
            </a:endParaRPr>
          </a:p>
          <a:p>
            <a:pPr marL="0" indent="0" algn="ctr">
              <a:buNone/>
            </a:pPr>
            <a:endParaRPr lang="en-AU" sz="2400" dirty="0">
              <a:latin typeface="Helvetica" pitchFamily="2" charset="0"/>
            </a:endParaRPr>
          </a:p>
          <a:p>
            <a:pPr marL="0" indent="0" algn="ctr">
              <a:buNone/>
            </a:pPr>
            <a:endParaRPr lang="en-AU" sz="2400" dirty="0">
              <a:latin typeface="Helvetica" pitchFamily="2" charset="0"/>
            </a:endParaRPr>
          </a:p>
          <a:p>
            <a:pPr marL="0" indent="0" algn="ctr">
              <a:buNone/>
            </a:pPr>
            <a:endParaRPr lang="en-AU" sz="2400" dirty="0">
              <a:latin typeface="Helvetica" pitchFamily="2" charset="0"/>
            </a:endParaRPr>
          </a:p>
          <a:p>
            <a:pPr marL="0" indent="0">
              <a:buNone/>
            </a:pPr>
            <a:r>
              <a:rPr lang="en-AU" sz="2400" dirty="0">
                <a:latin typeface="Helvetica" pitchFamily="2" charset="0"/>
              </a:rPr>
              <a:t>		</a:t>
            </a:r>
          </a:p>
          <a:p>
            <a:pPr marL="0" indent="0" algn="ctr">
              <a:buNone/>
            </a:pPr>
            <a:r>
              <a:rPr lang="en-AU" sz="1600" dirty="0">
                <a:latin typeface="Helvetica" pitchFamily="2" charset="0"/>
              </a:rPr>
              <a:t>In Queensland its illegal for anyone to undertake unlicenced work on any electrical equipment over the ELV threshold. </a:t>
            </a:r>
          </a:p>
          <a:p>
            <a:pPr marL="0" indent="0" algn="ctr">
              <a:buNone/>
            </a:pPr>
            <a:endParaRPr lang="en-AU" sz="2400" dirty="0">
              <a:latin typeface="Helvetica" pitchFamily="2" charset="0"/>
            </a:endParaRPr>
          </a:p>
          <a:p>
            <a:pPr marL="0" indent="0" algn="ctr">
              <a:buNone/>
            </a:pPr>
            <a:r>
              <a:rPr lang="en-AU" sz="2400" dirty="0">
                <a:latin typeface="Helvetica" pitchFamily="2" charset="0"/>
              </a:rPr>
              <a:t>Questions?</a:t>
            </a:r>
            <a:endParaRPr lang="en-AU" dirty="0"/>
          </a:p>
        </p:txBody>
      </p:sp>
      <p:pic>
        <p:nvPicPr>
          <p:cNvPr id="5" name="Picture 4" descr="Table&#10;&#10;Description automatically generated">
            <a:extLst>
              <a:ext uri="{FF2B5EF4-FFF2-40B4-BE49-F238E27FC236}">
                <a16:creationId xmlns:a16="http://schemas.microsoft.com/office/drawing/2014/main" id="{45CBB9D8-FD90-9185-C07F-15F57236A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850" y="1063625"/>
            <a:ext cx="5448300" cy="2070100"/>
          </a:xfrm>
          <a:prstGeom prst="rect">
            <a:avLst/>
          </a:prstGeom>
        </p:spPr>
      </p:pic>
    </p:spTree>
    <p:extLst>
      <p:ext uri="{BB962C8B-B14F-4D97-AF65-F5344CB8AC3E}">
        <p14:creationId xmlns:p14="http://schemas.microsoft.com/office/powerpoint/2010/main" val="410792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C64B-96BD-CEF7-2500-7940A01AB4AF}"/>
              </a:ext>
            </a:extLst>
          </p:cNvPr>
          <p:cNvSpPr>
            <a:spLocks noGrp="1"/>
          </p:cNvSpPr>
          <p:nvPr>
            <p:ph type="title"/>
          </p:nvPr>
        </p:nvSpPr>
        <p:spPr/>
        <p:txBody>
          <a:bodyPr/>
          <a:lstStyle/>
          <a:p>
            <a:r>
              <a:rPr lang="en-US" dirty="0"/>
              <a:t>ACDC ???</a:t>
            </a:r>
          </a:p>
        </p:txBody>
      </p:sp>
      <p:sp>
        <p:nvSpPr>
          <p:cNvPr id="3" name="Content Placeholder 2">
            <a:extLst>
              <a:ext uri="{FF2B5EF4-FFF2-40B4-BE49-F238E27FC236}">
                <a16:creationId xmlns:a16="http://schemas.microsoft.com/office/drawing/2014/main" id="{EDA95462-1328-5DE9-0EDF-72EDC97D7092}"/>
              </a:ext>
            </a:extLst>
          </p:cNvPr>
          <p:cNvSpPr>
            <a:spLocks noGrp="1"/>
          </p:cNvSpPr>
          <p:nvPr>
            <p:ph idx="1"/>
          </p:nvPr>
        </p:nvSpPr>
        <p:spPr/>
        <p:txBody>
          <a:bodyPr/>
          <a:lstStyle/>
          <a:p>
            <a:r>
              <a:rPr lang="en-US" b="1" dirty="0"/>
              <a:t>AC </a:t>
            </a:r>
            <a:r>
              <a:rPr lang="en-US" dirty="0"/>
              <a:t>stands for Alternating Current – it’s the type of electricity that we have in our houses. </a:t>
            </a:r>
          </a:p>
          <a:p>
            <a:pPr marL="0" indent="0">
              <a:buNone/>
            </a:pPr>
            <a:r>
              <a:rPr lang="en-US" sz="1400" dirty="0"/>
              <a:t>Instead of just ramping up to 240 V the current reverse 50 time a second from 240 V+ to 240V- and back again. </a:t>
            </a:r>
          </a:p>
          <a:p>
            <a:pPr marL="0" indent="0">
              <a:buNone/>
            </a:pPr>
            <a:endParaRPr lang="en-US" sz="1400" dirty="0"/>
          </a:p>
          <a:p>
            <a:pPr marL="0" indent="0">
              <a:buNone/>
            </a:pPr>
            <a:r>
              <a:rPr lang="en-US" sz="2400" dirty="0"/>
              <a:t>The symbol for AC is </a:t>
            </a:r>
            <a:r>
              <a:rPr lang="en-US" b="1" dirty="0"/>
              <a:t>~</a:t>
            </a:r>
            <a:r>
              <a:rPr lang="en-US" sz="1400" dirty="0"/>
              <a:t> </a:t>
            </a:r>
          </a:p>
          <a:p>
            <a:pPr marL="0" indent="0">
              <a:buNone/>
            </a:pPr>
            <a:endParaRPr lang="en-US" sz="1400" dirty="0"/>
          </a:p>
        </p:txBody>
      </p:sp>
    </p:spTree>
    <p:extLst>
      <p:ext uri="{BB962C8B-B14F-4D97-AF65-F5344CB8AC3E}">
        <p14:creationId xmlns:p14="http://schemas.microsoft.com/office/powerpoint/2010/main" val="120391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C64B-96BD-CEF7-2500-7940A01AB4AF}"/>
              </a:ext>
            </a:extLst>
          </p:cNvPr>
          <p:cNvSpPr>
            <a:spLocks noGrp="1"/>
          </p:cNvSpPr>
          <p:nvPr>
            <p:ph type="title"/>
          </p:nvPr>
        </p:nvSpPr>
        <p:spPr/>
        <p:txBody>
          <a:bodyPr/>
          <a:lstStyle/>
          <a:p>
            <a:r>
              <a:rPr lang="en-US" dirty="0"/>
              <a:t>ACDC ???</a:t>
            </a:r>
          </a:p>
        </p:txBody>
      </p:sp>
      <p:sp>
        <p:nvSpPr>
          <p:cNvPr id="3" name="Content Placeholder 2">
            <a:extLst>
              <a:ext uri="{FF2B5EF4-FFF2-40B4-BE49-F238E27FC236}">
                <a16:creationId xmlns:a16="http://schemas.microsoft.com/office/drawing/2014/main" id="{EDA95462-1328-5DE9-0EDF-72EDC97D7092}"/>
              </a:ext>
            </a:extLst>
          </p:cNvPr>
          <p:cNvSpPr>
            <a:spLocks noGrp="1"/>
          </p:cNvSpPr>
          <p:nvPr>
            <p:ph idx="1"/>
          </p:nvPr>
        </p:nvSpPr>
        <p:spPr/>
        <p:txBody>
          <a:bodyPr/>
          <a:lstStyle/>
          <a:p>
            <a:r>
              <a:rPr lang="en-US" b="1" dirty="0"/>
              <a:t>DC </a:t>
            </a:r>
            <a:r>
              <a:rPr lang="en-US" dirty="0"/>
              <a:t>stands for Direct Current – it’s the type of energy used in cars and electronics.</a:t>
            </a:r>
          </a:p>
          <a:p>
            <a:pPr marL="0" indent="0">
              <a:buNone/>
            </a:pPr>
            <a:r>
              <a:rPr lang="en-US" sz="1400" dirty="0"/>
              <a:t>DC gets used in Electronics and while consumer electronics plug into the wall the power pack that that you power these with generally steps this voltage down and flattens it out.  </a:t>
            </a:r>
          </a:p>
          <a:p>
            <a:pPr marL="0" indent="0">
              <a:buNone/>
            </a:pPr>
            <a:endParaRPr lang="en-US" sz="1400" dirty="0"/>
          </a:p>
          <a:p>
            <a:pPr marL="0" indent="0">
              <a:buNone/>
            </a:pPr>
            <a:r>
              <a:rPr lang="en-US" sz="2400" dirty="0"/>
              <a:t>The symbol for AC is </a:t>
            </a:r>
            <a:r>
              <a:rPr lang="en-US" sz="1400" dirty="0"/>
              <a:t> </a:t>
            </a:r>
          </a:p>
          <a:p>
            <a:pPr marL="0" indent="0">
              <a:buNone/>
            </a:pPr>
            <a:endParaRPr lang="en-US" sz="1400" dirty="0"/>
          </a:p>
        </p:txBody>
      </p:sp>
      <p:pic>
        <p:nvPicPr>
          <p:cNvPr id="5" name="Picture 4">
            <a:extLst>
              <a:ext uri="{FF2B5EF4-FFF2-40B4-BE49-F238E27FC236}">
                <a16:creationId xmlns:a16="http://schemas.microsoft.com/office/drawing/2014/main" id="{14CA462C-0C0A-5BFC-6349-D6FF5581C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889" y="3056350"/>
            <a:ext cx="405952" cy="214465"/>
          </a:xfrm>
          <a:prstGeom prst="rect">
            <a:avLst/>
          </a:prstGeom>
        </p:spPr>
      </p:pic>
    </p:spTree>
    <p:extLst>
      <p:ext uri="{BB962C8B-B14F-4D97-AF65-F5344CB8AC3E}">
        <p14:creationId xmlns:p14="http://schemas.microsoft.com/office/powerpoint/2010/main" val="289449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8BEA-6B9F-4B7F-AA85-3119B447588D}"/>
              </a:ext>
            </a:extLst>
          </p:cNvPr>
          <p:cNvSpPr>
            <a:spLocks noGrp="1"/>
          </p:cNvSpPr>
          <p:nvPr>
            <p:ph type="title"/>
          </p:nvPr>
        </p:nvSpPr>
        <p:spPr/>
        <p:txBody>
          <a:bodyPr/>
          <a:lstStyle/>
          <a:p>
            <a:r>
              <a:rPr lang="en-AU" dirty="0">
                <a:latin typeface="Helvetica" pitchFamily="2" charset="0"/>
              </a:rPr>
              <a:t>Part 2 </a:t>
            </a:r>
            <a:br>
              <a:rPr lang="en-AU" dirty="0">
                <a:latin typeface="Helvetica" pitchFamily="2" charset="0"/>
              </a:rPr>
            </a:br>
            <a:r>
              <a:rPr lang="en-AU" dirty="0">
                <a:latin typeface="Helvetica" pitchFamily="2" charset="0"/>
              </a:rPr>
              <a:t>How does electricity flow in a circuit</a:t>
            </a:r>
          </a:p>
        </p:txBody>
      </p:sp>
    </p:spTree>
    <p:extLst>
      <p:ext uri="{BB962C8B-B14F-4D97-AF65-F5344CB8AC3E}">
        <p14:creationId xmlns:p14="http://schemas.microsoft.com/office/powerpoint/2010/main" val="250096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Current </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p:txBody>
          <a:bodyPr/>
          <a:lstStyle/>
          <a:p>
            <a:r>
              <a:rPr lang="en-AU" b="0" i="0" dirty="0">
                <a:solidFill>
                  <a:srgbClr val="333333"/>
                </a:solidFill>
                <a:effectLst/>
                <a:latin typeface="GothamSSm-Book"/>
              </a:rPr>
              <a:t>An electric current is a stream of charged particles, such as electrons or ions, moving through a circuit.</a:t>
            </a:r>
          </a:p>
          <a:p>
            <a:r>
              <a:rPr lang="en-AU" dirty="0">
                <a:solidFill>
                  <a:srgbClr val="333333"/>
                </a:solidFill>
                <a:latin typeface="GothamSSm-Book"/>
              </a:rPr>
              <a:t>This current flows from (+) positive to the (–) negative</a:t>
            </a:r>
            <a:endParaRPr lang="en-AU" b="0" i="0" dirty="0">
              <a:solidFill>
                <a:srgbClr val="333333"/>
              </a:solidFill>
              <a:effectLst/>
              <a:latin typeface="GothamSSm-Book"/>
            </a:endParaRPr>
          </a:p>
          <a:p>
            <a:r>
              <a:rPr lang="en-AU" b="0" i="0" dirty="0">
                <a:solidFill>
                  <a:srgbClr val="333333"/>
                </a:solidFill>
                <a:effectLst/>
                <a:latin typeface="GothamSSm-Book"/>
              </a:rPr>
              <a:t>Current is measured in Amps (</a:t>
            </a:r>
            <a:r>
              <a:rPr lang="en-AU" b="1" dirty="0">
                <a:solidFill>
                  <a:srgbClr val="333333"/>
                </a:solidFill>
                <a:latin typeface="Courier" pitchFamily="2" charset="0"/>
              </a:rPr>
              <a:t>I</a:t>
            </a:r>
            <a:r>
              <a:rPr lang="en-AU" b="0" i="0" dirty="0">
                <a:solidFill>
                  <a:srgbClr val="333333"/>
                </a:solidFill>
                <a:effectLst/>
                <a:latin typeface="GothamSSm-Book"/>
              </a:rPr>
              <a:t>)</a:t>
            </a:r>
            <a:endParaRPr lang="en-AU" dirty="0"/>
          </a:p>
        </p:txBody>
      </p:sp>
    </p:spTree>
    <p:extLst>
      <p:ext uri="{BB962C8B-B14F-4D97-AF65-F5344CB8AC3E}">
        <p14:creationId xmlns:p14="http://schemas.microsoft.com/office/powerpoint/2010/main" val="187259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Voltage </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p:txBody>
          <a:bodyPr/>
          <a:lstStyle/>
          <a:p>
            <a:pPr marL="0" indent="0">
              <a:buNone/>
            </a:pPr>
            <a:r>
              <a:rPr lang="en-AU" b="0" i="0" u="sng" dirty="0">
                <a:solidFill>
                  <a:srgbClr val="333333"/>
                </a:solidFill>
                <a:effectLst/>
                <a:latin typeface="GothamSSm-Book"/>
              </a:rPr>
              <a:t>Voltage</a:t>
            </a:r>
            <a:r>
              <a:rPr lang="en-AU" b="0" i="0" dirty="0">
                <a:solidFill>
                  <a:srgbClr val="333333"/>
                </a:solidFill>
                <a:effectLst/>
                <a:latin typeface="GothamSSm-Book"/>
              </a:rPr>
              <a:t>, the electric pressure or difference in potential that causes this current to flow (conventionally from positive to negative*).</a:t>
            </a:r>
          </a:p>
          <a:p>
            <a:pPr marL="0" indent="0">
              <a:buNone/>
            </a:pPr>
            <a:endParaRPr lang="en-AU" dirty="0">
              <a:solidFill>
                <a:srgbClr val="333333"/>
              </a:solidFill>
              <a:latin typeface="GothamSSm-Book"/>
            </a:endParaRPr>
          </a:p>
          <a:p>
            <a:pPr marL="0" indent="0">
              <a:buNone/>
            </a:pPr>
            <a:r>
              <a:rPr lang="en-AU" b="0" i="0" dirty="0">
                <a:solidFill>
                  <a:srgbClr val="333333"/>
                </a:solidFill>
                <a:effectLst/>
                <a:latin typeface="GothamSSm-Book"/>
              </a:rPr>
              <a:t>This potential is measured in Volts </a:t>
            </a:r>
            <a:r>
              <a:rPr lang="en-AU" dirty="0">
                <a:solidFill>
                  <a:srgbClr val="333333"/>
                </a:solidFill>
                <a:latin typeface="GothamSSm-Book"/>
              </a:rPr>
              <a:t>(</a:t>
            </a:r>
            <a:r>
              <a:rPr lang="en-AU" b="1" dirty="0">
                <a:solidFill>
                  <a:srgbClr val="333333"/>
                </a:solidFill>
                <a:latin typeface="Courier" pitchFamily="2" charset="0"/>
              </a:rPr>
              <a:t>V)</a:t>
            </a:r>
            <a:endParaRPr lang="en-AU" dirty="0"/>
          </a:p>
          <a:p>
            <a:pPr marL="0" indent="0">
              <a:buNone/>
            </a:pPr>
            <a:endParaRPr lang="en-AU" dirty="0"/>
          </a:p>
        </p:txBody>
      </p:sp>
    </p:spTree>
    <p:extLst>
      <p:ext uri="{BB962C8B-B14F-4D97-AF65-F5344CB8AC3E}">
        <p14:creationId xmlns:p14="http://schemas.microsoft.com/office/powerpoint/2010/main" val="240426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FFC6-0E1F-1199-1219-D25532654CE8}"/>
              </a:ext>
            </a:extLst>
          </p:cNvPr>
          <p:cNvSpPr>
            <a:spLocks noGrp="1"/>
          </p:cNvSpPr>
          <p:nvPr>
            <p:ph type="title"/>
          </p:nvPr>
        </p:nvSpPr>
        <p:spPr>
          <a:xfrm>
            <a:off x="469726" y="206375"/>
            <a:ext cx="8229600" cy="857250"/>
          </a:xfrm>
        </p:spPr>
        <p:txBody>
          <a:bodyPr/>
          <a:lstStyle/>
          <a:p>
            <a:r>
              <a:rPr lang="en-US" dirty="0"/>
              <a:t>Hands on activity #1</a:t>
            </a:r>
            <a:br>
              <a:rPr lang="en-US" sz="2400" i="1" dirty="0"/>
            </a:br>
            <a:r>
              <a:rPr lang="en-US" sz="2400" i="1" dirty="0"/>
              <a:t>lets get the juice flowing</a:t>
            </a:r>
            <a:r>
              <a:rPr lang="en-US" dirty="0"/>
              <a:t> </a:t>
            </a:r>
          </a:p>
        </p:txBody>
      </p:sp>
      <p:pic>
        <p:nvPicPr>
          <p:cNvPr id="5" name="Content Placeholder 4" descr="Chart, box and whisker chart&#10;&#10;Description automatically generated">
            <a:extLst>
              <a:ext uri="{FF2B5EF4-FFF2-40B4-BE49-F238E27FC236}">
                <a16:creationId xmlns:a16="http://schemas.microsoft.com/office/drawing/2014/main" id="{ACE2A0DA-1FFB-DB20-0C4E-A9B81EADD1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7212" y="1063625"/>
            <a:ext cx="4098805" cy="3395663"/>
          </a:xfrm>
        </p:spPr>
      </p:pic>
      <p:pic>
        <p:nvPicPr>
          <p:cNvPr id="4" name="Picture 3" descr="A picture containing text, device, gauge&#10;&#10;Description automatically generated">
            <a:extLst>
              <a:ext uri="{FF2B5EF4-FFF2-40B4-BE49-F238E27FC236}">
                <a16:creationId xmlns:a16="http://schemas.microsoft.com/office/drawing/2014/main" id="{C12773D3-5047-47C9-9E90-EC741035BBAC}"/>
              </a:ext>
            </a:extLst>
          </p:cNvPr>
          <p:cNvPicPr>
            <a:picLocks noChangeAspect="1"/>
          </p:cNvPicPr>
          <p:nvPr/>
        </p:nvPicPr>
        <p:blipFill rotWithShape="1">
          <a:blip r:embed="rId4">
            <a:extLst>
              <a:ext uri="{28A0092B-C50C-407E-A947-70E740481C1C}">
                <a14:useLocalDpi xmlns:a14="http://schemas.microsoft.com/office/drawing/2010/main" val="0"/>
              </a:ext>
            </a:extLst>
          </a:blip>
          <a:srcRect l="41129"/>
          <a:stretch/>
        </p:blipFill>
        <p:spPr>
          <a:xfrm>
            <a:off x="177983" y="1233697"/>
            <a:ext cx="4575644" cy="3055517"/>
          </a:xfrm>
          <a:prstGeom prst="rect">
            <a:avLst/>
          </a:prstGeom>
        </p:spPr>
      </p:pic>
    </p:spTree>
    <p:extLst>
      <p:ext uri="{BB962C8B-B14F-4D97-AF65-F5344CB8AC3E}">
        <p14:creationId xmlns:p14="http://schemas.microsoft.com/office/powerpoint/2010/main" val="159370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BBE50-A1B7-4F6B-80B9-170652C29243}"/>
              </a:ext>
            </a:extLst>
          </p:cNvPr>
          <p:cNvSpPr>
            <a:spLocks noGrp="1"/>
          </p:cNvSpPr>
          <p:nvPr>
            <p:ph type="title"/>
          </p:nvPr>
        </p:nvSpPr>
        <p:spPr/>
        <p:txBody>
          <a:bodyPr/>
          <a:lstStyle/>
          <a:p>
            <a:r>
              <a:rPr lang="en-AU" dirty="0">
                <a:latin typeface="Helvetica" pitchFamily="2" charset="0"/>
              </a:rPr>
              <a:t>Acknowledgement</a:t>
            </a:r>
            <a:br>
              <a:rPr lang="en-AU" dirty="0">
                <a:latin typeface="Helvetica" pitchFamily="2" charset="0"/>
              </a:rPr>
            </a:br>
            <a:r>
              <a:rPr lang="en-AU" dirty="0">
                <a:latin typeface="Helvetica" pitchFamily="2" charset="0"/>
              </a:rPr>
              <a:t>of Country</a:t>
            </a:r>
            <a:endParaRPr lang="en-US" dirty="0">
              <a:latin typeface="Helvetica" pitchFamily="2" charset="0"/>
            </a:endParaRPr>
          </a:p>
        </p:txBody>
      </p:sp>
    </p:spTree>
    <p:extLst>
      <p:ext uri="{BB962C8B-B14F-4D97-AF65-F5344CB8AC3E}">
        <p14:creationId xmlns:p14="http://schemas.microsoft.com/office/powerpoint/2010/main" val="206724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Current and Voltage analogies</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p:txBody>
          <a:bodyPr/>
          <a:lstStyle/>
          <a:p>
            <a:r>
              <a:rPr lang="en-AU" b="0" i="0" dirty="0">
                <a:solidFill>
                  <a:srgbClr val="333333"/>
                </a:solidFill>
                <a:effectLst/>
                <a:latin typeface="GothamSSm-Book"/>
              </a:rPr>
              <a:t> Hydro-Electro Analogy – the drain-pipe theory </a:t>
            </a:r>
          </a:p>
          <a:p>
            <a:pPr marL="0" indent="0">
              <a:buNone/>
            </a:pPr>
            <a:r>
              <a:rPr lang="en-AU" dirty="0">
                <a:solidFill>
                  <a:srgbClr val="333333"/>
                </a:solidFill>
                <a:latin typeface="GothamSSm-Book"/>
              </a:rPr>
              <a:t> </a:t>
            </a:r>
          </a:p>
          <a:p>
            <a:endParaRPr lang="en-AU" dirty="0">
              <a:solidFill>
                <a:srgbClr val="333333"/>
              </a:solidFill>
              <a:latin typeface="GothamSSm-Book"/>
            </a:endParaRPr>
          </a:p>
          <a:p>
            <a:pPr marL="0" indent="0">
              <a:buNone/>
            </a:pPr>
            <a:endParaRPr lang="en-AU" dirty="0"/>
          </a:p>
        </p:txBody>
      </p:sp>
    </p:spTree>
    <p:extLst>
      <p:ext uri="{BB962C8B-B14F-4D97-AF65-F5344CB8AC3E}">
        <p14:creationId xmlns:p14="http://schemas.microsoft.com/office/powerpoint/2010/main" val="4095440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457200" y="206375"/>
            <a:ext cx="8382000" cy="857250"/>
          </a:xfrm>
        </p:spPr>
        <p:txBody>
          <a:bodyPr/>
          <a:lstStyle/>
          <a:p>
            <a:r>
              <a:rPr lang="en-US" dirty="0"/>
              <a:t>Hydraulic analogy </a:t>
            </a:r>
            <a:br>
              <a:rPr lang="en-US" dirty="0"/>
            </a:br>
            <a:r>
              <a:rPr lang="en-US" i="1" dirty="0"/>
              <a:t>The drain-pipe theory</a:t>
            </a:r>
          </a:p>
        </p:txBody>
      </p:sp>
      <p:pic>
        <p:nvPicPr>
          <p:cNvPr id="5" name="Content Placeholder 4" descr="Shape&#10;&#10;Description automatically generated with medium confidence">
            <a:extLst>
              <a:ext uri="{FF2B5EF4-FFF2-40B4-BE49-F238E27FC236}">
                <a16:creationId xmlns:a16="http://schemas.microsoft.com/office/drawing/2014/main" id="{39B2E324-FC69-1298-C7BE-26AE53AFDE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6472" y="1546585"/>
            <a:ext cx="2102726" cy="2051917"/>
          </a:xfrm>
        </p:spPr>
      </p:pic>
      <p:pic>
        <p:nvPicPr>
          <p:cNvPr id="11" name="Picture 10" descr="Shape&#10;&#10;Description automatically generated with medium confidence">
            <a:extLst>
              <a:ext uri="{FF2B5EF4-FFF2-40B4-BE49-F238E27FC236}">
                <a16:creationId xmlns:a16="http://schemas.microsoft.com/office/drawing/2014/main" id="{2E5AD36C-FE8F-2E43-BD29-EEA0C0361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539" y="1546585"/>
            <a:ext cx="2472944" cy="2181456"/>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DBDCCA41-ECBE-26F3-BE19-7B4851E71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1572" y="1546585"/>
            <a:ext cx="1700856" cy="2572544"/>
          </a:xfrm>
          <a:prstGeom prst="rect">
            <a:avLst/>
          </a:prstGeom>
        </p:spPr>
      </p:pic>
    </p:spTree>
    <p:extLst>
      <p:ext uri="{BB962C8B-B14F-4D97-AF65-F5344CB8AC3E}">
        <p14:creationId xmlns:p14="http://schemas.microsoft.com/office/powerpoint/2010/main" val="276559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pic>
        <p:nvPicPr>
          <p:cNvPr id="6" name="Content Placeholder 5" descr="Graphical user interface&#10;&#10;Description automatically generated">
            <a:extLst>
              <a:ext uri="{FF2B5EF4-FFF2-40B4-BE49-F238E27FC236}">
                <a16:creationId xmlns:a16="http://schemas.microsoft.com/office/drawing/2014/main" id="{E041132B-97CA-6F16-3020-5525609467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8727" y="80576"/>
            <a:ext cx="5500256" cy="4983935"/>
          </a:xfrm>
        </p:spPr>
      </p:pic>
    </p:spTree>
    <p:extLst>
      <p:ext uri="{BB962C8B-B14F-4D97-AF65-F5344CB8AC3E}">
        <p14:creationId xmlns:p14="http://schemas.microsoft.com/office/powerpoint/2010/main" val="146341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pic>
        <p:nvPicPr>
          <p:cNvPr id="5" name="Content Placeholder 4" descr="Graphical user interface&#10;&#10;Description automatically generated">
            <a:extLst>
              <a:ext uri="{FF2B5EF4-FFF2-40B4-BE49-F238E27FC236}">
                <a16:creationId xmlns:a16="http://schemas.microsoft.com/office/drawing/2014/main" id="{61B4D209-11CA-C0AE-C39D-420938E382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3651" y="0"/>
            <a:ext cx="7553938" cy="5597236"/>
          </a:xfrm>
        </p:spPr>
      </p:pic>
    </p:spTree>
    <p:extLst>
      <p:ext uri="{BB962C8B-B14F-4D97-AF65-F5344CB8AC3E}">
        <p14:creationId xmlns:p14="http://schemas.microsoft.com/office/powerpoint/2010/main" val="68162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pic>
        <p:nvPicPr>
          <p:cNvPr id="4" name="Picture 3" descr="A picture containing icon&#10;&#10;Description automatically generated">
            <a:extLst>
              <a:ext uri="{FF2B5EF4-FFF2-40B4-BE49-F238E27FC236}">
                <a16:creationId xmlns:a16="http://schemas.microsoft.com/office/drawing/2014/main" id="{AB9C4156-225D-73A3-869B-4762E9DC9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830" y="64871"/>
            <a:ext cx="5744193" cy="5015345"/>
          </a:xfrm>
          <a:prstGeom prst="rect">
            <a:avLst/>
          </a:prstGeom>
        </p:spPr>
      </p:pic>
    </p:spTree>
    <p:extLst>
      <p:ext uri="{BB962C8B-B14F-4D97-AF65-F5344CB8AC3E}">
        <p14:creationId xmlns:p14="http://schemas.microsoft.com/office/powerpoint/2010/main" val="295705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pic>
        <p:nvPicPr>
          <p:cNvPr id="5" name="Picture 4" descr="A screenshot of a computer&#10;&#10;Description automatically generated with medium confidence">
            <a:extLst>
              <a:ext uri="{FF2B5EF4-FFF2-40B4-BE49-F238E27FC236}">
                <a16:creationId xmlns:a16="http://schemas.microsoft.com/office/drawing/2014/main" id="{FEAFF3BD-C1B1-6066-36FF-979578F5D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463" y="116847"/>
            <a:ext cx="7309573" cy="5416168"/>
          </a:xfrm>
          <a:prstGeom prst="rect">
            <a:avLst/>
          </a:prstGeom>
        </p:spPr>
      </p:pic>
    </p:spTree>
    <p:extLst>
      <p:ext uri="{BB962C8B-B14F-4D97-AF65-F5344CB8AC3E}">
        <p14:creationId xmlns:p14="http://schemas.microsoft.com/office/powerpoint/2010/main" val="111593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pic>
        <p:nvPicPr>
          <p:cNvPr id="5" name="Picture 4" descr="A screenshot of a computer screen&#10;&#10;Description automatically generated with medium confidence">
            <a:extLst>
              <a:ext uri="{FF2B5EF4-FFF2-40B4-BE49-F238E27FC236}">
                <a16:creationId xmlns:a16="http://schemas.microsoft.com/office/drawing/2014/main" id="{D4F972D8-3023-49D3-7A44-1477B7980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734" y="167404"/>
            <a:ext cx="6464463" cy="4810280"/>
          </a:xfrm>
          <a:prstGeom prst="rect">
            <a:avLst/>
          </a:prstGeom>
        </p:spPr>
      </p:pic>
    </p:spTree>
    <p:extLst>
      <p:ext uri="{BB962C8B-B14F-4D97-AF65-F5344CB8AC3E}">
        <p14:creationId xmlns:p14="http://schemas.microsoft.com/office/powerpoint/2010/main" val="4054540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pic>
        <p:nvPicPr>
          <p:cNvPr id="5" name="Picture 4" descr="A screenshot of a computer&#10;&#10;Description automatically generated with low confidence">
            <a:extLst>
              <a:ext uri="{FF2B5EF4-FFF2-40B4-BE49-F238E27FC236}">
                <a16:creationId xmlns:a16="http://schemas.microsoft.com/office/drawing/2014/main" id="{24E02A12-6F59-7DF2-377D-340168F00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055" y="110836"/>
            <a:ext cx="7355081" cy="5449888"/>
          </a:xfrm>
          <a:prstGeom prst="rect">
            <a:avLst/>
          </a:prstGeom>
        </p:spPr>
      </p:pic>
    </p:spTree>
    <p:extLst>
      <p:ext uri="{BB962C8B-B14F-4D97-AF65-F5344CB8AC3E}">
        <p14:creationId xmlns:p14="http://schemas.microsoft.com/office/powerpoint/2010/main" val="517410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pic>
        <p:nvPicPr>
          <p:cNvPr id="4" name="Picture 3" descr="A screenshot of a computer&#10;&#10;Description automatically generated with medium confidence">
            <a:extLst>
              <a:ext uri="{FF2B5EF4-FFF2-40B4-BE49-F238E27FC236}">
                <a16:creationId xmlns:a16="http://schemas.microsoft.com/office/drawing/2014/main" id="{87E38260-88E3-CD02-BC85-15841C57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941" y="110835"/>
            <a:ext cx="6605256" cy="4878483"/>
          </a:xfrm>
          <a:prstGeom prst="rect">
            <a:avLst/>
          </a:prstGeom>
        </p:spPr>
      </p:pic>
    </p:spTree>
    <p:extLst>
      <p:ext uri="{BB962C8B-B14F-4D97-AF65-F5344CB8AC3E}">
        <p14:creationId xmlns:p14="http://schemas.microsoft.com/office/powerpoint/2010/main" val="246167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sp>
        <p:nvSpPr>
          <p:cNvPr id="6" name="Rectangle 5">
            <a:extLst>
              <a:ext uri="{FF2B5EF4-FFF2-40B4-BE49-F238E27FC236}">
                <a16:creationId xmlns:a16="http://schemas.microsoft.com/office/drawing/2014/main" id="{C93C69D8-D8A3-A58D-2956-11470E426FAE}"/>
              </a:ext>
            </a:extLst>
          </p:cNvPr>
          <p:cNvSpPr/>
          <p:nvPr/>
        </p:nvSpPr>
        <p:spPr>
          <a:xfrm>
            <a:off x="2313518" y="217388"/>
            <a:ext cx="327576" cy="19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4B5E8C-8FDD-47BF-71A7-117B380A08AB}"/>
              </a:ext>
            </a:extLst>
          </p:cNvPr>
          <p:cNvSpPr/>
          <p:nvPr/>
        </p:nvSpPr>
        <p:spPr>
          <a:xfrm flipH="1">
            <a:off x="3266785" y="467963"/>
            <a:ext cx="451139" cy="215444"/>
          </a:xfrm>
          <a:prstGeom prst="rect">
            <a:avLst/>
          </a:prstGeom>
          <a:solidFill>
            <a:schemeClr val="bg1"/>
          </a:solidFill>
          <a:ln>
            <a:noFill/>
          </a:ln>
        </p:spPr>
        <p:txBody>
          <a:bodyPr wrap="square" lIns="91440" tIns="45720" rIns="91440" bIns="45720">
            <a:spAutoFit/>
          </a:bodyPr>
          <a:lstStyle/>
          <a:p>
            <a:pPr algn="ctr"/>
            <a:endParaRPr lang="en-GB" sz="800" b="1" cap="none" spc="0" dirty="0">
              <a:ln w="0"/>
              <a:solidFill>
                <a:schemeClr val="tx1"/>
              </a:solidFill>
              <a:effectLst>
                <a:outerShdw blurRad="38100" dist="19050" dir="2700000" algn="tl" rotWithShape="0">
                  <a:schemeClr val="dk1">
                    <a:alpha val="40000"/>
                  </a:schemeClr>
                </a:outerShdw>
              </a:effectLst>
              <a:latin typeface="Helvetica" pitchFamily="2" charset="0"/>
            </a:endParaRPr>
          </a:p>
        </p:txBody>
      </p:sp>
      <p:pic>
        <p:nvPicPr>
          <p:cNvPr id="15" name="Picture 14" descr="A screenshot of a video game&#10;&#10;Description automatically generated">
            <a:extLst>
              <a:ext uri="{FF2B5EF4-FFF2-40B4-BE49-F238E27FC236}">
                <a16:creationId xmlns:a16="http://schemas.microsoft.com/office/drawing/2014/main" id="{B794A98F-F830-B9D9-C8F1-0E4B7A4E0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305" y="86759"/>
            <a:ext cx="7365621" cy="5457698"/>
          </a:xfrm>
          <a:prstGeom prst="rect">
            <a:avLst/>
          </a:prstGeom>
        </p:spPr>
      </p:pic>
    </p:spTree>
    <p:extLst>
      <p:ext uri="{BB962C8B-B14F-4D97-AF65-F5344CB8AC3E}">
        <p14:creationId xmlns:p14="http://schemas.microsoft.com/office/powerpoint/2010/main" val="247755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2587-1A37-4572-B5F7-4B0C1DD5ACBF}"/>
              </a:ext>
            </a:extLst>
          </p:cNvPr>
          <p:cNvSpPr>
            <a:spLocks noGrp="1"/>
          </p:cNvSpPr>
          <p:nvPr>
            <p:ph type="title"/>
          </p:nvPr>
        </p:nvSpPr>
        <p:spPr/>
        <p:txBody>
          <a:bodyPr/>
          <a:lstStyle/>
          <a:p>
            <a:r>
              <a:rPr lang="en-AU" dirty="0">
                <a:latin typeface="Helvetica" pitchFamily="2" charset="0"/>
              </a:rPr>
              <a:t>Intros! </a:t>
            </a:r>
            <a:endParaRPr lang="en-US" dirty="0">
              <a:latin typeface="Helvetica" pitchFamily="2" charset="0"/>
            </a:endParaRPr>
          </a:p>
        </p:txBody>
      </p:sp>
    </p:spTree>
    <p:extLst>
      <p:ext uri="{BB962C8B-B14F-4D97-AF65-F5344CB8AC3E}">
        <p14:creationId xmlns:p14="http://schemas.microsoft.com/office/powerpoint/2010/main" val="681163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Resistance</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p:txBody>
          <a:bodyPr/>
          <a:lstStyle/>
          <a:p>
            <a:pPr marL="0" indent="0">
              <a:buNone/>
            </a:pPr>
            <a:r>
              <a:rPr lang="en-AU" dirty="0">
                <a:latin typeface="Helvetica" pitchFamily="2" charset="0"/>
              </a:rPr>
              <a:t>Resistance is the</a:t>
            </a:r>
            <a:r>
              <a:rPr lang="en-AU" b="0" i="0" dirty="0">
                <a:solidFill>
                  <a:srgbClr val="202122"/>
                </a:solidFill>
                <a:effectLst/>
                <a:latin typeface="Arial" panose="020B0604020202020204" pitchFamily="34" charset="0"/>
              </a:rPr>
              <a:t> measure of its opposition to the flow </a:t>
            </a:r>
            <a:r>
              <a:rPr lang="en-AU" dirty="0"/>
              <a:t>of electric current. </a:t>
            </a:r>
          </a:p>
          <a:p>
            <a:pPr marL="0" indent="0">
              <a:buNone/>
            </a:pPr>
            <a:endParaRPr lang="en-AU" dirty="0"/>
          </a:p>
          <a:p>
            <a:pPr marL="0" indent="0">
              <a:buNone/>
            </a:pPr>
            <a:r>
              <a:rPr lang="en-AU" dirty="0"/>
              <a:t>Resistance is measured in Ohms (</a:t>
            </a:r>
            <a:r>
              <a:rPr lang="en-AU" b="1" dirty="0"/>
              <a:t>Ω</a:t>
            </a:r>
            <a:r>
              <a:rPr lang="en-AU" dirty="0"/>
              <a:t>)</a:t>
            </a:r>
            <a:endParaRPr lang="en-AU" b="1" dirty="0"/>
          </a:p>
        </p:txBody>
      </p:sp>
    </p:spTree>
    <p:extLst>
      <p:ext uri="{BB962C8B-B14F-4D97-AF65-F5344CB8AC3E}">
        <p14:creationId xmlns:p14="http://schemas.microsoft.com/office/powerpoint/2010/main" val="253615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sp>
        <p:nvSpPr>
          <p:cNvPr id="6" name="Rectangle 5">
            <a:extLst>
              <a:ext uri="{FF2B5EF4-FFF2-40B4-BE49-F238E27FC236}">
                <a16:creationId xmlns:a16="http://schemas.microsoft.com/office/drawing/2014/main" id="{C93C69D8-D8A3-A58D-2956-11470E426FAE}"/>
              </a:ext>
            </a:extLst>
          </p:cNvPr>
          <p:cNvSpPr/>
          <p:nvPr/>
        </p:nvSpPr>
        <p:spPr>
          <a:xfrm>
            <a:off x="2313518" y="217388"/>
            <a:ext cx="327576" cy="19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4B5E8C-8FDD-47BF-71A7-117B380A08AB}"/>
              </a:ext>
            </a:extLst>
          </p:cNvPr>
          <p:cNvSpPr/>
          <p:nvPr/>
        </p:nvSpPr>
        <p:spPr>
          <a:xfrm flipH="1">
            <a:off x="3266785" y="467963"/>
            <a:ext cx="451139" cy="215444"/>
          </a:xfrm>
          <a:prstGeom prst="rect">
            <a:avLst/>
          </a:prstGeom>
          <a:solidFill>
            <a:schemeClr val="bg1"/>
          </a:solidFill>
          <a:ln>
            <a:noFill/>
          </a:ln>
        </p:spPr>
        <p:txBody>
          <a:bodyPr wrap="square" lIns="91440" tIns="45720" rIns="91440" bIns="45720">
            <a:spAutoFit/>
          </a:bodyPr>
          <a:lstStyle/>
          <a:p>
            <a:pPr algn="ctr"/>
            <a:endParaRPr lang="en-GB" sz="800" b="1" cap="none" spc="0" dirty="0">
              <a:ln w="0"/>
              <a:solidFill>
                <a:schemeClr val="tx1"/>
              </a:solidFill>
              <a:effectLst>
                <a:outerShdw blurRad="38100" dist="19050" dir="2700000" algn="tl" rotWithShape="0">
                  <a:schemeClr val="dk1">
                    <a:alpha val="40000"/>
                  </a:schemeClr>
                </a:outerShdw>
              </a:effectLst>
              <a:latin typeface="Helvetica" pitchFamily="2" charset="0"/>
            </a:endParaRPr>
          </a:p>
        </p:txBody>
      </p:sp>
      <p:pic>
        <p:nvPicPr>
          <p:cNvPr id="8" name="Picture 7" descr="Graphical user interface&#10;&#10;Description automatically generated with medium confidence">
            <a:extLst>
              <a:ext uri="{FF2B5EF4-FFF2-40B4-BE49-F238E27FC236}">
                <a16:creationId xmlns:a16="http://schemas.microsoft.com/office/drawing/2014/main" id="{862FEC23-5CFC-ECC8-7905-29452ABEB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094" y="185326"/>
            <a:ext cx="6420970" cy="4742374"/>
          </a:xfrm>
          <a:prstGeom prst="rect">
            <a:avLst/>
          </a:prstGeom>
        </p:spPr>
      </p:pic>
    </p:spTree>
    <p:extLst>
      <p:ext uri="{BB962C8B-B14F-4D97-AF65-F5344CB8AC3E}">
        <p14:creationId xmlns:p14="http://schemas.microsoft.com/office/powerpoint/2010/main" val="2714889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sp>
        <p:nvSpPr>
          <p:cNvPr id="6" name="Rectangle 5">
            <a:extLst>
              <a:ext uri="{FF2B5EF4-FFF2-40B4-BE49-F238E27FC236}">
                <a16:creationId xmlns:a16="http://schemas.microsoft.com/office/drawing/2014/main" id="{C93C69D8-D8A3-A58D-2956-11470E426FAE}"/>
              </a:ext>
            </a:extLst>
          </p:cNvPr>
          <p:cNvSpPr/>
          <p:nvPr/>
        </p:nvSpPr>
        <p:spPr>
          <a:xfrm>
            <a:off x="2313518" y="217388"/>
            <a:ext cx="327576" cy="19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4B5E8C-8FDD-47BF-71A7-117B380A08AB}"/>
              </a:ext>
            </a:extLst>
          </p:cNvPr>
          <p:cNvSpPr/>
          <p:nvPr/>
        </p:nvSpPr>
        <p:spPr>
          <a:xfrm flipH="1">
            <a:off x="3266785" y="467963"/>
            <a:ext cx="451139" cy="215444"/>
          </a:xfrm>
          <a:prstGeom prst="rect">
            <a:avLst/>
          </a:prstGeom>
          <a:solidFill>
            <a:schemeClr val="bg1"/>
          </a:solidFill>
          <a:ln>
            <a:noFill/>
          </a:ln>
        </p:spPr>
        <p:txBody>
          <a:bodyPr wrap="square" lIns="91440" tIns="45720" rIns="91440" bIns="45720">
            <a:spAutoFit/>
          </a:bodyPr>
          <a:lstStyle/>
          <a:p>
            <a:pPr algn="ctr"/>
            <a:endParaRPr lang="en-GB" sz="800" b="1" cap="none" spc="0" dirty="0">
              <a:ln w="0"/>
              <a:solidFill>
                <a:schemeClr val="tx1"/>
              </a:solidFill>
              <a:effectLst>
                <a:outerShdw blurRad="38100" dist="19050" dir="2700000" algn="tl" rotWithShape="0">
                  <a:schemeClr val="dk1">
                    <a:alpha val="40000"/>
                  </a:schemeClr>
                </a:outerShdw>
              </a:effectLst>
              <a:latin typeface="Helvetica" pitchFamily="2" charset="0"/>
            </a:endParaRPr>
          </a:p>
        </p:txBody>
      </p:sp>
      <p:pic>
        <p:nvPicPr>
          <p:cNvPr id="4" name="Picture 3" descr="A screenshot of a video game&#10;&#10;Description automatically generated with medium confidence">
            <a:extLst>
              <a:ext uri="{FF2B5EF4-FFF2-40B4-BE49-F238E27FC236}">
                <a16:creationId xmlns:a16="http://schemas.microsoft.com/office/drawing/2014/main" id="{10932C9D-FFA5-F2B6-691F-0D7E1A4CF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518" y="0"/>
            <a:ext cx="7443534" cy="5515429"/>
          </a:xfrm>
          <a:prstGeom prst="rect">
            <a:avLst/>
          </a:prstGeom>
        </p:spPr>
      </p:pic>
    </p:spTree>
    <p:extLst>
      <p:ext uri="{BB962C8B-B14F-4D97-AF65-F5344CB8AC3E}">
        <p14:creationId xmlns:p14="http://schemas.microsoft.com/office/powerpoint/2010/main" val="1122787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4190-D2BA-BFDB-1679-41FE63733CD1}"/>
              </a:ext>
            </a:extLst>
          </p:cNvPr>
          <p:cNvSpPr>
            <a:spLocks noGrp="1"/>
          </p:cNvSpPr>
          <p:nvPr>
            <p:ph type="title"/>
          </p:nvPr>
        </p:nvSpPr>
        <p:spPr/>
        <p:txBody>
          <a:bodyPr/>
          <a:lstStyle/>
          <a:p>
            <a:r>
              <a:rPr lang="en-US" dirty="0"/>
              <a:t>Resistor</a:t>
            </a:r>
          </a:p>
        </p:txBody>
      </p:sp>
      <p:pic>
        <p:nvPicPr>
          <p:cNvPr id="5" name="Content Placeholder 4" descr="Text&#10;&#10;Description automatically generated with low confidence">
            <a:extLst>
              <a:ext uri="{FF2B5EF4-FFF2-40B4-BE49-F238E27FC236}">
                <a16:creationId xmlns:a16="http://schemas.microsoft.com/office/drawing/2014/main" id="{5BA6E064-3EBB-699F-CBCD-AECAAE7F6D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879" t="-2614" r="41869" b="54131"/>
          <a:stretch/>
        </p:blipFill>
        <p:spPr>
          <a:xfrm>
            <a:off x="1857829" y="653143"/>
            <a:ext cx="5675085" cy="4491945"/>
          </a:xfrm>
        </p:spPr>
      </p:pic>
    </p:spTree>
    <p:extLst>
      <p:ext uri="{BB962C8B-B14F-4D97-AF65-F5344CB8AC3E}">
        <p14:creationId xmlns:p14="http://schemas.microsoft.com/office/powerpoint/2010/main" val="1839367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6552-E3AA-53C6-1A24-82ED09BA8113}"/>
              </a:ext>
            </a:extLst>
          </p:cNvPr>
          <p:cNvSpPr>
            <a:spLocks noGrp="1"/>
          </p:cNvSpPr>
          <p:nvPr>
            <p:ph type="title"/>
          </p:nvPr>
        </p:nvSpPr>
        <p:spPr>
          <a:xfrm>
            <a:off x="216803" y="304800"/>
            <a:ext cx="2637233" cy="541770"/>
          </a:xfrm>
        </p:spPr>
        <p:txBody>
          <a:bodyPr/>
          <a:lstStyle/>
          <a:p>
            <a:r>
              <a:rPr lang="en-US" sz="1800" dirty="0"/>
              <a:t>Hydraulic analogy </a:t>
            </a:r>
            <a:br>
              <a:rPr lang="en-US" sz="1800" dirty="0"/>
            </a:br>
            <a:r>
              <a:rPr lang="en-US" sz="1800" i="1" dirty="0"/>
              <a:t>The drain-pipe theory</a:t>
            </a:r>
          </a:p>
        </p:txBody>
      </p:sp>
      <p:sp>
        <p:nvSpPr>
          <p:cNvPr id="6" name="Rectangle 5">
            <a:extLst>
              <a:ext uri="{FF2B5EF4-FFF2-40B4-BE49-F238E27FC236}">
                <a16:creationId xmlns:a16="http://schemas.microsoft.com/office/drawing/2014/main" id="{C93C69D8-D8A3-A58D-2956-11470E426FAE}"/>
              </a:ext>
            </a:extLst>
          </p:cNvPr>
          <p:cNvSpPr/>
          <p:nvPr/>
        </p:nvSpPr>
        <p:spPr>
          <a:xfrm>
            <a:off x="2313518" y="217388"/>
            <a:ext cx="327576" cy="19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4B5E8C-8FDD-47BF-71A7-117B380A08AB}"/>
              </a:ext>
            </a:extLst>
          </p:cNvPr>
          <p:cNvSpPr/>
          <p:nvPr/>
        </p:nvSpPr>
        <p:spPr>
          <a:xfrm flipH="1">
            <a:off x="3266785" y="467963"/>
            <a:ext cx="451139" cy="215444"/>
          </a:xfrm>
          <a:prstGeom prst="rect">
            <a:avLst/>
          </a:prstGeom>
          <a:solidFill>
            <a:schemeClr val="bg1"/>
          </a:solidFill>
          <a:ln>
            <a:noFill/>
          </a:ln>
        </p:spPr>
        <p:txBody>
          <a:bodyPr wrap="square" lIns="91440" tIns="45720" rIns="91440" bIns="45720">
            <a:spAutoFit/>
          </a:bodyPr>
          <a:lstStyle/>
          <a:p>
            <a:pPr algn="ctr"/>
            <a:endParaRPr lang="en-GB" sz="800" b="1" cap="none" spc="0" dirty="0">
              <a:ln w="0"/>
              <a:solidFill>
                <a:schemeClr val="tx1"/>
              </a:solidFill>
              <a:effectLst>
                <a:outerShdw blurRad="38100" dist="19050" dir="2700000" algn="tl" rotWithShape="0">
                  <a:schemeClr val="dk1">
                    <a:alpha val="40000"/>
                  </a:schemeClr>
                </a:outerShdw>
              </a:effectLst>
              <a:latin typeface="Helvetica" pitchFamily="2" charset="0"/>
            </a:endParaRPr>
          </a:p>
        </p:txBody>
      </p:sp>
      <p:pic>
        <p:nvPicPr>
          <p:cNvPr id="9" name="Picture 8" descr="A screenshot of a video game&#10;&#10;Description automatically generated with medium confidence">
            <a:extLst>
              <a:ext uri="{FF2B5EF4-FFF2-40B4-BE49-F238E27FC236}">
                <a16:creationId xmlns:a16="http://schemas.microsoft.com/office/drawing/2014/main" id="{CFA23C2E-77B0-49E8-AC45-FA824CC66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102" y="314637"/>
            <a:ext cx="6943728" cy="5145088"/>
          </a:xfrm>
          <a:prstGeom prst="rect">
            <a:avLst/>
          </a:prstGeom>
        </p:spPr>
      </p:pic>
    </p:spTree>
    <p:extLst>
      <p:ext uri="{BB962C8B-B14F-4D97-AF65-F5344CB8AC3E}">
        <p14:creationId xmlns:p14="http://schemas.microsoft.com/office/powerpoint/2010/main" val="1626107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Current and Voltage analogies</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a:xfrm>
            <a:off x="457200" y="874712"/>
            <a:ext cx="8229600" cy="3395663"/>
          </a:xfrm>
        </p:spPr>
        <p:txBody>
          <a:bodyPr/>
          <a:lstStyle/>
          <a:p>
            <a:r>
              <a:rPr lang="en-AU" b="0" i="0" dirty="0">
                <a:solidFill>
                  <a:srgbClr val="333333"/>
                </a:solidFill>
                <a:effectLst/>
                <a:latin typeface="GothamSSm-Book"/>
              </a:rPr>
              <a:t> Earth gravity analogy – Marble race</a:t>
            </a:r>
            <a:endParaRPr lang="en-AU" dirty="0"/>
          </a:p>
          <a:p>
            <a:pPr marL="0" indent="0">
              <a:buNone/>
            </a:pPr>
            <a:endParaRPr lang="en-AU" dirty="0"/>
          </a:p>
        </p:txBody>
      </p:sp>
      <p:pic>
        <p:nvPicPr>
          <p:cNvPr id="4" name="Online Media 3" descr="Battery Energy and Power">
            <a:hlinkClick r:id="" action="ppaction://media"/>
            <a:extLst>
              <a:ext uri="{FF2B5EF4-FFF2-40B4-BE49-F238E27FC236}">
                <a16:creationId xmlns:a16="http://schemas.microsoft.com/office/drawing/2014/main" id="{5BF1FAD7-60D3-B0D3-35FE-206F28FAC741}"/>
              </a:ext>
            </a:extLst>
          </p:cNvPr>
          <p:cNvPicPr>
            <a:picLocks noRot="1" noChangeAspect="1"/>
          </p:cNvPicPr>
          <p:nvPr>
            <a:videoFile r:link="rId1"/>
          </p:nvPr>
        </p:nvPicPr>
        <p:blipFill>
          <a:blip r:embed="rId4"/>
          <a:stretch>
            <a:fillRect/>
          </a:stretch>
        </p:blipFill>
        <p:spPr>
          <a:xfrm>
            <a:off x="1868713" y="1503454"/>
            <a:ext cx="5406573" cy="3054713"/>
          </a:xfrm>
          <a:prstGeom prst="rect">
            <a:avLst/>
          </a:prstGeom>
        </p:spPr>
      </p:pic>
      <p:sp>
        <p:nvSpPr>
          <p:cNvPr id="5" name="TextBox 4">
            <a:extLst>
              <a:ext uri="{FF2B5EF4-FFF2-40B4-BE49-F238E27FC236}">
                <a16:creationId xmlns:a16="http://schemas.microsoft.com/office/drawing/2014/main" id="{C8DE079A-1131-EA38-7C52-CDC302BFFCD0}"/>
              </a:ext>
            </a:extLst>
          </p:cNvPr>
          <p:cNvSpPr txBox="1"/>
          <p:nvPr/>
        </p:nvSpPr>
        <p:spPr>
          <a:xfrm>
            <a:off x="2133600" y="4387038"/>
            <a:ext cx="5620657" cy="646331"/>
          </a:xfrm>
          <a:prstGeom prst="rect">
            <a:avLst/>
          </a:prstGeom>
          <a:noFill/>
        </p:spPr>
        <p:txBody>
          <a:bodyPr wrap="square" rtlCol="0">
            <a:spAutoFit/>
          </a:bodyPr>
          <a:lstStyle/>
          <a:p>
            <a:br>
              <a:rPr lang="en-AU" dirty="0"/>
            </a:br>
            <a:r>
              <a:rPr lang="en-AU" b="0" i="0" dirty="0">
                <a:solidFill>
                  <a:srgbClr val="0F0F0F"/>
                </a:solidFill>
                <a:effectLst/>
                <a:latin typeface="Roboto" panose="02000000000000000000" pitchFamily="2" charset="0"/>
              </a:rPr>
              <a:t>Physics Videos by Eugene </a:t>
            </a:r>
            <a:r>
              <a:rPr lang="en-AU" b="0" i="0" dirty="0" err="1">
                <a:solidFill>
                  <a:srgbClr val="0F0F0F"/>
                </a:solidFill>
                <a:effectLst/>
                <a:latin typeface="Roboto" panose="02000000000000000000" pitchFamily="2" charset="0"/>
              </a:rPr>
              <a:t>Khutoryansky</a:t>
            </a:r>
            <a:endParaRPr lang="en-US" dirty="0"/>
          </a:p>
        </p:txBody>
      </p:sp>
    </p:spTree>
    <p:extLst>
      <p:ext uri="{BB962C8B-B14F-4D97-AF65-F5344CB8AC3E}">
        <p14:creationId xmlns:p14="http://schemas.microsoft.com/office/powerpoint/2010/main" val="12899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diagram&#10;&#10;Description automatically generated">
            <a:extLst>
              <a:ext uri="{FF2B5EF4-FFF2-40B4-BE49-F238E27FC236}">
                <a16:creationId xmlns:a16="http://schemas.microsoft.com/office/drawing/2014/main" id="{90DC24C9-7BF7-9577-969C-61F57FE1D3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0946" y="707565"/>
            <a:ext cx="4990999" cy="4437523"/>
          </a:xfrm>
        </p:spPr>
      </p:pic>
      <p:sp>
        <p:nvSpPr>
          <p:cNvPr id="2" name="Title 1">
            <a:extLst>
              <a:ext uri="{FF2B5EF4-FFF2-40B4-BE49-F238E27FC236}">
                <a16:creationId xmlns:a16="http://schemas.microsoft.com/office/drawing/2014/main" id="{9578FFC6-0E1F-1199-1219-D25532654CE8}"/>
              </a:ext>
            </a:extLst>
          </p:cNvPr>
          <p:cNvSpPr>
            <a:spLocks noGrp="1"/>
          </p:cNvSpPr>
          <p:nvPr>
            <p:ph type="title"/>
          </p:nvPr>
        </p:nvSpPr>
        <p:spPr/>
        <p:txBody>
          <a:bodyPr/>
          <a:lstStyle/>
          <a:p>
            <a:r>
              <a:rPr lang="en-US" dirty="0"/>
              <a:t>Hands on activity # 2</a:t>
            </a:r>
            <a:br>
              <a:rPr lang="en-US" dirty="0"/>
            </a:br>
            <a:r>
              <a:rPr lang="en-US" dirty="0"/>
              <a:t> </a:t>
            </a:r>
            <a:r>
              <a:rPr lang="en-US" sz="2400" i="1" dirty="0"/>
              <a:t>resistance is futile</a:t>
            </a:r>
            <a:endParaRPr lang="en-US" i="1" dirty="0"/>
          </a:p>
        </p:txBody>
      </p:sp>
    </p:spTree>
    <p:extLst>
      <p:ext uri="{BB962C8B-B14F-4D97-AF65-F5344CB8AC3E}">
        <p14:creationId xmlns:p14="http://schemas.microsoft.com/office/powerpoint/2010/main" val="3888315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FCEF-ECDB-B21F-E25B-F0AFAFE3529A}"/>
              </a:ext>
            </a:extLst>
          </p:cNvPr>
          <p:cNvSpPr>
            <a:spLocks noGrp="1"/>
          </p:cNvSpPr>
          <p:nvPr>
            <p:ph type="title"/>
          </p:nvPr>
        </p:nvSpPr>
        <p:spPr/>
        <p:txBody>
          <a:bodyPr/>
          <a:lstStyle/>
          <a:p>
            <a:r>
              <a:rPr lang="en-US" dirty="0"/>
              <a:t>Using a breadboard</a:t>
            </a:r>
          </a:p>
        </p:txBody>
      </p:sp>
      <p:pic>
        <p:nvPicPr>
          <p:cNvPr id="5" name="Content Placeholder 4" descr="A picture containing diagram&#10;&#10;Description automatically generated">
            <a:extLst>
              <a:ext uri="{FF2B5EF4-FFF2-40B4-BE49-F238E27FC236}">
                <a16:creationId xmlns:a16="http://schemas.microsoft.com/office/drawing/2014/main" id="{C39CC4B3-44D2-5D4E-1F3B-90B081DDA5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8900" y="2572544"/>
            <a:ext cx="6057900" cy="2336800"/>
          </a:xfrm>
        </p:spPr>
      </p:pic>
      <p:pic>
        <p:nvPicPr>
          <p:cNvPr id="7" name="Picture 6" descr="Table&#10;&#10;Description automatically generated">
            <a:extLst>
              <a:ext uri="{FF2B5EF4-FFF2-40B4-BE49-F238E27FC236}">
                <a16:creationId xmlns:a16="http://schemas.microsoft.com/office/drawing/2014/main" id="{8CB56E52-A6B3-3FF3-FC22-1D431C449E35}"/>
              </a:ext>
            </a:extLst>
          </p:cNvPr>
          <p:cNvPicPr>
            <a:picLocks noChangeAspect="1"/>
          </p:cNvPicPr>
          <p:nvPr/>
        </p:nvPicPr>
        <p:blipFill rotWithShape="1">
          <a:blip r:embed="rId4">
            <a:extLst>
              <a:ext uri="{28A0092B-C50C-407E-A947-70E740481C1C}">
                <a14:useLocalDpi xmlns:a14="http://schemas.microsoft.com/office/drawing/2010/main" val="0"/>
              </a:ext>
            </a:extLst>
          </a:blip>
          <a:srcRect t="18343" b="-1"/>
          <a:stretch/>
        </p:blipFill>
        <p:spPr>
          <a:xfrm>
            <a:off x="457200" y="863997"/>
            <a:ext cx="5346700" cy="1908175"/>
          </a:xfrm>
          <a:prstGeom prst="rect">
            <a:avLst/>
          </a:prstGeom>
        </p:spPr>
      </p:pic>
      <p:pic>
        <p:nvPicPr>
          <p:cNvPr id="3" name="Picture 2" descr="Table&#10;&#10;Description automatically generated">
            <a:extLst>
              <a:ext uri="{FF2B5EF4-FFF2-40B4-BE49-F238E27FC236}">
                <a16:creationId xmlns:a16="http://schemas.microsoft.com/office/drawing/2014/main" id="{CA2D28C6-EE15-4924-0F67-0ABD209200A8}"/>
              </a:ext>
            </a:extLst>
          </p:cNvPr>
          <p:cNvPicPr>
            <a:picLocks noChangeAspect="1"/>
          </p:cNvPicPr>
          <p:nvPr/>
        </p:nvPicPr>
        <p:blipFill rotWithShape="1">
          <a:blip r:embed="rId4">
            <a:extLst>
              <a:ext uri="{28A0092B-C50C-407E-A947-70E740481C1C}">
                <a14:useLocalDpi xmlns:a14="http://schemas.microsoft.com/office/drawing/2010/main" val="0"/>
              </a:ext>
            </a:extLst>
          </a:blip>
          <a:srcRect t="18343" b="-1"/>
          <a:stretch/>
        </p:blipFill>
        <p:spPr>
          <a:xfrm>
            <a:off x="469726" y="876523"/>
            <a:ext cx="5346700" cy="1908175"/>
          </a:xfrm>
          <a:prstGeom prst="rect">
            <a:avLst/>
          </a:prstGeom>
        </p:spPr>
      </p:pic>
    </p:spTree>
    <p:extLst>
      <p:ext uri="{BB962C8B-B14F-4D97-AF65-F5344CB8AC3E}">
        <p14:creationId xmlns:p14="http://schemas.microsoft.com/office/powerpoint/2010/main" val="623402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Using a </a:t>
            </a:r>
            <a:r>
              <a:rPr lang="en-AU" dirty="0" err="1">
                <a:latin typeface="Helvetica" pitchFamily="2" charset="0"/>
              </a:rPr>
              <a:t>Multimeter</a:t>
            </a:r>
            <a:endParaRPr lang="en-US" dirty="0">
              <a:latin typeface="Helvetica" pitchFamily="2" charset="0"/>
            </a:endParaRPr>
          </a:p>
        </p:txBody>
      </p:sp>
      <p:pic>
        <p:nvPicPr>
          <p:cNvPr id="5" name="Content Placeholder 4" descr="A picture containing text, device, meter, gauge&#10;&#10;Description automatically generated">
            <a:extLst>
              <a:ext uri="{FF2B5EF4-FFF2-40B4-BE49-F238E27FC236}">
                <a16:creationId xmlns:a16="http://schemas.microsoft.com/office/drawing/2014/main" id="{9E06C18C-A290-D935-6009-9DF3AA098F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3188" y="914400"/>
            <a:ext cx="5526648" cy="4230688"/>
          </a:xfrm>
        </p:spPr>
      </p:pic>
    </p:spTree>
    <p:extLst>
      <p:ext uri="{BB962C8B-B14F-4D97-AF65-F5344CB8AC3E}">
        <p14:creationId xmlns:p14="http://schemas.microsoft.com/office/powerpoint/2010/main" val="414201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91B04-6F2A-4BF1-B910-152F016E9F10}"/>
              </a:ext>
            </a:extLst>
          </p:cNvPr>
          <p:cNvSpPr>
            <a:spLocks noGrp="1"/>
          </p:cNvSpPr>
          <p:nvPr>
            <p:ph idx="1"/>
          </p:nvPr>
        </p:nvSpPr>
        <p:spPr/>
        <p:txBody>
          <a:bodyPr/>
          <a:lstStyle/>
          <a:p>
            <a:pPr marL="0" indent="0">
              <a:buNone/>
            </a:pPr>
            <a:r>
              <a:rPr lang="en-US" dirty="0"/>
              <a:t>Resistance (Ohms - Ω)</a:t>
            </a:r>
          </a:p>
        </p:txBody>
      </p:sp>
      <p:sp>
        <p:nvSpPr>
          <p:cNvPr id="4" name="Title 1">
            <a:extLst>
              <a:ext uri="{FF2B5EF4-FFF2-40B4-BE49-F238E27FC236}">
                <a16:creationId xmlns:a16="http://schemas.microsoft.com/office/drawing/2014/main" id="{7551392B-0697-A831-F13A-9C98C76A479B}"/>
              </a:ext>
            </a:extLst>
          </p:cNvPr>
          <p:cNvSpPr txBox="1">
            <a:spLocks/>
          </p:cNvSpPr>
          <p:nvPr/>
        </p:nvSpPr>
        <p:spPr bwMode="auto">
          <a:xfrm>
            <a:off x="457200" y="34290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AU" kern="0" dirty="0">
                <a:latin typeface="Helvetica" pitchFamily="2" charset="0"/>
              </a:rPr>
              <a:t>Using a </a:t>
            </a:r>
            <a:r>
              <a:rPr lang="en-AU" kern="0" dirty="0" err="1">
                <a:latin typeface="Helvetica" pitchFamily="2" charset="0"/>
              </a:rPr>
              <a:t>Multimeter</a:t>
            </a:r>
            <a:endParaRPr lang="en-US" kern="0" dirty="0">
              <a:latin typeface="Helvetica" pitchFamily="2" charset="0"/>
            </a:endParaRPr>
          </a:p>
        </p:txBody>
      </p:sp>
      <p:pic>
        <p:nvPicPr>
          <p:cNvPr id="2" name="Picture 1" descr="Table&#10;&#10;Description automatically generated">
            <a:extLst>
              <a:ext uri="{FF2B5EF4-FFF2-40B4-BE49-F238E27FC236}">
                <a16:creationId xmlns:a16="http://schemas.microsoft.com/office/drawing/2014/main" id="{98B7C82D-7386-A51F-6A12-E93735866D61}"/>
              </a:ext>
            </a:extLst>
          </p:cNvPr>
          <p:cNvPicPr>
            <a:picLocks noChangeAspect="1"/>
          </p:cNvPicPr>
          <p:nvPr/>
        </p:nvPicPr>
        <p:blipFill rotWithShape="1">
          <a:blip r:embed="rId3">
            <a:extLst>
              <a:ext uri="{28A0092B-C50C-407E-A947-70E740481C1C}">
                <a14:useLocalDpi xmlns:a14="http://schemas.microsoft.com/office/drawing/2010/main" val="0"/>
              </a:ext>
            </a:extLst>
          </a:blip>
          <a:srcRect t="18343" b="-1"/>
          <a:stretch/>
        </p:blipFill>
        <p:spPr>
          <a:xfrm>
            <a:off x="3412125" y="3106156"/>
            <a:ext cx="5346700" cy="1908175"/>
          </a:xfrm>
          <a:prstGeom prst="rect">
            <a:avLst/>
          </a:prstGeom>
        </p:spPr>
      </p:pic>
      <p:sp>
        <p:nvSpPr>
          <p:cNvPr id="5" name="TextBox 4">
            <a:extLst>
              <a:ext uri="{FF2B5EF4-FFF2-40B4-BE49-F238E27FC236}">
                <a16:creationId xmlns:a16="http://schemas.microsoft.com/office/drawing/2014/main" id="{BB679DA5-F0D2-41C1-C7BA-E3B5BBF13125}"/>
              </a:ext>
            </a:extLst>
          </p:cNvPr>
          <p:cNvSpPr txBox="1"/>
          <p:nvPr/>
        </p:nvSpPr>
        <p:spPr>
          <a:xfrm>
            <a:off x="385175" y="2057400"/>
            <a:ext cx="2724411" cy="923330"/>
          </a:xfrm>
          <a:prstGeom prst="rect">
            <a:avLst/>
          </a:prstGeom>
          <a:noFill/>
        </p:spPr>
        <p:txBody>
          <a:bodyPr wrap="square" rtlCol="0">
            <a:spAutoFit/>
          </a:bodyPr>
          <a:lstStyle/>
          <a:p>
            <a:r>
              <a:rPr lang="en-US" dirty="0"/>
              <a:t>Lets try the multimeter </a:t>
            </a:r>
          </a:p>
          <a:p>
            <a:r>
              <a:rPr lang="en-US" dirty="0"/>
              <a:t>Out on a couple of resistors.  </a:t>
            </a:r>
          </a:p>
        </p:txBody>
      </p:sp>
      <p:sp>
        <p:nvSpPr>
          <p:cNvPr id="6" name="TextBox 5">
            <a:extLst>
              <a:ext uri="{FF2B5EF4-FFF2-40B4-BE49-F238E27FC236}">
                <a16:creationId xmlns:a16="http://schemas.microsoft.com/office/drawing/2014/main" id="{459D0729-3AA1-A830-461F-CD3941A3C93E}"/>
              </a:ext>
            </a:extLst>
          </p:cNvPr>
          <p:cNvSpPr txBox="1"/>
          <p:nvPr/>
        </p:nvSpPr>
        <p:spPr>
          <a:xfrm>
            <a:off x="372649" y="3497894"/>
            <a:ext cx="2724411" cy="1477328"/>
          </a:xfrm>
          <a:prstGeom prst="rect">
            <a:avLst/>
          </a:prstGeom>
          <a:noFill/>
        </p:spPr>
        <p:txBody>
          <a:bodyPr wrap="square" rtlCol="0">
            <a:spAutoFit/>
          </a:bodyPr>
          <a:lstStyle/>
          <a:p>
            <a:r>
              <a:rPr lang="en-US" dirty="0"/>
              <a:t>We can also use the multimeter to work out </a:t>
            </a:r>
          </a:p>
          <a:p>
            <a:r>
              <a:rPr lang="en-US" dirty="0"/>
              <a:t>which holes are connected on the breadboard.  </a:t>
            </a:r>
          </a:p>
        </p:txBody>
      </p:sp>
      <p:pic>
        <p:nvPicPr>
          <p:cNvPr id="8" name="Picture 7" descr="Icon&#10;&#10;Description automatically generated">
            <a:extLst>
              <a:ext uri="{FF2B5EF4-FFF2-40B4-BE49-F238E27FC236}">
                <a16:creationId xmlns:a16="http://schemas.microsoft.com/office/drawing/2014/main" id="{06D1849B-9714-19EF-C44D-698914E54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973" y="1529920"/>
            <a:ext cx="2656475" cy="1246466"/>
          </a:xfrm>
          <a:prstGeom prst="rect">
            <a:avLst/>
          </a:prstGeom>
        </p:spPr>
      </p:pic>
    </p:spTree>
    <p:extLst>
      <p:ext uri="{BB962C8B-B14F-4D97-AF65-F5344CB8AC3E}">
        <p14:creationId xmlns:p14="http://schemas.microsoft.com/office/powerpoint/2010/main" val="413436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D57-9AE4-4F28-97DF-D61F7AEB897A}"/>
              </a:ext>
            </a:extLst>
          </p:cNvPr>
          <p:cNvSpPr>
            <a:spLocks noGrp="1"/>
          </p:cNvSpPr>
          <p:nvPr>
            <p:ph type="title"/>
          </p:nvPr>
        </p:nvSpPr>
        <p:spPr/>
        <p:txBody>
          <a:bodyPr/>
          <a:lstStyle/>
          <a:p>
            <a:r>
              <a:rPr lang="en-AU" dirty="0">
                <a:latin typeface="Helvetica" pitchFamily="2" charset="0"/>
              </a:rPr>
              <a:t>What’s your name? </a:t>
            </a:r>
            <a:br>
              <a:rPr lang="en-AU" dirty="0">
                <a:latin typeface="Helvetica" pitchFamily="2" charset="0"/>
              </a:rPr>
            </a:br>
            <a:br>
              <a:rPr lang="en-AU" dirty="0">
                <a:latin typeface="Helvetica" pitchFamily="2" charset="0"/>
              </a:rPr>
            </a:br>
            <a:r>
              <a:rPr lang="en-AU" dirty="0">
                <a:latin typeface="Helvetica" pitchFamily="2" charset="0"/>
              </a:rPr>
              <a:t> </a:t>
            </a:r>
            <a:endParaRPr lang="en-US" dirty="0">
              <a:latin typeface="Helvetica" pitchFamily="2" charset="0"/>
            </a:endParaRPr>
          </a:p>
        </p:txBody>
      </p:sp>
    </p:spTree>
    <p:extLst>
      <p:ext uri="{BB962C8B-B14F-4D97-AF65-F5344CB8AC3E}">
        <p14:creationId xmlns:p14="http://schemas.microsoft.com/office/powerpoint/2010/main" val="1574350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Diagram&#10;&#10;Description automatically generated">
            <a:extLst>
              <a:ext uri="{FF2B5EF4-FFF2-40B4-BE49-F238E27FC236}">
                <a16:creationId xmlns:a16="http://schemas.microsoft.com/office/drawing/2014/main" id="{081A2589-09DF-1BFD-4B34-8AA316F56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00581" y="501024"/>
            <a:ext cx="5741545" cy="443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AAE247B-0697-48D3-72D2-875E7FDEBC1A}"/>
              </a:ext>
            </a:extLst>
          </p:cNvPr>
          <p:cNvSpPr txBox="1"/>
          <p:nvPr/>
        </p:nvSpPr>
        <p:spPr>
          <a:xfrm>
            <a:off x="601249" y="2442575"/>
            <a:ext cx="1465546" cy="1200329"/>
          </a:xfrm>
          <a:prstGeom prst="rect">
            <a:avLst/>
          </a:prstGeom>
          <a:noFill/>
        </p:spPr>
        <p:txBody>
          <a:bodyPr wrap="square" rtlCol="0">
            <a:spAutoFit/>
          </a:bodyPr>
          <a:lstStyle/>
          <a:p>
            <a:r>
              <a:rPr lang="en-US" dirty="0"/>
              <a:t>It should look something like this </a:t>
            </a:r>
          </a:p>
        </p:txBody>
      </p:sp>
      <p:sp>
        <p:nvSpPr>
          <p:cNvPr id="2" name="Title 1">
            <a:extLst>
              <a:ext uri="{FF2B5EF4-FFF2-40B4-BE49-F238E27FC236}">
                <a16:creationId xmlns:a16="http://schemas.microsoft.com/office/drawing/2014/main" id="{9578FFC6-0E1F-1199-1219-D25532654CE8}"/>
              </a:ext>
            </a:extLst>
          </p:cNvPr>
          <p:cNvSpPr>
            <a:spLocks noGrp="1"/>
          </p:cNvSpPr>
          <p:nvPr>
            <p:ph type="title"/>
          </p:nvPr>
        </p:nvSpPr>
        <p:spPr/>
        <p:txBody>
          <a:bodyPr/>
          <a:lstStyle/>
          <a:p>
            <a:r>
              <a:rPr lang="en-US" dirty="0"/>
              <a:t>Hands on activity # 2</a:t>
            </a:r>
            <a:br>
              <a:rPr lang="en-US" dirty="0"/>
            </a:br>
            <a:r>
              <a:rPr lang="en-US" dirty="0"/>
              <a:t> </a:t>
            </a:r>
            <a:r>
              <a:rPr lang="en-US" sz="2400" i="1" dirty="0"/>
              <a:t>resistance is futile</a:t>
            </a:r>
            <a:endParaRPr lang="en-US" i="1" dirty="0"/>
          </a:p>
        </p:txBody>
      </p:sp>
    </p:spTree>
    <p:extLst>
      <p:ext uri="{BB962C8B-B14F-4D97-AF65-F5344CB8AC3E}">
        <p14:creationId xmlns:p14="http://schemas.microsoft.com/office/powerpoint/2010/main" val="1736319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electronics&#10;&#10;Description automatically generated">
            <a:extLst>
              <a:ext uri="{FF2B5EF4-FFF2-40B4-BE49-F238E27FC236}">
                <a16:creationId xmlns:a16="http://schemas.microsoft.com/office/drawing/2014/main" id="{64D6DDF1-639A-FBE2-2115-2DD12AD467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65418" y="1375514"/>
            <a:ext cx="3522533" cy="3395663"/>
          </a:xfrm>
        </p:spPr>
      </p:pic>
      <p:sp>
        <p:nvSpPr>
          <p:cNvPr id="4" name="Title 1">
            <a:extLst>
              <a:ext uri="{FF2B5EF4-FFF2-40B4-BE49-F238E27FC236}">
                <a16:creationId xmlns:a16="http://schemas.microsoft.com/office/drawing/2014/main" id="{AFA978CB-FE92-4FE9-E93A-B7FF41981284}"/>
              </a:ext>
            </a:extLst>
          </p:cNvPr>
          <p:cNvSpPr>
            <a:spLocks noGrp="1"/>
          </p:cNvSpPr>
          <p:nvPr>
            <p:ph type="title"/>
          </p:nvPr>
        </p:nvSpPr>
        <p:spPr>
          <a:xfrm>
            <a:off x="457200" y="206375"/>
            <a:ext cx="8229600" cy="857250"/>
          </a:xfrm>
        </p:spPr>
        <p:txBody>
          <a:bodyPr/>
          <a:lstStyle/>
          <a:p>
            <a:r>
              <a:rPr lang="en-US" dirty="0"/>
              <a:t>Hands on activity # 2</a:t>
            </a:r>
            <a:br>
              <a:rPr lang="en-US" dirty="0"/>
            </a:br>
            <a:r>
              <a:rPr lang="en-US" dirty="0"/>
              <a:t> </a:t>
            </a:r>
            <a:r>
              <a:rPr lang="en-US" sz="2400" i="1" dirty="0"/>
              <a:t>resistance is futile</a:t>
            </a:r>
            <a:endParaRPr lang="en-US" i="1" dirty="0"/>
          </a:p>
        </p:txBody>
      </p:sp>
      <p:pic>
        <p:nvPicPr>
          <p:cNvPr id="8" name="Picture 7" descr="Chart, diagram&#10;&#10;Description automatically generated with medium confidence">
            <a:extLst>
              <a:ext uri="{FF2B5EF4-FFF2-40B4-BE49-F238E27FC236}">
                <a16:creationId xmlns:a16="http://schemas.microsoft.com/office/drawing/2014/main" id="{8AE4F383-807A-0B33-8BDA-CE037CBD5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562" y="1293291"/>
            <a:ext cx="4186344" cy="3477886"/>
          </a:xfrm>
          <a:prstGeom prst="rect">
            <a:avLst/>
          </a:prstGeom>
        </p:spPr>
      </p:pic>
    </p:spTree>
    <p:extLst>
      <p:ext uri="{BB962C8B-B14F-4D97-AF65-F5344CB8AC3E}">
        <p14:creationId xmlns:p14="http://schemas.microsoft.com/office/powerpoint/2010/main" val="275349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5F70-BE2C-A833-E36C-D9E47AEF3D31}"/>
              </a:ext>
            </a:extLst>
          </p:cNvPr>
          <p:cNvSpPr>
            <a:spLocks noGrp="1"/>
          </p:cNvSpPr>
          <p:nvPr>
            <p:ph type="title"/>
          </p:nvPr>
        </p:nvSpPr>
        <p:spPr/>
        <p:txBody>
          <a:bodyPr/>
          <a:lstStyle/>
          <a:p>
            <a:r>
              <a:rPr lang="en-US" dirty="0" err="1"/>
              <a:t>Potentiomenter</a:t>
            </a:r>
            <a:endParaRPr lang="en-US" dirty="0"/>
          </a:p>
        </p:txBody>
      </p:sp>
      <p:pic>
        <p:nvPicPr>
          <p:cNvPr id="5" name="Content Placeholder 4" descr="Diagram, schematic&#10;&#10;Description automatically generated">
            <a:extLst>
              <a:ext uri="{FF2B5EF4-FFF2-40B4-BE49-F238E27FC236}">
                <a16:creationId xmlns:a16="http://schemas.microsoft.com/office/drawing/2014/main" id="{BD10B22E-D2BD-560D-9F89-B239E0CD99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8909" y="1200150"/>
            <a:ext cx="4166182" cy="3395663"/>
          </a:xfrm>
        </p:spPr>
      </p:pic>
    </p:spTree>
    <p:extLst>
      <p:ext uri="{BB962C8B-B14F-4D97-AF65-F5344CB8AC3E}">
        <p14:creationId xmlns:p14="http://schemas.microsoft.com/office/powerpoint/2010/main" val="3360692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51392B-0697-A831-F13A-9C98C76A479B}"/>
              </a:ext>
            </a:extLst>
          </p:cNvPr>
          <p:cNvSpPr txBox="1">
            <a:spLocks/>
          </p:cNvSpPr>
          <p:nvPr/>
        </p:nvSpPr>
        <p:spPr bwMode="auto">
          <a:xfrm>
            <a:off x="457200" y="34290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AU" kern="0" dirty="0">
                <a:latin typeface="Helvetica" pitchFamily="2" charset="0"/>
              </a:rPr>
              <a:t>Using a </a:t>
            </a:r>
            <a:r>
              <a:rPr lang="en-AU" kern="0" dirty="0" err="1">
                <a:latin typeface="Helvetica" pitchFamily="2" charset="0"/>
              </a:rPr>
              <a:t>Multimeter</a:t>
            </a:r>
            <a:endParaRPr lang="en-US" kern="0" dirty="0">
              <a:latin typeface="Helvetica" pitchFamily="2" charset="0"/>
            </a:endParaRPr>
          </a:p>
        </p:txBody>
      </p:sp>
      <p:pic>
        <p:nvPicPr>
          <p:cNvPr id="5" name="Picture 4" descr="A picture containing text, device, meter, gauge&#10;&#10;Description automatically generated">
            <a:extLst>
              <a:ext uri="{FF2B5EF4-FFF2-40B4-BE49-F238E27FC236}">
                <a16:creationId xmlns:a16="http://schemas.microsoft.com/office/drawing/2014/main" id="{260E6EE8-826A-AEA3-AAB4-577109AA0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269" y="1096506"/>
            <a:ext cx="5324667" cy="3960900"/>
          </a:xfrm>
          <a:prstGeom prst="rect">
            <a:avLst/>
          </a:prstGeom>
        </p:spPr>
      </p:pic>
    </p:spTree>
    <p:extLst>
      <p:ext uri="{BB962C8B-B14F-4D97-AF65-F5344CB8AC3E}">
        <p14:creationId xmlns:p14="http://schemas.microsoft.com/office/powerpoint/2010/main" val="2422981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70EE06-A525-6D61-90E0-623378FBB1E5}"/>
              </a:ext>
            </a:extLst>
          </p:cNvPr>
          <p:cNvSpPr txBox="1">
            <a:spLocks noGrp="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AU" kern="0" dirty="0">
                <a:latin typeface="Helvetica" pitchFamily="2" charset="0"/>
              </a:rPr>
              <a:t>Using a </a:t>
            </a:r>
            <a:r>
              <a:rPr lang="en-AU" kern="0" dirty="0" err="1">
                <a:latin typeface="Helvetica" pitchFamily="2" charset="0"/>
              </a:rPr>
              <a:t>Multimeter</a:t>
            </a:r>
            <a:endParaRPr lang="en-US" kern="0" dirty="0">
              <a:latin typeface="Helvetica" pitchFamily="2" charset="0"/>
            </a:endParaRPr>
          </a:p>
        </p:txBody>
      </p:sp>
      <p:pic>
        <p:nvPicPr>
          <p:cNvPr id="8" name="Picture 7" descr="A picture containing text, device, meter, gauge&#10;&#10;Description automatically generated">
            <a:extLst>
              <a:ext uri="{FF2B5EF4-FFF2-40B4-BE49-F238E27FC236}">
                <a16:creationId xmlns:a16="http://schemas.microsoft.com/office/drawing/2014/main" id="{83112E91-D806-0FED-A77B-073E79999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482" y="1010930"/>
            <a:ext cx="5869484" cy="4134158"/>
          </a:xfrm>
          <a:prstGeom prst="rect">
            <a:avLst/>
          </a:prstGeom>
        </p:spPr>
      </p:pic>
    </p:spTree>
    <p:extLst>
      <p:ext uri="{BB962C8B-B14F-4D97-AF65-F5344CB8AC3E}">
        <p14:creationId xmlns:p14="http://schemas.microsoft.com/office/powerpoint/2010/main" val="2489506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7DEF-F411-5615-8869-6FCD9DF57F5A}"/>
              </a:ext>
            </a:extLst>
          </p:cNvPr>
          <p:cNvSpPr>
            <a:spLocks noGrp="1"/>
          </p:cNvSpPr>
          <p:nvPr>
            <p:ph type="title"/>
          </p:nvPr>
        </p:nvSpPr>
        <p:spPr>
          <a:xfrm>
            <a:off x="457200" y="133805"/>
            <a:ext cx="8229600" cy="857250"/>
          </a:xfrm>
        </p:spPr>
        <p:txBody>
          <a:bodyPr/>
          <a:lstStyle/>
          <a:p>
            <a:r>
              <a:rPr lang="en-US" dirty="0"/>
              <a:t>Electric Charge</a:t>
            </a:r>
          </a:p>
        </p:txBody>
      </p:sp>
      <p:pic>
        <p:nvPicPr>
          <p:cNvPr id="5" name="Content Placeholder 4" descr="A screenshot of a video game&#10;&#10;Description automatically generated">
            <a:extLst>
              <a:ext uri="{FF2B5EF4-FFF2-40B4-BE49-F238E27FC236}">
                <a16:creationId xmlns:a16="http://schemas.microsoft.com/office/drawing/2014/main" id="{9B5E7D5E-71FB-4894-A591-D31F13B2A41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564"/>
          <a:stretch/>
        </p:blipFill>
        <p:spPr>
          <a:xfrm>
            <a:off x="834571" y="635000"/>
            <a:ext cx="7046686" cy="4245075"/>
          </a:xfrm>
        </p:spPr>
      </p:pic>
      <p:sp>
        <p:nvSpPr>
          <p:cNvPr id="6" name="TextBox 5">
            <a:extLst>
              <a:ext uri="{FF2B5EF4-FFF2-40B4-BE49-F238E27FC236}">
                <a16:creationId xmlns:a16="http://schemas.microsoft.com/office/drawing/2014/main" id="{831C4962-2689-9549-E99A-2C8D519466D7}"/>
              </a:ext>
            </a:extLst>
          </p:cNvPr>
          <p:cNvSpPr txBox="1"/>
          <p:nvPr/>
        </p:nvSpPr>
        <p:spPr>
          <a:xfrm>
            <a:off x="6908801" y="4541521"/>
            <a:ext cx="3033486" cy="677108"/>
          </a:xfrm>
          <a:prstGeom prst="rect">
            <a:avLst/>
          </a:prstGeom>
          <a:noFill/>
        </p:spPr>
        <p:txBody>
          <a:bodyPr wrap="square" rtlCol="0">
            <a:spAutoFit/>
          </a:bodyPr>
          <a:lstStyle/>
          <a:p>
            <a:r>
              <a:rPr lang="en-AU" sz="1000" b="1" i="0" dirty="0">
                <a:solidFill>
                  <a:srgbClr val="0F0F0F"/>
                </a:solidFill>
                <a:effectLst/>
                <a:latin typeface="YouTube Sans"/>
              </a:rPr>
              <a:t>Ohms Law Explained, </a:t>
            </a:r>
            <a:r>
              <a:rPr lang="en-AU" sz="1000" b="1" i="0" dirty="0" err="1">
                <a:solidFill>
                  <a:srgbClr val="0F0F0F"/>
                </a:solidFill>
                <a:effectLst/>
                <a:latin typeface="YouTube Sans"/>
              </a:rPr>
              <a:t>youtube.com</a:t>
            </a:r>
            <a:r>
              <a:rPr lang="en-AU" sz="1000" b="1" i="0" dirty="0">
                <a:solidFill>
                  <a:srgbClr val="0F0F0F"/>
                </a:solidFill>
                <a:effectLst/>
                <a:latin typeface="YouTube Sans"/>
              </a:rPr>
              <a:t>/@</a:t>
            </a:r>
            <a:r>
              <a:rPr lang="en-AU" sz="1000" b="1" i="0" dirty="0" err="1">
                <a:solidFill>
                  <a:srgbClr val="0F0F0F"/>
                </a:solidFill>
                <a:effectLst/>
                <a:latin typeface="YouTube Sans"/>
              </a:rPr>
              <a:t>EngineeringMindset</a:t>
            </a:r>
            <a:endParaRPr lang="en-AU" sz="1000" b="1" i="0" dirty="0">
              <a:solidFill>
                <a:srgbClr val="0F0F0F"/>
              </a:solidFill>
              <a:effectLst/>
              <a:latin typeface="YouTube Sans"/>
            </a:endParaRPr>
          </a:p>
          <a:p>
            <a:endParaRPr lang="en-US" dirty="0"/>
          </a:p>
        </p:txBody>
      </p:sp>
    </p:spTree>
    <p:extLst>
      <p:ext uri="{BB962C8B-B14F-4D97-AF65-F5344CB8AC3E}">
        <p14:creationId xmlns:p14="http://schemas.microsoft.com/office/powerpoint/2010/main" val="1018172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Ohms Law </a:t>
            </a:r>
            <a:endParaRPr lang="en-US" dirty="0">
              <a:latin typeface="Helvetica" pitchFamily="2" charset="0"/>
            </a:endParaRPr>
          </a:p>
        </p:txBody>
      </p:sp>
      <p:pic>
        <p:nvPicPr>
          <p:cNvPr id="5" name="Content Placeholder 4" descr="Text&#10;&#10;Description automatically generated">
            <a:extLst>
              <a:ext uri="{FF2B5EF4-FFF2-40B4-BE49-F238E27FC236}">
                <a16:creationId xmlns:a16="http://schemas.microsoft.com/office/drawing/2014/main" id="{756F02CE-1669-407E-0F64-0BB201BC68A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019"/>
          <a:stretch/>
        </p:blipFill>
        <p:spPr>
          <a:xfrm>
            <a:off x="1879601" y="1206271"/>
            <a:ext cx="4543488" cy="3352744"/>
          </a:xfrm>
        </p:spPr>
      </p:pic>
    </p:spTree>
    <p:extLst>
      <p:ext uri="{BB962C8B-B14F-4D97-AF65-F5344CB8AC3E}">
        <p14:creationId xmlns:p14="http://schemas.microsoft.com/office/powerpoint/2010/main" val="1608567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Ohms Law </a:t>
            </a:r>
            <a:endParaRPr lang="en-US" dirty="0">
              <a:latin typeface="Helvetica" pitchFamily="2" charset="0"/>
            </a:endParaRPr>
          </a:p>
        </p:txBody>
      </p:sp>
      <p:sp>
        <p:nvSpPr>
          <p:cNvPr id="3" name="Content Placeholder 2">
            <a:extLst>
              <a:ext uri="{FF2B5EF4-FFF2-40B4-BE49-F238E27FC236}">
                <a16:creationId xmlns:a16="http://schemas.microsoft.com/office/drawing/2014/main" id="{AC34841B-A75A-336B-BCE5-0D449858566E}"/>
              </a:ext>
            </a:extLst>
          </p:cNvPr>
          <p:cNvSpPr>
            <a:spLocks noGrp="1"/>
          </p:cNvSpPr>
          <p:nvPr>
            <p:ph idx="1"/>
          </p:nvPr>
        </p:nvSpPr>
        <p:spPr/>
        <p:txBody>
          <a:bodyPr/>
          <a:lstStyle/>
          <a:p>
            <a:pPr marL="0" indent="0">
              <a:buNone/>
            </a:pPr>
            <a:r>
              <a:rPr lang="en-US" dirty="0" err="1">
                <a:hlinkClick r:id="rId3"/>
              </a:rPr>
              <a:t>theengineeringmindset.com</a:t>
            </a:r>
            <a:r>
              <a:rPr lang="en-US" dirty="0">
                <a:hlinkClick r:id="rId3"/>
              </a:rPr>
              <a:t>/ohms-law-calculator </a:t>
            </a:r>
            <a:endParaRPr lang="en-US" dirty="0"/>
          </a:p>
        </p:txBody>
      </p:sp>
      <p:pic>
        <p:nvPicPr>
          <p:cNvPr id="6" name="Picture 5" descr="Graphical user interface&#10;&#10;Description automatically generated">
            <a:extLst>
              <a:ext uri="{FF2B5EF4-FFF2-40B4-BE49-F238E27FC236}">
                <a16:creationId xmlns:a16="http://schemas.microsoft.com/office/drawing/2014/main" id="{BB086968-959C-D7CA-0750-B9AEC76CC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349" y="1853852"/>
            <a:ext cx="2848768" cy="3291236"/>
          </a:xfrm>
          <a:prstGeom prst="rect">
            <a:avLst/>
          </a:prstGeom>
        </p:spPr>
      </p:pic>
    </p:spTree>
    <p:extLst>
      <p:ext uri="{BB962C8B-B14F-4D97-AF65-F5344CB8AC3E}">
        <p14:creationId xmlns:p14="http://schemas.microsoft.com/office/powerpoint/2010/main" val="975175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a:xfrm>
            <a:off x="457200" y="40917"/>
            <a:ext cx="8229600" cy="857250"/>
          </a:xfrm>
        </p:spPr>
        <p:txBody>
          <a:bodyPr/>
          <a:lstStyle/>
          <a:p>
            <a:r>
              <a:rPr lang="en-AU" dirty="0">
                <a:latin typeface="Helvetica" pitchFamily="2" charset="0"/>
              </a:rPr>
              <a:t>Ohms Law </a:t>
            </a:r>
            <a:endParaRPr lang="en-US" dirty="0">
              <a:latin typeface="Helvetica" pitchFamily="2" charset="0"/>
            </a:endParaRPr>
          </a:p>
        </p:txBody>
      </p:sp>
      <p:pic>
        <p:nvPicPr>
          <p:cNvPr id="5" name="Content Placeholder 4" descr="Shape&#10;&#10;Description automatically generated with low confidence">
            <a:extLst>
              <a:ext uri="{FF2B5EF4-FFF2-40B4-BE49-F238E27FC236}">
                <a16:creationId xmlns:a16="http://schemas.microsoft.com/office/drawing/2014/main" id="{A3681932-FF65-FE30-3807-C3FEB8EA0D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0822" y="633064"/>
            <a:ext cx="6312624" cy="4471107"/>
          </a:xfrm>
        </p:spPr>
      </p:pic>
    </p:spTree>
    <p:extLst>
      <p:ext uri="{BB962C8B-B14F-4D97-AF65-F5344CB8AC3E}">
        <p14:creationId xmlns:p14="http://schemas.microsoft.com/office/powerpoint/2010/main" val="2807590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a:xfrm>
            <a:off x="457200" y="100867"/>
            <a:ext cx="8229600" cy="857250"/>
          </a:xfrm>
        </p:spPr>
        <p:txBody>
          <a:bodyPr/>
          <a:lstStyle/>
          <a:p>
            <a:r>
              <a:rPr lang="en-AU" dirty="0">
                <a:latin typeface="Helvetica" pitchFamily="2" charset="0"/>
              </a:rPr>
              <a:t>Ohms Law </a:t>
            </a:r>
            <a:endParaRPr lang="en-US" dirty="0">
              <a:latin typeface="Helvetica" pitchFamily="2" charset="0"/>
            </a:endParaRPr>
          </a:p>
        </p:txBody>
      </p:sp>
      <p:pic>
        <p:nvPicPr>
          <p:cNvPr id="6" name="Content Placeholder 5">
            <a:extLst>
              <a:ext uri="{FF2B5EF4-FFF2-40B4-BE49-F238E27FC236}">
                <a16:creationId xmlns:a16="http://schemas.microsoft.com/office/drawing/2014/main" id="{813D88D3-EFA7-EF1C-349D-7D1C7038E2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8430" y="400537"/>
            <a:ext cx="7056708" cy="4986629"/>
          </a:xfrm>
        </p:spPr>
      </p:pic>
    </p:spTree>
    <p:extLst>
      <p:ext uri="{BB962C8B-B14F-4D97-AF65-F5344CB8AC3E}">
        <p14:creationId xmlns:p14="http://schemas.microsoft.com/office/powerpoint/2010/main" val="316054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D57-9AE4-4F28-97DF-D61F7AEB897A}"/>
              </a:ext>
            </a:extLst>
          </p:cNvPr>
          <p:cNvSpPr>
            <a:spLocks noGrp="1"/>
          </p:cNvSpPr>
          <p:nvPr>
            <p:ph type="title"/>
          </p:nvPr>
        </p:nvSpPr>
        <p:spPr/>
        <p:txBody>
          <a:bodyPr/>
          <a:lstStyle/>
          <a:p>
            <a:r>
              <a:rPr lang="en-AU" dirty="0">
                <a:latin typeface="Helvetica" pitchFamily="2" charset="0"/>
              </a:rPr>
              <a:t>Why do you </a:t>
            </a:r>
            <a:br>
              <a:rPr lang="en-AU" dirty="0">
                <a:latin typeface="Helvetica" pitchFamily="2" charset="0"/>
              </a:rPr>
            </a:br>
            <a:r>
              <a:rPr lang="en-AU" dirty="0">
                <a:latin typeface="Helvetica" pitchFamily="2" charset="0"/>
              </a:rPr>
              <a:t>want to</a:t>
            </a:r>
            <a:br>
              <a:rPr lang="en-AU" dirty="0">
                <a:latin typeface="Helvetica" pitchFamily="2" charset="0"/>
              </a:rPr>
            </a:br>
            <a:r>
              <a:rPr lang="en-AU" dirty="0">
                <a:latin typeface="Helvetica" pitchFamily="2" charset="0"/>
              </a:rPr>
              <a:t>know about electronics? </a:t>
            </a:r>
            <a:br>
              <a:rPr lang="en-AU" dirty="0">
                <a:latin typeface="Helvetica" pitchFamily="2" charset="0"/>
              </a:rPr>
            </a:br>
            <a:r>
              <a:rPr lang="en-AU" dirty="0">
                <a:latin typeface="Helvetica" pitchFamily="2" charset="0"/>
              </a:rPr>
              <a:t> </a:t>
            </a:r>
            <a:endParaRPr lang="en-US" dirty="0">
              <a:latin typeface="Helvetica" pitchFamily="2" charset="0"/>
            </a:endParaRPr>
          </a:p>
        </p:txBody>
      </p:sp>
    </p:spTree>
    <p:extLst>
      <p:ext uri="{BB962C8B-B14F-4D97-AF65-F5344CB8AC3E}">
        <p14:creationId xmlns:p14="http://schemas.microsoft.com/office/powerpoint/2010/main" val="4166619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a:xfrm>
            <a:off x="457200" y="100867"/>
            <a:ext cx="8229600" cy="857250"/>
          </a:xfrm>
        </p:spPr>
        <p:txBody>
          <a:bodyPr/>
          <a:lstStyle/>
          <a:p>
            <a:r>
              <a:rPr lang="en-AU" dirty="0">
                <a:latin typeface="Helvetica" pitchFamily="2" charset="0"/>
              </a:rPr>
              <a:t>Ohms Law </a:t>
            </a:r>
            <a:endParaRPr lang="en-US" dirty="0">
              <a:latin typeface="Helvetica" pitchFamily="2" charset="0"/>
            </a:endParaRPr>
          </a:p>
        </p:txBody>
      </p:sp>
      <p:pic>
        <p:nvPicPr>
          <p:cNvPr id="5" name="Content Placeholder 4" descr="Diagram&#10;&#10;Description automatically generated">
            <a:extLst>
              <a:ext uri="{FF2B5EF4-FFF2-40B4-BE49-F238E27FC236}">
                <a16:creationId xmlns:a16="http://schemas.microsoft.com/office/drawing/2014/main" id="{B030F064-99F4-C4B9-DD7D-884C2940BE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58117"/>
            <a:ext cx="3853411" cy="3395663"/>
          </a:xfrm>
        </p:spPr>
      </p:pic>
      <p:pic>
        <p:nvPicPr>
          <p:cNvPr id="8" name="Picture 7" descr="Diagram&#10;&#10;Description automatically generated">
            <a:extLst>
              <a:ext uri="{FF2B5EF4-FFF2-40B4-BE49-F238E27FC236}">
                <a16:creationId xmlns:a16="http://schemas.microsoft.com/office/drawing/2014/main" id="{7A7A9D10-C4B2-7DE9-AA2F-CF88BEC95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58117"/>
            <a:ext cx="4208585" cy="3553475"/>
          </a:xfrm>
          <a:prstGeom prst="rect">
            <a:avLst/>
          </a:prstGeom>
        </p:spPr>
      </p:pic>
    </p:spTree>
    <p:extLst>
      <p:ext uri="{BB962C8B-B14F-4D97-AF65-F5344CB8AC3E}">
        <p14:creationId xmlns:p14="http://schemas.microsoft.com/office/powerpoint/2010/main" val="3259442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Ohms Law </a:t>
            </a:r>
            <a:endParaRPr lang="en-US" dirty="0">
              <a:latin typeface="Helvetica" pitchFamily="2" charset="0"/>
            </a:endParaRPr>
          </a:p>
        </p:txBody>
      </p:sp>
      <p:pic>
        <p:nvPicPr>
          <p:cNvPr id="5" name="Content Placeholder 4" descr="Diagram&#10;&#10;Description automatically generated">
            <a:extLst>
              <a:ext uri="{FF2B5EF4-FFF2-40B4-BE49-F238E27FC236}">
                <a16:creationId xmlns:a16="http://schemas.microsoft.com/office/drawing/2014/main" id="{FF8D827B-82B8-0260-9256-75906A362D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958" y="1258765"/>
            <a:ext cx="3810454" cy="3395663"/>
          </a:xfrm>
        </p:spPr>
      </p:pic>
      <p:pic>
        <p:nvPicPr>
          <p:cNvPr id="7" name="Picture 6" descr="Chart&#10;&#10;Description automatically generated">
            <a:extLst>
              <a:ext uri="{FF2B5EF4-FFF2-40B4-BE49-F238E27FC236}">
                <a16:creationId xmlns:a16="http://schemas.microsoft.com/office/drawing/2014/main" id="{037F9A66-D73B-2535-7980-D9B211AD0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6241" y="904386"/>
            <a:ext cx="4260801" cy="3750042"/>
          </a:xfrm>
          <a:prstGeom prst="rect">
            <a:avLst/>
          </a:prstGeom>
        </p:spPr>
      </p:pic>
    </p:spTree>
    <p:extLst>
      <p:ext uri="{BB962C8B-B14F-4D97-AF65-F5344CB8AC3E}">
        <p14:creationId xmlns:p14="http://schemas.microsoft.com/office/powerpoint/2010/main" val="1322259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Common components summarised</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p:txBody>
          <a:bodyPr/>
          <a:lstStyle/>
          <a:p>
            <a:pPr marL="0" indent="0">
              <a:buNone/>
            </a:pPr>
            <a:r>
              <a:rPr lang="en-AU" sz="2000" b="1" dirty="0"/>
              <a:t>Switch </a:t>
            </a:r>
          </a:p>
          <a:p>
            <a:pPr marL="0" indent="0">
              <a:buNone/>
            </a:pPr>
            <a:r>
              <a:rPr lang="en-AU" sz="1600" dirty="0"/>
              <a:t>mechanical break in a circuit that stops the flow of current.	</a:t>
            </a:r>
          </a:p>
          <a:p>
            <a:pPr marL="0" indent="0">
              <a:buNone/>
            </a:pPr>
            <a:endParaRPr lang="en-AU" sz="2000" b="1" dirty="0"/>
          </a:p>
          <a:p>
            <a:pPr marL="0" indent="0">
              <a:buNone/>
            </a:pPr>
            <a:r>
              <a:rPr lang="en-AU" sz="2000" b="1" dirty="0"/>
              <a:t>Resistors</a:t>
            </a:r>
            <a:r>
              <a:rPr lang="en-AU" dirty="0"/>
              <a:t> </a:t>
            </a:r>
          </a:p>
          <a:p>
            <a:pPr marL="0" indent="0">
              <a:buNone/>
            </a:pPr>
            <a:r>
              <a:rPr lang="en-AU" sz="1600" dirty="0"/>
              <a:t>Inhibits the flow of current				</a:t>
            </a:r>
          </a:p>
          <a:p>
            <a:pPr marL="0" indent="0">
              <a:buNone/>
            </a:pPr>
            <a:endParaRPr lang="en-AU" sz="2000" b="1" dirty="0"/>
          </a:p>
          <a:p>
            <a:pPr marL="0" indent="0">
              <a:buNone/>
            </a:pPr>
            <a:r>
              <a:rPr lang="en-AU" sz="2000" b="1" dirty="0"/>
              <a:t>Diodes (LED) </a:t>
            </a:r>
          </a:p>
          <a:p>
            <a:pPr marL="0" indent="0">
              <a:buNone/>
            </a:pPr>
            <a:r>
              <a:rPr lang="en-AU" sz="1600" dirty="0"/>
              <a:t>One-way gate 				</a:t>
            </a:r>
          </a:p>
          <a:p>
            <a:pPr marL="0" indent="0">
              <a:buNone/>
            </a:pPr>
            <a:endParaRPr lang="en-AU" sz="1600" dirty="0"/>
          </a:p>
          <a:p>
            <a:pPr marL="0" indent="0">
              <a:buNone/>
            </a:pPr>
            <a:r>
              <a:rPr lang="en-AU" dirty="0"/>
              <a:t> </a:t>
            </a:r>
          </a:p>
        </p:txBody>
      </p:sp>
      <p:pic>
        <p:nvPicPr>
          <p:cNvPr id="5" name="Picture 4" descr="Shape&#10;&#10;Description automatically generated with low confidence">
            <a:extLst>
              <a:ext uri="{FF2B5EF4-FFF2-40B4-BE49-F238E27FC236}">
                <a16:creationId xmlns:a16="http://schemas.microsoft.com/office/drawing/2014/main" id="{96293941-F15F-DA1C-0E00-6AEA14DB3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091" y="1200150"/>
            <a:ext cx="1022361" cy="1022361"/>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0D80A072-E250-3708-2C7C-B18D41B67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742" y="2458333"/>
            <a:ext cx="996628" cy="682941"/>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2C0CC036-B690-01F0-93D3-FF7A86FA3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0000" y="3500121"/>
            <a:ext cx="902940" cy="1232217"/>
          </a:xfrm>
          <a:prstGeom prst="rect">
            <a:avLst/>
          </a:prstGeom>
        </p:spPr>
      </p:pic>
      <p:pic>
        <p:nvPicPr>
          <p:cNvPr id="13" name="Picture 12" descr="A black rectangle with a black background&#10;&#10;Description automatically generated with low confidence">
            <a:extLst>
              <a:ext uri="{FF2B5EF4-FFF2-40B4-BE49-F238E27FC236}">
                <a16:creationId xmlns:a16="http://schemas.microsoft.com/office/drawing/2014/main" id="{75CCA278-034B-F15B-E5C1-6E7C359FE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109614" y="3328829"/>
            <a:ext cx="1145483" cy="1232217"/>
          </a:xfrm>
          <a:prstGeom prst="rect">
            <a:avLst/>
          </a:prstGeom>
        </p:spPr>
      </p:pic>
    </p:spTree>
    <p:extLst>
      <p:ext uri="{BB962C8B-B14F-4D97-AF65-F5344CB8AC3E}">
        <p14:creationId xmlns:p14="http://schemas.microsoft.com/office/powerpoint/2010/main" val="212354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dirty="0">
                <a:latin typeface="Helvetica" pitchFamily="2" charset="0"/>
              </a:rPr>
              <a:t>Common components summarised</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a:xfrm>
            <a:off x="527539" y="1208943"/>
            <a:ext cx="8229600" cy="3395663"/>
          </a:xfrm>
        </p:spPr>
        <p:txBody>
          <a:bodyPr/>
          <a:lstStyle/>
          <a:p>
            <a:pPr marL="0" indent="0">
              <a:buNone/>
            </a:pPr>
            <a:r>
              <a:rPr lang="en-AU" sz="2000" b="1" dirty="0"/>
              <a:t>Conductors (wires)</a:t>
            </a:r>
          </a:p>
          <a:p>
            <a:pPr marL="0" indent="0">
              <a:buNone/>
            </a:pPr>
            <a:r>
              <a:rPr lang="en-AU" sz="1600" dirty="0"/>
              <a:t>These are wires or other strips of metal designed to carry </a:t>
            </a:r>
          </a:p>
          <a:p>
            <a:pPr marL="0" indent="0">
              <a:buNone/>
            </a:pPr>
            <a:r>
              <a:rPr lang="en-AU" sz="1600" dirty="0"/>
              <a:t>current and are often surrounded by insulation  </a:t>
            </a:r>
          </a:p>
          <a:p>
            <a:pPr marL="0" indent="0">
              <a:buNone/>
            </a:pPr>
            <a:r>
              <a:rPr lang="en-AU" sz="1600" dirty="0"/>
              <a:t> 				</a:t>
            </a:r>
          </a:p>
          <a:p>
            <a:pPr marL="0" indent="0">
              <a:buNone/>
            </a:pPr>
            <a:endParaRPr lang="en-AU" sz="1600" b="1" dirty="0"/>
          </a:p>
          <a:p>
            <a:pPr marL="0" indent="0">
              <a:buNone/>
            </a:pPr>
            <a:r>
              <a:rPr lang="en-AU" sz="2000" b="1" dirty="0"/>
              <a:t>Supply Voltage  </a:t>
            </a:r>
          </a:p>
          <a:p>
            <a:pPr marL="0" indent="0">
              <a:buNone/>
            </a:pPr>
            <a:r>
              <a:rPr lang="en-AU" sz="1600" dirty="0"/>
              <a:t>Usually a battery </a:t>
            </a:r>
          </a:p>
          <a:p>
            <a:pPr marL="0" indent="0">
              <a:buNone/>
            </a:pPr>
            <a:r>
              <a:rPr lang="en-AU" sz="1600" dirty="0"/>
              <a:t>or </a:t>
            </a:r>
          </a:p>
          <a:p>
            <a:pPr marL="0" indent="0">
              <a:buNone/>
            </a:pPr>
            <a:r>
              <a:rPr lang="en-AU" sz="1600" dirty="0"/>
              <a:t>power supplies designed </a:t>
            </a:r>
          </a:p>
          <a:p>
            <a:pPr marL="0" indent="0">
              <a:buNone/>
            </a:pPr>
            <a:r>
              <a:rPr lang="en-AU" sz="1600" dirty="0"/>
              <a:t>for powering DC circuits 				</a:t>
            </a:r>
            <a:endParaRPr lang="en-AU" dirty="0"/>
          </a:p>
        </p:txBody>
      </p:sp>
      <p:pic>
        <p:nvPicPr>
          <p:cNvPr id="7" name="Picture 6" descr="Shape&#10;&#10;Description automatically generated with low confidence">
            <a:extLst>
              <a:ext uri="{FF2B5EF4-FFF2-40B4-BE49-F238E27FC236}">
                <a16:creationId xmlns:a16="http://schemas.microsoft.com/office/drawing/2014/main" id="{00FFC2CB-1CB7-2360-5193-68DF646C8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77914" y="1064986"/>
            <a:ext cx="2000135" cy="1571671"/>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BBAE9048-4F52-C9C8-8FCA-B978F27795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398824"/>
            <a:ext cx="1157897" cy="1519108"/>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06D792F7-0767-AF95-744C-5FBF818BC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390" y="2780614"/>
            <a:ext cx="775691" cy="1236420"/>
          </a:xfrm>
          <a:prstGeom prst="rect">
            <a:avLst/>
          </a:prstGeom>
        </p:spPr>
      </p:pic>
    </p:spTree>
    <p:extLst>
      <p:ext uri="{BB962C8B-B14F-4D97-AF65-F5344CB8AC3E}">
        <p14:creationId xmlns:p14="http://schemas.microsoft.com/office/powerpoint/2010/main" val="1170403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B71C-E941-A6BF-A17A-5183FB90D972}"/>
              </a:ext>
            </a:extLst>
          </p:cNvPr>
          <p:cNvSpPr>
            <a:spLocks noGrp="1"/>
          </p:cNvSpPr>
          <p:nvPr>
            <p:ph type="title"/>
          </p:nvPr>
        </p:nvSpPr>
        <p:spPr/>
        <p:txBody>
          <a:bodyPr/>
          <a:lstStyle/>
          <a:p>
            <a:r>
              <a:rPr lang="en-US" dirty="0" err="1"/>
              <a:t>Falstad</a:t>
            </a:r>
            <a:r>
              <a:rPr lang="en-US" dirty="0"/>
              <a:t> simulator</a:t>
            </a:r>
          </a:p>
        </p:txBody>
      </p:sp>
      <p:pic>
        <p:nvPicPr>
          <p:cNvPr id="7" name="Picture 6" descr="A screenshot of a computer&#10;&#10;Description automatically generated">
            <a:extLst>
              <a:ext uri="{FF2B5EF4-FFF2-40B4-BE49-F238E27FC236}">
                <a16:creationId xmlns:a16="http://schemas.microsoft.com/office/drawing/2014/main" id="{A2E62EAC-F99D-9BED-14D8-8895574DC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3624"/>
            <a:ext cx="5967984" cy="4192145"/>
          </a:xfrm>
          <a:prstGeom prst="rect">
            <a:avLst/>
          </a:prstGeom>
        </p:spPr>
      </p:pic>
      <p:pic>
        <p:nvPicPr>
          <p:cNvPr id="5" name="Content Placeholder 4">
            <a:extLst>
              <a:ext uri="{FF2B5EF4-FFF2-40B4-BE49-F238E27FC236}">
                <a16:creationId xmlns:a16="http://schemas.microsoft.com/office/drawing/2014/main" id="{4E0DC24A-0A98-322D-E208-E52A6145CC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146" y="1391444"/>
            <a:ext cx="4584700" cy="533400"/>
          </a:xfrm>
        </p:spPr>
      </p:pic>
    </p:spTree>
    <p:extLst>
      <p:ext uri="{BB962C8B-B14F-4D97-AF65-F5344CB8AC3E}">
        <p14:creationId xmlns:p14="http://schemas.microsoft.com/office/powerpoint/2010/main" val="712858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8BEA-6B9F-4B7F-AA85-3119B447588D}"/>
              </a:ext>
            </a:extLst>
          </p:cNvPr>
          <p:cNvSpPr>
            <a:spLocks noGrp="1"/>
          </p:cNvSpPr>
          <p:nvPr>
            <p:ph type="title"/>
          </p:nvPr>
        </p:nvSpPr>
        <p:spPr/>
        <p:txBody>
          <a:bodyPr/>
          <a:lstStyle/>
          <a:p>
            <a:br>
              <a:rPr lang="en-AU" dirty="0">
                <a:latin typeface="Helvetica" pitchFamily="2" charset="0"/>
              </a:rPr>
            </a:br>
            <a:r>
              <a:rPr lang="en-AU" dirty="0"/>
              <a:t>What’s the difference between the words </a:t>
            </a:r>
            <a:r>
              <a:rPr lang="en-AU" b="1" dirty="0"/>
              <a:t>Electric</a:t>
            </a:r>
            <a:r>
              <a:rPr lang="en-AU" dirty="0"/>
              <a:t> &amp; </a:t>
            </a:r>
            <a:r>
              <a:rPr lang="en-AU" b="1" dirty="0"/>
              <a:t>Electronics </a:t>
            </a:r>
            <a:br>
              <a:rPr lang="en-AU" b="1" dirty="0"/>
            </a:br>
            <a:r>
              <a:rPr lang="en-AU" dirty="0">
                <a:latin typeface="Helvetica" pitchFamily="2" charset="0"/>
              </a:rPr>
              <a:t> </a:t>
            </a:r>
          </a:p>
        </p:txBody>
      </p:sp>
    </p:spTree>
    <p:extLst>
      <p:ext uri="{BB962C8B-B14F-4D97-AF65-F5344CB8AC3E}">
        <p14:creationId xmlns:p14="http://schemas.microsoft.com/office/powerpoint/2010/main" val="770837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a:xfrm>
            <a:off x="0" y="-206375"/>
            <a:ext cx="8229600" cy="857250"/>
          </a:xfrm>
        </p:spPr>
        <p:txBody>
          <a:bodyPr/>
          <a:lstStyle/>
          <a:p>
            <a:r>
              <a:rPr lang="en-AU" dirty="0">
                <a:latin typeface="Helvetica" pitchFamily="2" charset="0"/>
              </a:rPr>
              <a:t>One more component</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a:xfrm>
            <a:off x="0" y="508488"/>
            <a:ext cx="8229600" cy="3395663"/>
          </a:xfrm>
        </p:spPr>
        <p:txBody>
          <a:bodyPr/>
          <a:lstStyle/>
          <a:p>
            <a:pPr marL="0" indent="0">
              <a:buNone/>
            </a:pPr>
            <a:r>
              <a:rPr lang="en-AU" dirty="0"/>
              <a:t> Transistor</a:t>
            </a:r>
          </a:p>
        </p:txBody>
      </p:sp>
      <p:pic>
        <p:nvPicPr>
          <p:cNvPr id="5" name="Picture 4" descr="A picture containing graphical user interface&#10;&#10;Description automatically generated">
            <a:extLst>
              <a:ext uri="{FF2B5EF4-FFF2-40B4-BE49-F238E27FC236}">
                <a16:creationId xmlns:a16="http://schemas.microsoft.com/office/drawing/2014/main" id="{DBEAAACD-7CBF-5454-BCBB-985054492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492" y="650875"/>
            <a:ext cx="3810690" cy="4394811"/>
          </a:xfrm>
          <a:prstGeom prst="rect">
            <a:avLst/>
          </a:prstGeom>
        </p:spPr>
      </p:pic>
    </p:spTree>
    <p:extLst>
      <p:ext uri="{BB962C8B-B14F-4D97-AF65-F5344CB8AC3E}">
        <p14:creationId xmlns:p14="http://schemas.microsoft.com/office/powerpoint/2010/main" val="2720768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EE46BFD0-892F-722A-B8A5-39FAD04A9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315" y="0"/>
            <a:ext cx="7189685" cy="5145088"/>
          </a:xfrm>
          <a:prstGeom prst="rect">
            <a:avLst/>
          </a:prstGeom>
        </p:spPr>
      </p:pic>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a:xfrm>
            <a:off x="0" y="-206375"/>
            <a:ext cx="8229600" cy="857250"/>
          </a:xfrm>
        </p:spPr>
        <p:txBody>
          <a:bodyPr/>
          <a:lstStyle/>
          <a:p>
            <a:r>
              <a:rPr lang="en-AU" dirty="0">
                <a:latin typeface="Helvetica" pitchFamily="2" charset="0"/>
              </a:rPr>
              <a:t>One more component</a:t>
            </a:r>
            <a:endParaRPr lang="en-US" dirty="0">
              <a:latin typeface="Helvetica" pitchFamily="2" charset="0"/>
            </a:endParaRPr>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a:xfrm>
            <a:off x="0" y="508488"/>
            <a:ext cx="8229600" cy="3395663"/>
          </a:xfrm>
        </p:spPr>
        <p:txBody>
          <a:bodyPr/>
          <a:lstStyle/>
          <a:p>
            <a:pPr marL="0" indent="0">
              <a:buNone/>
            </a:pPr>
            <a:r>
              <a:rPr lang="en-AU" dirty="0"/>
              <a:t>Transistor</a:t>
            </a:r>
          </a:p>
        </p:txBody>
      </p:sp>
    </p:spTree>
    <p:extLst>
      <p:ext uri="{BB962C8B-B14F-4D97-AF65-F5344CB8AC3E}">
        <p14:creationId xmlns:p14="http://schemas.microsoft.com/office/powerpoint/2010/main" val="3196328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80E2-0D84-43BF-8005-5E8CE34352D4}"/>
              </a:ext>
            </a:extLst>
          </p:cNvPr>
          <p:cNvSpPr>
            <a:spLocks noGrp="1"/>
          </p:cNvSpPr>
          <p:nvPr>
            <p:ph type="title"/>
          </p:nvPr>
        </p:nvSpPr>
        <p:spPr>
          <a:xfrm>
            <a:off x="457200" y="515294"/>
            <a:ext cx="8229600" cy="857250"/>
          </a:xfrm>
        </p:spPr>
        <p:txBody>
          <a:bodyPr/>
          <a:lstStyle/>
          <a:p>
            <a:r>
              <a:rPr lang="en-AU" dirty="0"/>
              <a:t> </a:t>
            </a:r>
            <a:r>
              <a:rPr lang="en-AU" dirty="0">
                <a:latin typeface="Helvetica" pitchFamily="2" charset="0"/>
              </a:rPr>
              <a:t>Lets put this together</a:t>
            </a:r>
            <a:endParaRPr lang="en-US" dirty="0">
              <a:latin typeface="Helvetica" pitchFamily="2" charset="0"/>
            </a:endParaRPr>
          </a:p>
        </p:txBody>
      </p:sp>
      <p:pic>
        <p:nvPicPr>
          <p:cNvPr id="4" name="Content Placeholder 3" descr="A picture containing diagram&#10;&#10;Description automatically generated">
            <a:extLst>
              <a:ext uri="{FF2B5EF4-FFF2-40B4-BE49-F238E27FC236}">
                <a16:creationId xmlns:a16="http://schemas.microsoft.com/office/drawing/2014/main" id="{E9410791-A4B6-D78F-41A6-67DFF452A2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41621"/>
            <a:ext cx="8229600" cy="2712720"/>
          </a:xfrm>
        </p:spPr>
      </p:pic>
    </p:spTree>
    <p:extLst>
      <p:ext uri="{BB962C8B-B14F-4D97-AF65-F5344CB8AC3E}">
        <p14:creationId xmlns:p14="http://schemas.microsoft.com/office/powerpoint/2010/main" val="3673152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627E-3001-ABE1-FCBA-0296B5B82408}"/>
              </a:ext>
            </a:extLst>
          </p:cNvPr>
          <p:cNvSpPr>
            <a:spLocks noGrp="1"/>
          </p:cNvSpPr>
          <p:nvPr>
            <p:ph type="title"/>
          </p:nvPr>
        </p:nvSpPr>
        <p:spPr/>
        <p:txBody>
          <a:bodyPr/>
          <a:lstStyle/>
          <a:p>
            <a:r>
              <a:rPr lang="en-US" dirty="0"/>
              <a:t>Fritzing</a:t>
            </a:r>
          </a:p>
        </p:txBody>
      </p:sp>
      <p:pic>
        <p:nvPicPr>
          <p:cNvPr id="5" name="Content Placeholder 4" descr="A screenshot of a computer&#10;&#10;Description automatically generated">
            <a:extLst>
              <a:ext uri="{FF2B5EF4-FFF2-40B4-BE49-F238E27FC236}">
                <a16:creationId xmlns:a16="http://schemas.microsoft.com/office/drawing/2014/main" id="{B00E454F-8DDF-6104-CADD-2DC0FCDA77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6494" y="1108660"/>
            <a:ext cx="4837540" cy="3395663"/>
          </a:xfrm>
        </p:spPr>
      </p:pic>
      <p:pic>
        <p:nvPicPr>
          <p:cNvPr id="7" name="Picture 6" descr="A screenshot of a computer&#10;&#10;Description automatically generated">
            <a:extLst>
              <a:ext uri="{FF2B5EF4-FFF2-40B4-BE49-F238E27FC236}">
                <a16:creationId xmlns:a16="http://schemas.microsoft.com/office/drawing/2014/main" id="{B32FE79C-C71E-67E3-107E-8D08D59D7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901728"/>
            <a:ext cx="3474720" cy="1931779"/>
          </a:xfrm>
          <a:prstGeom prst="rect">
            <a:avLst/>
          </a:prstGeom>
        </p:spPr>
      </p:pic>
    </p:spTree>
    <p:extLst>
      <p:ext uri="{BB962C8B-B14F-4D97-AF65-F5344CB8AC3E}">
        <p14:creationId xmlns:p14="http://schemas.microsoft.com/office/powerpoint/2010/main" val="63775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D57-9AE4-4F28-97DF-D61F7AEB897A}"/>
              </a:ext>
            </a:extLst>
          </p:cNvPr>
          <p:cNvSpPr>
            <a:spLocks noGrp="1"/>
          </p:cNvSpPr>
          <p:nvPr>
            <p:ph type="title"/>
          </p:nvPr>
        </p:nvSpPr>
        <p:spPr/>
        <p:txBody>
          <a:bodyPr/>
          <a:lstStyle/>
          <a:p>
            <a:r>
              <a:rPr lang="en-AU" dirty="0" err="1">
                <a:latin typeface="Helvetica" pitchFamily="2" charset="0"/>
              </a:rPr>
              <a:t>Whats</a:t>
            </a:r>
            <a:r>
              <a:rPr lang="en-AU" dirty="0">
                <a:latin typeface="Helvetica" pitchFamily="2" charset="0"/>
              </a:rPr>
              <a:t> your Favourite Invention?</a:t>
            </a:r>
            <a:br>
              <a:rPr lang="en-AU" dirty="0">
                <a:latin typeface="Helvetica" pitchFamily="2" charset="0"/>
              </a:rPr>
            </a:br>
            <a:r>
              <a:rPr lang="en-AU" dirty="0">
                <a:latin typeface="Helvetica" pitchFamily="2" charset="0"/>
              </a:rPr>
              <a:t> </a:t>
            </a:r>
            <a:endParaRPr lang="en-US" dirty="0">
              <a:latin typeface="Helvetica" pitchFamily="2" charset="0"/>
            </a:endParaRPr>
          </a:p>
        </p:txBody>
      </p:sp>
      <p:sp>
        <p:nvSpPr>
          <p:cNvPr id="4" name="Text Placeholder 3">
            <a:extLst>
              <a:ext uri="{FF2B5EF4-FFF2-40B4-BE49-F238E27FC236}">
                <a16:creationId xmlns:a16="http://schemas.microsoft.com/office/drawing/2014/main" id="{835E7005-8B4C-4DB4-B675-00DEAFECAD79}"/>
              </a:ext>
            </a:extLst>
          </p:cNvPr>
          <p:cNvSpPr>
            <a:spLocks noGrp="1"/>
          </p:cNvSpPr>
          <p:nvPr>
            <p:ph type="body" sz="quarter" idx="10"/>
          </p:nvPr>
        </p:nvSpPr>
        <p:spPr/>
        <p:txBody>
          <a:bodyPr/>
          <a:lstStyle/>
          <a:p>
            <a:r>
              <a:rPr lang="en-AU" dirty="0">
                <a:latin typeface="Helvetica" pitchFamily="2" charset="0"/>
              </a:rPr>
              <a:t>What’s your name? </a:t>
            </a:r>
          </a:p>
          <a:p>
            <a:endParaRPr lang="en-AU" dirty="0">
              <a:latin typeface="Helvetica" pitchFamily="2" charset="0"/>
            </a:endParaRPr>
          </a:p>
          <a:p>
            <a:r>
              <a:rPr lang="en-AU" dirty="0">
                <a:latin typeface="Helvetica" pitchFamily="2" charset="0"/>
              </a:rPr>
              <a:t>Why do you want to </a:t>
            </a:r>
            <a:br>
              <a:rPr lang="en-AU" dirty="0">
                <a:latin typeface="Helvetica" pitchFamily="2" charset="0"/>
              </a:rPr>
            </a:br>
            <a:r>
              <a:rPr lang="en-AU" dirty="0">
                <a:latin typeface="Helvetica" pitchFamily="2" charset="0"/>
              </a:rPr>
              <a:t>know about electronics? </a:t>
            </a:r>
          </a:p>
          <a:p>
            <a:endParaRPr lang="en-AU" dirty="0">
              <a:latin typeface="Helvetica" pitchFamily="2" charset="0"/>
            </a:endParaRPr>
          </a:p>
          <a:p>
            <a:br>
              <a:rPr lang="en-AU" dirty="0">
                <a:latin typeface="Helvetica" pitchFamily="2" charset="0"/>
              </a:rPr>
            </a:br>
            <a:endParaRPr lang="en-AU" dirty="0">
              <a:latin typeface="Helvetica" pitchFamily="2" charset="0"/>
            </a:endParaRPr>
          </a:p>
        </p:txBody>
      </p:sp>
    </p:spTree>
    <p:extLst>
      <p:ext uri="{BB962C8B-B14F-4D97-AF65-F5344CB8AC3E}">
        <p14:creationId xmlns:p14="http://schemas.microsoft.com/office/powerpoint/2010/main" val="4171544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B3C3-332D-4029-AB94-F7CD1511C5D0}"/>
              </a:ext>
            </a:extLst>
          </p:cNvPr>
          <p:cNvSpPr>
            <a:spLocks noGrp="1"/>
          </p:cNvSpPr>
          <p:nvPr>
            <p:ph type="title"/>
          </p:nvPr>
        </p:nvSpPr>
        <p:spPr/>
        <p:txBody>
          <a:bodyPr/>
          <a:lstStyle/>
          <a:p>
            <a:r>
              <a:rPr lang="en-AU" dirty="0"/>
              <a:t>Where to go from here?</a:t>
            </a:r>
            <a:endParaRPr lang="en-US" dirty="0"/>
          </a:p>
        </p:txBody>
      </p:sp>
      <p:sp>
        <p:nvSpPr>
          <p:cNvPr id="3" name="Content Placeholder 2">
            <a:extLst>
              <a:ext uri="{FF2B5EF4-FFF2-40B4-BE49-F238E27FC236}">
                <a16:creationId xmlns:a16="http://schemas.microsoft.com/office/drawing/2014/main" id="{81A16A27-3364-4042-8778-F7C485D3892C}"/>
              </a:ext>
            </a:extLst>
          </p:cNvPr>
          <p:cNvSpPr>
            <a:spLocks noGrp="1"/>
          </p:cNvSpPr>
          <p:nvPr>
            <p:ph idx="1"/>
          </p:nvPr>
        </p:nvSpPr>
        <p:spPr>
          <a:xfrm>
            <a:off x="457200" y="1200150"/>
            <a:ext cx="4683211" cy="3395663"/>
          </a:xfrm>
        </p:spPr>
        <p:txBody>
          <a:bodyPr/>
          <a:lstStyle/>
          <a:p>
            <a:pPr marL="0" indent="0">
              <a:buNone/>
            </a:pPr>
            <a:r>
              <a:rPr lang="en-AU" dirty="0" err="1"/>
              <a:t>SLQwiki</a:t>
            </a:r>
            <a:r>
              <a:rPr lang="en-AU" dirty="0"/>
              <a:t> – </a:t>
            </a:r>
          </a:p>
          <a:p>
            <a:r>
              <a:rPr lang="en-AU" sz="2000" dirty="0"/>
              <a:t>This presentation and a pile of other useful info is on the wiki </a:t>
            </a:r>
          </a:p>
          <a:p>
            <a:pPr marL="0" indent="0">
              <a:buNone/>
            </a:pPr>
            <a:r>
              <a:rPr lang="en-AU" dirty="0"/>
              <a:t>Hack the Evening  </a:t>
            </a:r>
          </a:p>
          <a:p>
            <a:r>
              <a:rPr lang="en-AU" sz="2000" dirty="0"/>
              <a:t>Come back and work on your own designs, </a:t>
            </a:r>
          </a:p>
          <a:p>
            <a:r>
              <a:rPr lang="en-AU" sz="2000" dirty="0"/>
              <a:t>Get signed off on </a:t>
            </a:r>
            <a:r>
              <a:rPr lang="en-AU" sz="2000" dirty="0" err="1"/>
              <a:t>theElectronics</a:t>
            </a:r>
            <a:r>
              <a:rPr lang="en-AU" sz="2000" dirty="0"/>
              <a:t> bench induction. </a:t>
            </a:r>
          </a:p>
          <a:p>
            <a:r>
              <a:rPr lang="en-AU" sz="2000" dirty="0"/>
              <a:t>Talk to people about their projects.  </a:t>
            </a:r>
            <a:endParaRPr lang="en-US" sz="2000" dirty="0"/>
          </a:p>
        </p:txBody>
      </p:sp>
      <p:pic>
        <p:nvPicPr>
          <p:cNvPr id="5" name="Picture 4" descr="Graphical user interface, website&#10;&#10;Description automatically generated">
            <a:extLst>
              <a:ext uri="{FF2B5EF4-FFF2-40B4-BE49-F238E27FC236}">
                <a16:creationId xmlns:a16="http://schemas.microsoft.com/office/drawing/2014/main" id="{6FDF58A3-5554-9AEA-5CFB-C24735EFA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324" y="2993274"/>
            <a:ext cx="3236329" cy="1965994"/>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F28DBC9-ECA6-9E23-36BD-183B98A69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323" y="769237"/>
            <a:ext cx="3236330" cy="2104862"/>
          </a:xfrm>
          <a:prstGeom prst="rect">
            <a:avLst/>
          </a:prstGeom>
        </p:spPr>
      </p:pic>
    </p:spTree>
    <p:extLst>
      <p:ext uri="{BB962C8B-B14F-4D97-AF65-F5344CB8AC3E}">
        <p14:creationId xmlns:p14="http://schemas.microsoft.com/office/powerpoint/2010/main" val="1542546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B3C3-332D-4029-AB94-F7CD1511C5D0}"/>
              </a:ext>
            </a:extLst>
          </p:cNvPr>
          <p:cNvSpPr>
            <a:spLocks noGrp="1"/>
          </p:cNvSpPr>
          <p:nvPr>
            <p:ph type="title"/>
          </p:nvPr>
        </p:nvSpPr>
        <p:spPr/>
        <p:txBody>
          <a:bodyPr/>
          <a:lstStyle/>
          <a:p>
            <a:r>
              <a:rPr lang="en-AU" dirty="0"/>
              <a:t>Where to go from here?</a:t>
            </a:r>
            <a:endParaRPr lang="en-US" dirty="0"/>
          </a:p>
        </p:txBody>
      </p:sp>
      <p:sp>
        <p:nvSpPr>
          <p:cNvPr id="3" name="Content Placeholder 2">
            <a:extLst>
              <a:ext uri="{FF2B5EF4-FFF2-40B4-BE49-F238E27FC236}">
                <a16:creationId xmlns:a16="http://schemas.microsoft.com/office/drawing/2014/main" id="{81A16A27-3364-4042-8778-F7C485D3892C}"/>
              </a:ext>
            </a:extLst>
          </p:cNvPr>
          <p:cNvSpPr>
            <a:spLocks noGrp="1"/>
          </p:cNvSpPr>
          <p:nvPr>
            <p:ph idx="1"/>
          </p:nvPr>
        </p:nvSpPr>
        <p:spPr>
          <a:xfrm>
            <a:off x="457200" y="1200150"/>
            <a:ext cx="4683211" cy="3395663"/>
          </a:xfrm>
        </p:spPr>
        <p:txBody>
          <a:bodyPr/>
          <a:lstStyle/>
          <a:p>
            <a:pPr marL="0" indent="0">
              <a:buNone/>
            </a:pPr>
            <a:r>
              <a:rPr lang="en-AU" dirty="0"/>
              <a:t>Arduino Workshops – </a:t>
            </a:r>
          </a:p>
          <a:p>
            <a:r>
              <a:rPr lang="en-AU" sz="2000" dirty="0"/>
              <a:t>We run Arduino based project workshops and coding workshops 2 or 3 times a year. Keep an eye on the </a:t>
            </a:r>
            <a:r>
              <a:rPr lang="en-AU" sz="2000" dirty="0" err="1"/>
              <a:t>enews</a:t>
            </a:r>
            <a:r>
              <a:rPr lang="en-AU" sz="2000" dirty="0"/>
              <a:t> for bookings</a:t>
            </a:r>
          </a:p>
          <a:p>
            <a:endParaRPr lang="en-AU" sz="2000" dirty="0"/>
          </a:p>
          <a:p>
            <a:pPr marL="0" indent="0">
              <a:buNone/>
            </a:pPr>
            <a:r>
              <a:rPr lang="en-AU" dirty="0" err="1"/>
              <a:t>Instructables</a:t>
            </a:r>
            <a:r>
              <a:rPr lang="en-AU" dirty="0"/>
              <a:t> projects– </a:t>
            </a:r>
          </a:p>
          <a:p>
            <a:pPr marL="0" indent="0">
              <a:buNone/>
            </a:pPr>
            <a:r>
              <a:rPr lang="en-AU" sz="2000" dirty="0"/>
              <a:t>https://</a:t>
            </a:r>
            <a:r>
              <a:rPr lang="en-AU" sz="2000" dirty="0" err="1"/>
              <a:t>www.instructables.com</a:t>
            </a:r>
            <a:r>
              <a:rPr lang="en-AU" sz="2000" dirty="0"/>
              <a:t>/circuits/projects</a:t>
            </a:r>
          </a:p>
          <a:p>
            <a:pPr marL="0" indent="0">
              <a:buNone/>
            </a:pPr>
            <a:r>
              <a:rPr lang="en-AU" sz="2000" dirty="0"/>
              <a:t>  </a:t>
            </a:r>
            <a:endParaRPr lang="en-US" sz="2000" dirty="0"/>
          </a:p>
        </p:txBody>
      </p:sp>
    </p:spTree>
    <p:extLst>
      <p:ext uri="{BB962C8B-B14F-4D97-AF65-F5344CB8AC3E}">
        <p14:creationId xmlns:p14="http://schemas.microsoft.com/office/powerpoint/2010/main" val="716868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B3C3-332D-4029-AB94-F7CD1511C5D0}"/>
              </a:ext>
            </a:extLst>
          </p:cNvPr>
          <p:cNvSpPr>
            <a:spLocks noGrp="1"/>
          </p:cNvSpPr>
          <p:nvPr>
            <p:ph type="title"/>
          </p:nvPr>
        </p:nvSpPr>
        <p:spPr/>
        <p:txBody>
          <a:bodyPr/>
          <a:lstStyle/>
          <a:p>
            <a:r>
              <a:rPr lang="en-AU" dirty="0"/>
              <a:t>Where to go from here?</a:t>
            </a:r>
            <a:endParaRPr lang="en-US" dirty="0"/>
          </a:p>
        </p:txBody>
      </p:sp>
      <p:sp>
        <p:nvSpPr>
          <p:cNvPr id="3" name="Content Placeholder 2">
            <a:extLst>
              <a:ext uri="{FF2B5EF4-FFF2-40B4-BE49-F238E27FC236}">
                <a16:creationId xmlns:a16="http://schemas.microsoft.com/office/drawing/2014/main" id="{81A16A27-3364-4042-8778-F7C485D3892C}"/>
              </a:ext>
            </a:extLst>
          </p:cNvPr>
          <p:cNvSpPr>
            <a:spLocks noGrp="1"/>
          </p:cNvSpPr>
          <p:nvPr>
            <p:ph idx="1"/>
          </p:nvPr>
        </p:nvSpPr>
        <p:spPr>
          <a:xfrm>
            <a:off x="457200" y="874712"/>
            <a:ext cx="8229600" cy="3395663"/>
          </a:xfrm>
        </p:spPr>
        <p:txBody>
          <a:bodyPr/>
          <a:lstStyle/>
          <a:p>
            <a:pPr marL="0" indent="0">
              <a:buNone/>
            </a:pPr>
            <a:r>
              <a:rPr lang="en-AU" dirty="0"/>
              <a:t>Videos –</a:t>
            </a:r>
          </a:p>
          <a:p>
            <a:pPr marL="0" indent="0">
              <a:buNone/>
            </a:pPr>
            <a:r>
              <a:rPr lang="en-AU" b="0" i="0" dirty="0">
                <a:solidFill>
                  <a:srgbClr val="0F0F0F"/>
                </a:solidFill>
                <a:effectLst/>
                <a:latin typeface="Roboto" panose="02000000000000000000" pitchFamily="2" charset="0"/>
                <a:hlinkClick r:id="rId3"/>
              </a:rPr>
              <a:t>Electricity videos by Eugene Khutoryansky</a:t>
            </a:r>
            <a:endParaRPr lang="en-AU" b="0" i="0" dirty="0">
              <a:solidFill>
                <a:srgbClr val="0F0F0F"/>
              </a:solidFill>
              <a:effectLst/>
              <a:latin typeface="Roboto" panose="02000000000000000000" pitchFamily="2" charset="0"/>
            </a:endParaRPr>
          </a:p>
          <a:p>
            <a:pPr marL="0" indent="0">
              <a:buNone/>
            </a:pPr>
            <a:r>
              <a:rPr lang="en-AU" sz="1800" dirty="0">
                <a:solidFill>
                  <a:srgbClr val="0F0F0F"/>
                </a:solidFill>
                <a:latin typeface="Roboto" panose="02000000000000000000" pitchFamily="2" charset="0"/>
              </a:rPr>
              <a:t>Great visual explanations for key concepts  </a:t>
            </a:r>
          </a:p>
          <a:p>
            <a:pPr marL="0" indent="0">
              <a:buNone/>
            </a:pPr>
            <a:endParaRPr lang="en-AU" sz="1800" dirty="0">
              <a:solidFill>
                <a:srgbClr val="0F0F0F"/>
              </a:solidFill>
              <a:latin typeface="Roboto" panose="02000000000000000000" pitchFamily="2" charset="0"/>
            </a:endParaRPr>
          </a:p>
          <a:p>
            <a:pPr marL="0" indent="0">
              <a:buNone/>
            </a:pPr>
            <a:r>
              <a:rPr lang="en-AU" dirty="0">
                <a:solidFill>
                  <a:srgbClr val="0F0F0F"/>
                </a:solidFill>
                <a:latin typeface="Roboto" panose="02000000000000000000" pitchFamily="2" charset="0"/>
                <a:hlinkClick r:id="rId4"/>
              </a:rPr>
              <a:t>ElectroBOOM </a:t>
            </a:r>
            <a:endParaRPr lang="en-AU" dirty="0">
              <a:solidFill>
                <a:srgbClr val="0F0F0F"/>
              </a:solidFill>
              <a:latin typeface="Roboto" panose="02000000000000000000" pitchFamily="2" charset="0"/>
            </a:endParaRPr>
          </a:p>
          <a:p>
            <a:pPr marL="0" indent="0">
              <a:buNone/>
            </a:pPr>
            <a:r>
              <a:rPr lang="en-AU" sz="1800" dirty="0">
                <a:solidFill>
                  <a:srgbClr val="0F0F0F"/>
                </a:solidFill>
                <a:latin typeface="Roboto" panose="02000000000000000000" pitchFamily="2" charset="0"/>
              </a:rPr>
              <a:t>Entertaining experiments demonstrating key concepts for you…</a:t>
            </a:r>
          </a:p>
          <a:p>
            <a:pPr marL="0" indent="0">
              <a:buNone/>
            </a:pPr>
            <a:r>
              <a:rPr lang="en-AU" sz="1800" dirty="0">
                <a:solidFill>
                  <a:srgbClr val="0F0F0F"/>
                </a:solidFill>
                <a:latin typeface="Roboto" panose="02000000000000000000" pitchFamily="2" charset="0"/>
              </a:rPr>
              <a:t> so you don’t have to blow anything up at home. </a:t>
            </a:r>
          </a:p>
          <a:p>
            <a:pPr marL="0" indent="0">
              <a:buNone/>
            </a:pPr>
            <a:r>
              <a:rPr lang="en-AU" sz="1800" i="1" dirty="0">
                <a:solidFill>
                  <a:srgbClr val="0F0F0F"/>
                </a:solidFill>
                <a:latin typeface="Roboto" panose="02000000000000000000" pitchFamily="2" charset="0"/>
              </a:rPr>
              <a:t>Please don’t try at home</a:t>
            </a:r>
            <a:r>
              <a:rPr lang="en-AU" sz="1800" dirty="0">
                <a:solidFill>
                  <a:srgbClr val="0F0F0F"/>
                </a:solidFill>
                <a:latin typeface="Roboto" panose="02000000000000000000" pitchFamily="2" charset="0"/>
              </a:rPr>
              <a:t>  </a:t>
            </a:r>
          </a:p>
          <a:p>
            <a:pPr marL="0" indent="0">
              <a:buNone/>
            </a:pPr>
            <a:endParaRPr lang="en-AU" sz="1800" dirty="0">
              <a:solidFill>
                <a:srgbClr val="0F0F0F"/>
              </a:solidFill>
              <a:latin typeface="Roboto" panose="02000000000000000000" pitchFamily="2" charset="0"/>
            </a:endParaRPr>
          </a:p>
          <a:p>
            <a:pPr marL="0" indent="0">
              <a:buNone/>
            </a:pPr>
            <a:endParaRPr lang="en-AU" sz="1800" dirty="0">
              <a:solidFill>
                <a:srgbClr val="0F0F0F"/>
              </a:solidFill>
              <a:latin typeface="Roboto" panose="02000000000000000000" pitchFamily="2" charset="0"/>
            </a:endParaRPr>
          </a:p>
          <a:p>
            <a:pPr marL="0" indent="0">
              <a:buNone/>
            </a:pPr>
            <a:endParaRPr lang="en-AU" dirty="0">
              <a:solidFill>
                <a:srgbClr val="0F0F0F"/>
              </a:solidFill>
              <a:latin typeface="Roboto" panose="02000000000000000000" pitchFamily="2" charset="0"/>
            </a:endParaRPr>
          </a:p>
        </p:txBody>
      </p:sp>
    </p:spTree>
    <p:extLst>
      <p:ext uri="{BB962C8B-B14F-4D97-AF65-F5344CB8AC3E}">
        <p14:creationId xmlns:p14="http://schemas.microsoft.com/office/powerpoint/2010/main" val="3074574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B3C3-332D-4029-AB94-F7CD1511C5D0}"/>
              </a:ext>
            </a:extLst>
          </p:cNvPr>
          <p:cNvSpPr>
            <a:spLocks noGrp="1"/>
          </p:cNvSpPr>
          <p:nvPr>
            <p:ph type="title"/>
          </p:nvPr>
        </p:nvSpPr>
        <p:spPr/>
        <p:txBody>
          <a:bodyPr/>
          <a:lstStyle/>
          <a:p>
            <a:r>
              <a:rPr lang="en-AU" dirty="0"/>
              <a:t>Where to go from here?</a:t>
            </a:r>
            <a:endParaRPr lang="en-US" dirty="0"/>
          </a:p>
        </p:txBody>
      </p:sp>
      <p:sp>
        <p:nvSpPr>
          <p:cNvPr id="3" name="Content Placeholder 2">
            <a:extLst>
              <a:ext uri="{FF2B5EF4-FFF2-40B4-BE49-F238E27FC236}">
                <a16:creationId xmlns:a16="http://schemas.microsoft.com/office/drawing/2014/main" id="{81A16A27-3364-4042-8778-F7C485D3892C}"/>
              </a:ext>
            </a:extLst>
          </p:cNvPr>
          <p:cNvSpPr>
            <a:spLocks noGrp="1"/>
          </p:cNvSpPr>
          <p:nvPr>
            <p:ph idx="1"/>
          </p:nvPr>
        </p:nvSpPr>
        <p:spPr>
          <a:xfrm>
            <a:off x="457200" y="874712"/>
            <a:ext cx="8229600" cy="3395663"/>
          </a:xfrm>
        </p:spPr>
        <p:txBody>
          <a:bodyPr/>
          <a:lstStyle/>
          <a:p>
            <a:pPr marL="0" indent="0">
              <a:buNone/>
            </a:pPr>
            <a:r>
              <a:rPr lang="en-AU" dirty="0"/>
              <a:t>Videos –</a:t>
            </a:r>
          </a:p>
          <a:p>
            <a:pPr marL="0" indent="0">
              <a:buNone/>
            </a:pPr>
            <a:r>
              <a:rPr lang="en-AU" b="0" i="0" dirty="0">
                <a:solidFill>
                  <a:srgbClr val="0F0F0F"/>
                </a:solidFill>
                <a:effectLst/>
                <a:latin typeface="Roboto" panose="02000000000000000000" pitchFamily="2" charset="0"/>
                <a:hlinkClick r:id="rId3"/>
              </a:rPr>
              <a:t>Electricity Basics The Engineering Mindset</a:t>
            </a:r>
            <a:endParaRPr lang="en-AU" b="0" i="0" dirty="0">
              <a:solidFill>
                <a:srgbClr val="0F0F0F"/>
              </a:solidFill>
              <a:effectLst/>
              <a:latin typeface="Roboto" panose="02000000000000000000" pitchFamily="2" charset="0"/>
            </a:endParaRPr>
          </a:p>
          <a:p>
            <a:pPr marL="0" indent="0">
              <a:buNone/>
            </a:pPr>
            <a:r>
              <a:rPr lang="en-AU" sz="1800" dirty="0">
                <a:solidFill>
                  <a:srgbClr val="0F0F0F"/>
                </a:solidFill>
                <a:latin typeface="Roboto" panose="02000000000000000000" pitchFamily="2" charset="0"/>
              </a:rPr>
              <a:t>More excellent visual explanations for key concepts  </a:t>
            </a:r>
          </a:p>
          <a:p>
            <a:pPr marL="0" indent="0">
              <a:buNone/>
            </a:pPr>
            <a:endParaRPr lang="en-AU" sz="1800" dirty="0">
              <a:solidFill>
                <a:srgbClr val="0F0F0F"/>
              </a:solidFill>
              <a:latin typeface="Roboto" panose="02000000000000000000" pitchFamily="2" charset="0"/>
            </a:endParaRPr>
          </a:p>
          <a:p>
            <a:pPr marL="0" indent="0">
              <a:buNone/>
            </a:pPr>
            <a:endParaRPr lang="en-AU" sz="1800" dirty="0">
              <a:solidFill>
                <a:srgbClr val="0F0F0F"/>
              </a:solidFill>
              <a:latin typeface="Roboto" panose="02000000000000000000" pitchFamily="2" charset="0"/>
            </a:endParaRPr>
          </a:p>
          <a:p>
            <a:pPr marL="0" indent="0">
              <a:buNone/>
            </a:pPr>
            <a:endParaRPr lang="en-AU" sz="1800" dirty="0">
              <a:solidFill>
                <a:srgbClr val="0F0F0F"/>
              </a:solidFill>
              <a:latin typeface="Roboto" panose="02000000000000000000" pitchFamily="2" charset="0"/>
            </a:endParaRPr>
          </a:p>
          <a:p>
            <a:pPr marL="0" indent="0">
              <a:buNone/>
            </a:pPr>
            <a:endParaRPr lang="en-AU" dirty="0">
              <a:solidFill>
                <a:srgbClr val="0F0F0F"/>
              </a:solidFill>
              <a:latin typeface="Roboto" panose="02000000000000000000" pitchFamily="2" charset="0"/>
            </a:endParaRPr>
          </a:p>
        </p:txBody>
      </p:sp>
    </p:spTree>
    <p:extLst>
      <p:ext uri="{BB962C8B-B14F-4D97-AF65-F5344CB8AC3E}">
        <p14:creationId xmlns:p14="http://schemas.microsoft.com/office/powerpoint/2010/main" val="168372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D57-9AE4-4F28-97DF-D61F7AEB897A}"/>
              </a:ext>
            </a:extLst>
          </p:cNvPr>
          <p:cNvSpPr>
            <a:spLocks noGrp="1"/>
          </p:cNvSpPr>
          <p:nvPr>
            <p:ph type="title"/>
          </p:nvPr>
        </p:nvSpPr>
        <p:spPr/>
        <p:txBody>
          <a:bodyPr/>
          <a:lstStyle/>
          <a:p>
            <a:r>
              <a:rPr lang="en-AU" dirty="0" err="1">
                <a:latin typeface="Helvetica" pitchFamily="2" charset="0"/>
              </a:rPr>
              <a:t>Whats</a:t>
            </a:r>
            <a:r>
              <a:rPr lang="en-AU" dirty="0">
                <a:latin typeface="Helvetica" pitchFamily="2" charset="0"/>
              </a:rPr>
              <a:t> your Favourite Invention?</a:t>
            </a:r>
            <a:br>
              <a:rPr lang="en-AU" dirty="0">
                <a:latin typeface="Helvetica" pitchFamily="2" charset="0"/>
              </a:rPr>
            </a:br>
            <a:r>
              <a:rPr lang="en-AU" dirty="0">
                <a:latin typeface="Helvetica" pitchFamily="2" charset="0"/>
              </a:rPr>
              <a:t> </a:t>
            </a:r>
            <a:endParaRPr lang="en-US" dirty="0">
              <a:latin typeface="Helvetica" pitchFamily="2" charset="0"/>
            </a:endParaRPr>
          </a:p>
        </p:txBody>
      </p:sp>
      <p:sp>
        <p:nvSpPr>
          <p:cNvPr id="4" name="Text Placeholder 3">
            <a:extLst>
              <a:ext uri="{FF2B5EF4-FFF2-40B4-BE49-F238E27FC236}">
                <a16:creationId xmlns:a16="http://schemas.microsoft.com/office/drawing/2014/main" id="{835E7005-8B4C-4DB4-B675-00DEAFECAD79}"/>
              </a:ext>
            </a:extLst>
          </p:cNvPr>
          <p:cNvSpPr>
            <a:spLocks noGrp="1"/>
          </p:cNvSpPr>
          <p:nvPr>
            <p:ph type="body" sz="quarter" idx="10"/>
          </p:nvPr>
        </p:nvSpPr>
        <p:spPr/>
        <p:txBody>
          <a:bodyPr/>
          <a:lstStyle/>
          <a:p>
            <a:endParaRPr lang="en-AU" dirty="0">
              <a:latin typeface="Helvetica" pitchFamily="2" charset="0"/>
            </a:endParaRPr>
          </a:p>
          <a:p>
            <a:br>
              <a:rPr lang="en-AU" dirty="0">
                <a:latin typeface="Helvetica" pitchFamily="2" charset="0"/>
              </a:rPr>
            </a:br>
            <a:endParaRPr lang="en-AU" dirty="0">
              <a:latin typeface="Helvetica" pitchFamily="2" charset="0"/>
            </a:endParaRPr>
          </a:p>
        </p:txBody>
      </p:sp>
      <p:pic>
        <p:nvPicPr>
          <p:cNvPr id="5" name="Picture 4" descr="Graphical user interface, text, application, email&#10;&#10;Description automatically generated">
            <a:extLst>
              <a:ext uri="{FF2B5EF4-FFF2-40B4-BE49-F238E27FC236}">
                <a16:creationId xmlns:a16="http://schemas.microsoft.com/office/drawing/2014/main" id="{6E29532E-4D2A-4B76-5B0E-4C1D5D2B9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663" y="419738"/>
            <a:ext cx="3422823" cy="4340536"/>
          </a:xfrm>
          <a:prstGeom prst="rect">
            <a:avLst/>
          </a:prstGeom>
        </p:spPr>
      </p:pic>
      <p:sp>
        <p:nvSpPr>
          <p:cNvPr id="3" name="Content Placeholder 4">
            <a:extLst>
              <a:ext uri="{FF2B5EF4-FFF2-40B4-BE49-F238E27FC236}">
                <a16:creationId xmlns:a16="http://schemas.microsoft.com/office/drawing/2014/main" id="{EEF229BD-8EAD-5F56-98AB-ED5F890FE5AF}"/>
              </a:ext>
            </a:extLst>
          </p:cNvPr>
          <p:cNvSpPr txBox="1">
            <a:spLocks/>
          </p:cNvSpPr>
          <p:nvPr/>
        </p:nvSpPr>
        <p:spPr>
          <a:xfrm>
            <a:off x="1081635" y="4516438"/>
            <a:ext cx="3020291" cy="587086"/>
          </a:xfrm>
          <a:prstGeom prst="rect">
            <a:avLst/>
          </a:prstGeom>
        </p:spPr>
        <p:txBody>
          <a:bodyPr/>
          <a:lstStyle>
            <a:lvl1pPr marL="342900" indent="-3429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AU" kern="0" dirty="0">
                <a:latin typeface="Helvetica" pitchFamily="2" charset="0"/>
              </a:rPr>
              <a:t>The Transistor </a:t>
            </a:r>
          </a:p>
          <a:p>
            <a:pPr marL="800100" lvl="2" indent="0">
              <a:buFont typeface="Arial" panose="020B0604020202020204" pitchFamily="34" charset="0"/>
              <a:buNone/>
            </a:pPr>
            <a:endParaRPr lang="en-AU" kern="0" dirty="0">
              <a:solidFill>
                <a:srgbClr val="000000"/>
              </a:solidFill>
              <a:latin typeface="Helvetica" pitchFamily="2" charset="0"/>
            </a:endParaRPr>
          </a:p>
        </p:txBody>
      </p:sp>
    </p:spTree>
    <p:extLst>
      <p:ext uri="{BB962C8B-B14F-4D97-AF65-F5344CB8AC3E}">
        <p14:creationId xmlns:p14="http://schemas.microsoft.com/office/powerpoint/2010/main" val="245363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76B57-DD3B-416C-B599-626719A388DF}"/>
              </a:ext>
            </a:extLst>
          </p:cNvPr>
          <p:cNvSpPr>
            <a:spLocks noGrp="1"/>
          </p:cNvSpPr>
          <p:nvPr>
            <p:ph type="title"/>
          </p:nvPr>
        </p:nvSpPr>
        <p:spPr/>
        <p:txBody>
          <a:bodyPr/>
          <a:lstStyle/>
          <a:p>
            <a:r>
              <a:rPr lang="en-AU" dirty="0">
                <a:latin typeface="Helvetica" pitchFamily="2" charset="0"/>
              </a:rPr>
              <a:t>Session Overview</a:t>
            </a:r>
            <a:endParaRPr lang="en-US" dirty="0">
              <a:latin typeface="Helvetica" pitchFamily="2" charset="0"/>
            </a:endParaRPr>
          </a:p>
        </p:txBody>
      </p:sp>
      <p:sp>
        <p:nvSpPr>
          <p:cNvPr id="5" name="Content Placeholder 4">
            <a:extLst>
              <a:ext uri="{FF2B5EF4-FFF2-40B4-BE49-F238E27FC236}">
                <a16:creationId xmlns:a16="http://schemas.microsoft.com/office/drawing/2014/main" id="{000AE0FF-FA21-413D-88B1-ADE56EDDB724}"/>
              </a:ext>
            </a:extLst>
          </p:cNvPr>
          <p:cNvSpPr>
            <a:spLocks noGrp="1"/>
          </p:cNvSpPr>
          <p:nvPr>
            <p:ph idx="1"/>
          </p:nvPr>
        </p:nvSpPr>
        <p:spPr>
          <a:xfrm>
            <a:off x="457200" y="1200150"/>
            <a:ext cx="8507288" cy="3395663"/>
          </a:xfrm>
        </p:spPr>
        <p:txBody>
          <a:bodyPr/>
          <a:lstStyle/>
          <a:p>
            <a:pPr marL="514350" indent="-514350">
              <a:buFont typeface="+mj-lt"/>
              <a:buAutoNum type="arabicPeriod"/>
            </a:pPr>
            <a:r>
              <a:rPr lang="en-AU" dirty="0">
                <a:latin typeface="Helvetica" pitchFamily="2" charset="0"/>
              </a:rPr>
              <a:t>Intro - Why this workshop </a:t>
            </a:r>
          </a:p>
          <a:p>
            <a:pPr marL="800100" lvl="2" indent="0">
              <a:buNone/>
            </a:pPr>
            <a:endParaRPr lang="en-AU" dirty="0">
              <a:solidFill>
                <a:srgbClr val="000000"/>
              </a:solidFill>
              <a:latin typeface="Helvetica" pitchFamily="2" charset="0"/>
            </a:endParaRPr>
          </a:p>
        </p:txBody>
      </p:sp>
    </p:spTree>
    <p:extLst>
      <p:ext uri="{BB962C8B-B14F-4D97-AF65-F5344CB8AC3E}">
        <p14:creationId xmlns:p14="http://schemas.microsoft.com/office/powerpoint/2010/main" val="33727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76B57-DD3B-416C-B599-626719A388DF}"/>
              </a:ext>
            </a:extLst>
          </p:cNvPr>
          <p:cNvSpPr>
            <a:spLocks noGrp="1"/>
          </p:cNvSpPr>
          <p:nvPr>
            <p:ph type="title"/>
          </p:nvPr>
        </p:nvSpPr>
        <p:spPr/>
        <p:txBody>
          <a:bodyPr/>
          <a:lstStyle/>
          <a:p>
            <a:r>
              <a:rPr lang="en-AU" dirty="0">
                <a:latin typeface="Helvetica" pitchFamily="2" charset="0"/>
              </a:rPr>
              <a:t>Session Overview</a:t>
            </a:r>
            <a:endParaRPr lang="en-US" dirty="0">
              <a:latin typeface="Helvetica" pitchFamily="2" charset="0"/>
            </a:endParaRPr>
          </a:p>
        </p:txBody>
      </p:sp>
      <p:sp>
        <p:nvSpPr>
          <p:cNvPr id="5" name="Content Placeholder 4">
            <a:extLst>
              <a:ext uri="{FF2B5EF4-FFF2-40B4-BE49-F238E27FC236}">
                <a16:creationId xmlns:a16="http://schemas.microsoft.com/office/drawing/2014/main" id="{000AE0FF-FA21-413D-88B1-ADE56EDDB724}"/>
              </a:ext>
            </a:extLst>
          </p:cNvPr>
          <p:cNvSpPr>
            <a:spLocks noGrp="1"/>
          </p:cNvSpPr>
          <p:nvPr>
            <p:ph idx="1"/>
          </p:nvPr>
        </p:nvSpPr>
        <p:spPr>
          <a:xfrm>
            <a:off x="457200" y="1200150"/>
            <a:ext cx="8507288" cy="3395663"/>
          </a:xfrm>
        </p:spPr>
        <p:txBody>
          <a:bodyPr/>
          <a:lstStyle/>
          <a:p>
            <a:pPr marL="514350" indent="-514350">
              <a:buFont typeface="+mj-lt"/>
              <a:buAutoNum type="arabicPeriod" startAt="2"/>
            </a:pPr>
            <a:r>
              <a:rPr lang="en-AU" dirty="0">
                <a:solidFill>
                  <a:srgbClr val="000000"/>
                </a:solidFill>
                <a:latin typeface="Helvetica" pitchFamily="2" charset="0"/>
              </a:rPr>
              <a:t>How does electricity flow in a circuit</a:t>
            </a:r>
          </a:p>
          <a:p>
            <a:pPr marL="1314450" lvl="2" indent="-514350">
              <a:buFont typeface="+mj-lt"/>
              <a:buAutoNum type="alphaLcParenR"/>
            </a:pPr>
            <a:r>
              <a:rPr lang="en-AU" sz="2400" dirty="0">
                <a:solidFill>
                  <a:srgbClr val="000000"/>
                </a:solidFill>
                <a:latin typeface="Helvetica" pitchFamily="2" charset="0"/>
              </a:rPr>
              <a:t>Current</a:t>
            </a:r>
          </a:p>
          <a:p>
            <a:pPr marL="1314450" lvl="2" indent="-514350">
              <a:buFont typeface="+mj-lt"/>
              <a:buAutoNum type="alphaLcParenR"/>
            </a:pPr>
            <a:r>
              <a:rPr lang="en-AU" sz="2400" dirty="0">
                <a:solidFill>
                  <a:srgbClr val="000000"/>
                </a:solidFill>
                <a:latin typeface="Helvetica" pitchFamily="2" charset="0"/>
              </a:rPr>
              <a:t>Voltage</a:t>
            </a:r>
          </a:p>
          <a:p>
            <a:pPr marL="1314450" lvl="2" indent="-514350">
              <a:buFont typeface="+mj-lt"/>
              <a:buAutoNum type="alphaLcParenR"/>
            </a:pPr>
            <a:r>
              <a:rPr lang="en-AU" sz="2400" dirty="0">
                <a:solidFill>
                  <a:srgbClr val="000000"/>
                </a:solidFill>
                <a:latin typeface="Helvetica" pitchFamily="2" charset="0"/>
              </a:rPr>
              <a:t>Resistance</a:t>
            </a:r>
          </a:p>
          <a:p>
            <a:pPr marL="1314450" lvl="2" indent="-514350">
              <a:buFont typeface="+mj-lt"/>
              <a:buAutoNum type="alphaLcParenR"/>
            </a:pPr>
            <a:r>
              <a:rPr lang="en-AU" sz="2400" dirty="0">
                <a:solidFill>
                  <a:srgbClr val="000000"/>
                </a:solidFill>
                <a:latin typeface="Helvetica" pitchFamily="2" charset="0"/>
              </a:rPr>
              <a:t>Ohms Law </a:t>
            </a:r>
          </a:p>
          <a:p>
            <a:pPr marL="1314450" lvl="2" indent="-514350">
              <a:buFont typeface="+mj-lt"/>
              <a:buAutoNum type="alphaLcParenR"/>
            </a:pPr>
            <a:r>
              <a:rPr lang="en-AU" sz="2400" dirty="0">
                <a:solidFill>
                  <a:srgbClr val="000000"/>
                </a:solidFill>
                <a:latin typeface="Helvetica" pitchFamily="2" charset="0"/>
              </a:rPr>
              <a:t>Common Components &amp; an intro to the </a:t>
            </a:r>
            <a:r>
              <a:rPr lang="en-AU" sz="2400" dirty="0" err="1">
                <a:solidFill>
                  <a:srgbClr val="000000"/>
                </a:solidFill>
                <a:latin typeface="Helvetica" pitchFamily="2" charset="0"/>
              </a:rPr>
              <a:t>multimeter</a:t>
            </a:r>
            <a:r>
              <a:rPr lang="en-AU" sz="2400" dirty="0">
                <a:solidFill>
                  <a:srgbClr val="000000"/>
                </a:solidFill>
                <a:latin typeface="Helvetica" pitchFamily="2" charset="0"/>
              </a:rPr>
              <a:t>. </a:t>
            </a:r>
          </a:p>
          <a:p>
            <a:pPr marL="800100" lvl="2" indent="0">
              <a:buNone/>
            </a:pPr>
            <a:endParaRPr lang="en-AU" dirty="0">
              <a:solidFill>
                <a:srgbClr val="000000"/>
              </a:solidFill>
              <a:latin typeface="Helvetica" pitchFamily="2" charset="0"/>
            </a:endParaRPr>
          </a:p>
        </p:txBody>
      </p:sp>
    </p:spTree>
    <p:extLst>
      <p:ext uri="{BB962C8B-B14F-4D97-AF65-F5344CB8AC3E}">
        <p14:creationId xmlns:p14="http://schemas.microsoft.com/office/powerpoint/2010/main" val="3507142722"/>
      </p:ext>
    </p:extLst>
  </p:cSld>
  <p:clrMapOvr>
    <a:masterClrMapping/>
  </p:clrMapOvr>
</p:sld>
</file>

<file path=ppt/theme/theme1.xml><?xml version="1.0" encoding="utf-8"?>
<a:theme xmlns:a="http://schemas.openxmlformats.org/drawingml/2006/main" name="SLQ blue_powerpoint template">
  <a:themeElements>
    <a:clrScheme name="All Yours">
      <a:dk1>
        <a:sysClr val="windowText" lastClr="000000"/>
      </a:dk1>
      <a:lt1>
        <a:sysClr val="window" lastClr="FFFFFF"/>
      </a:lt1>
      <a:dk2>
        <a:srgbClr val="B7D110"/>
      </a:dk2>
      <a:lt2>
        <a:srgbClr val="00A4A1"/>
      </a:lt2>
      <a:accent1>
        <a:srgbClr val="008FB7"/>
      </a:accent1>
      <a:accent2>
        <a:srgbClr val="6C62AB"/>
      </a:accent2>
      <a:accent3>
        <a:srgbClr val="F9A900"/>
      </a:accent3>
      <a:accent4>
        <a:srgbClr val="EC6915"/>
      </a:accent4>
      <a:accent5>
        <a:srgbClr val="C0416E"/>
      </a:accent5>
      <a:accent6>
        <a:srgbClr val="E0003F"/>
      </a:accent6>
      <a:hlink>
        <a:srgbClr val="008FB7"/>
      </a:hlink>
      <a:folHlink>
        <a:srgbClr val="595959"/>
      </a:folHlink>
    </a:clrScheme>
    <a:fontScheme name="SLQ blue_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Q blue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Q blue_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Q blue_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Q blue_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Q blue_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Q blue_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Q blue_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Q blue_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Q blue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Q blue_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Q blue_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Q blue_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Q blue_powerpoint template" id="{9B45E9BB-62F0-4264-843C-5963A0287F8D}" vid="{9E8996CF-DD57-4889-B13B-85D9431E34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0745057D29C4E8DAED95CDDAC499E" ma:contentTypeVersion="24" ma:contentTypeDescription="Create a new document." ma:contentTypeScope="" ma:versionID="d3c3bfd31edfcd5c5d875097311dfd15">
  <xsd:schema xmlns:xsd="http://www.w3.org/2001/XMLSchema" xmlns:xs="http://www.w3.org/2001/XMLSchema" xmlns:p="http://schemas.microsoft.com/office/2006/metadata/properties" xmlns:ns2="4fe39c7d-ca6d-4de5-89ba-6d2796a89202" xmlns:ns3="f725a04e-3f6f-4976-afe5-0253c66f5bc2" xmlns:ns4="64cbdf78-7192-46f9-b3e6-158edc1eabaa" targetNamespace="http://schemas.microsoft.com/office/2006/metadata/properties" ma:root="true" ma:fieldsID="088801979fba04c40e66e63fbac7f5da" ns2:_="" ns3:_="" ns4:_="">
    <xsd:import namespace="4fe39c7d-ca6d-4de5-89ba-6d2796a89202"/>
    <xsd:import namespace="f725a04e-3f6f-4976-afe5-0253c66f5bc2"/>
    <xsd:import namespace="64cbdf78-7192-46f9-b3e6-158edc1eabaa"/>
    <xsd:element name="properties">
      <xsd:complexType>
        <xsd:sequence>
          <xsd:element name="documentManagement">
            <xsd:complexType>
              <xsd:all>
                <xsd:element ref="ns2:SarahEBrigg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ossReport" minOccurs="0"/>
                <xsd:element ref="ns2:notes" minOccurs="0"/>
                <xsd:element ref="ns2:Tub_x002f_NoTub" minOccurs="0"/>
                <xsd:element ref="ns2:Category" minOccurs="0"/>
                <xsd:element ref="ns2:lcf76f155ced4ddcb4097134ff3c332f" minOccurs="0"/>
                <xsd:element ref="ns4: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39c7d-ca6d-4de5-89ba-6d2796a89202" elementFormDefault="qualified">
    <xsd:import namespace="http://schemas.microsoft.com/office/2006/documentManagement/types"/>
    <xsd:import namespace="http://schemas.microsoft.com/office/infopath/2007/PartnerControls"/>
    <xsd:element name="SarahEBriggs" ma:index="2" nillable="true" ma:displayName="download" ma:description="hAVE downloaded photoshop" ma:format="Dropdown" ma:hidden="true" ma:list="UserInfo" ma:SharePointGroup="0" ma:internalName="SarahEBrigg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hidden="true" ma:internalName="MediaServiceLocation" ma:readOnly="true">
      <xsd:simpleType>
        <xsd:restriction base="dms:Text"/>
      </xsd:simpleType>
    </xsd:element>
    <xsd:element name="LossReport" ma:index="22" nillable="true" ma:displayName="Loss Report" ma:format="Dropdown" ma:internalName="LossReport">
      <xsd:simpleType>
        <xsd:restriction base="dms:Choice">
          <xsd:enumeration value="Not Added"/>
          <xsd:enumeration value="Added"/>
        </xsd:restriction>
      </xsd:simpleType>
    </xsd:element>
    <xsd:element name="notes" ma:index="23" nillable="true" ma:displayName="notes" ma:format="Dropdown" ma:internalName="notes">
      <xsd:simpleType>
        <xsd:restriction base="dms:Text">
          <xsd:maxLength value="255"/>
        </xsd:restriction>
      </xsd:simpleType>
    </xsd:element>
    <xsd:element name="Tub_x002f_NoTub" ma:index="24" nillable="true" ma:displayName="Tub / No Tub" ma:default="Tub" ma:description="For counting number of plastic tubs" ma:format="Dropdown" ma:internalName="Tub_x002f_NoTub">
      <xsd:simpleType>
        <xsd:restriction base="dms:Text">
          <xsd:maxLength value="10"/>
        </xsd:restriction>
      </xsd:simpleType>
    </xsd:element>
    <xsd:element name="Category" ma:index="25"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Stationary +  craft supplies"/>
                    <xsd:enumeration value="Electronics + Consumables"/>
                    <xsd:enumeration value="microcontroller + accesories"/>
                    <xsd:enumeration value="SOC"/>
                    <xsd:enumeration value="EBench Equipment + tools"/>
                    <xsd:enumeration value="shop  materials"/>
                    <xsd:enumeration value="prototype materials"/>
                    <xsd:enumeration value="Consumables for Plant, Tools and equip"/>
                    <xsd:enumeration value="MShop hand tools"/>
                    <xsd:enumeration value="MShop power tools"/>
                    <xsd:enumeration value="Tubs + containers"/>
                    <xsd:enumeration value="PPE"/>
                    <xsd:enumeration value="Fabric"/>
                    <xsd:enumeration value="building materials"/>
                    <xsd:enumeration value="Hardware"/>
                    <xsd:enumeration value="Comp&amp;Periph-NonICT"/>
                    <xsd:enumeration value="Comp&amp;Periph-SLQPA"/>
                    <xsd:enumeration value="Furniture and fittings"/>
                    <xsd:enumeration value="Custom furniture and fittings"/>
                    <xsd:enumeration value="240v electrical"/>
                    <xsd:enumeration value="AV equipment"/>
                    <xsd:enumeration value="AV equip - depreciated"/>
                    <xsd:enumeration value="Personal"/>
                    <xsd:enumeration value="Remaindered ICT"/>
                    <xsd:enumeration value="CLab Equip &amp; access"/>
                    <xsd:enumeration value="Workshop/Induction Materials"/>
                    <xsd:enumeration value="AV asset/P&amp;A"/>
                    <xsd:enumeration value="Computer consumables"/>
                    <xsd:enumeration value="Artefact/ decor  /example project"/>
                    <xsd:enumeration value="MShop plant &amp; accessories"/>
                    <xsd:enumeration value="Custom Workshop Equipment"/>
                    <xsd:enumeration value="Wetlab equip &amp; accessories"/>
                    <xsd:enumeration value="Appliances"/>
                    <xsd:enumeration value="Choice 34"/>
                  </xsd:restriction>
                </xsd:simpleType>
              </xsd:element>
            </xsd:sequence>
          </xsd:extension>
        </xsd:complexContent>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887afb6-b740-45b6-9c28-fce5107743be" ma:termSetId="09814cd3-568e-fe90-9814-8d621ff8fb84" ma:anchorId="fba54fb3-c3e1-fe81-a776-ca4b69148c4d" ma:open="true" ma:isKeyword="false">
      <xsd:complexType>
        <xsd:sequence>
          <xsd:element ref="pc:Terms" minOccurs="0" maxOccurs="1"/>
        </xsd:sequence>
      </xsd:complexType>
    </xsd:element>
    <xsd:element name="Date" ma:index="29"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725a04e-3f6f-4976-afe5-0253c66f5bc2"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bdf78-7192-46f9-b3e6-158edc1eabaa"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0ecf8679-5993-4226-811e-6a186527aa0f}" ma:internalName="TaxCatchAll" ma:showField="CatchAllData" ma:web="f725a04e-3f6f-4976-afe5-0253c66f5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4cbdf78-7192-46f9-b3e6-158edc1eabaa" xsi:nil="true"/>
    <SarahEBriggs xmlns="4fe39c7d-ca6d-4de5-89ba-6d2796a89202">
      <UserInfo>
        <DisplayName/>
        <AccountId xsi:nil="true"/>
        <AccountType/>
      </UserInfo>
    </SarahEBriggs>
    <notes xmlns="4fe39c7d-ca6d-4de5-89ba-6d2796a89202" xsi:nil="true"/>
    <Tub_x002f_NoTub xmlns="4fe39c7d-ca6d-4de5-89ba-6d2796a89202">Tub</Tub_x002f_NoTub>
    <LossReport xmlns="4fe39c7d-ca6d-4de5-89ba-6d2796a89202" xsi:nil="true"/>
    <Category xmlns="4fe39c7d-ca6d-4de5-89ba-6d2796a89202" xsi:nil="true"/>
    <lcf76f155ced4ddcb4097134ff3c332f xmlns="4fe39c7d-ca6d-4de5-89ba-6d2796a89202">
      <Terms xmlns="http://schemas.microsoft.com/office/infopath/2007/PartnerControls"/>
    </lcf76f155ced4ddcb4097134ff3c332f>
    <Date xmlns="4fe39c7d-ca6d-4de5-89ba-6d2796a892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D91B5C-BBBC-4472-915F-5504D6487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39c7d-ca6d-4de5-89ba-6d2796a89202"/>
    <ds:schemaRef ds:uri="f725a04e-3f6f-4976-afe5-0253c66f5bc2"/>
    <ds:schemaRef ds:uri="64cbdf78-7192-46f9-b3e6-158edc1ea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E3E126-D717-4AF8-98B8-D9F63F19286B}">
  <ds:schemaRefs>
    <ds:schemaRef ds:uri="http://purl.org/dc/elements/1.1/"/>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64cbdf78-7192-46f9-b3e6-158edc1eabaa"/>
    <ds:schemaRef ds:uri="f725a04e-3f6f-4976-afe5-0253c66f5bc2"/>
    <ds:schemaRef ds:uri="4fe39c7d-ca6d-4de5-89ba-6d2796a89202"/>
    <ds:schemaRef ds:uri="http://schemas.microsoft.com/office/2006/metadata/properties"/>
  </ds:schemaRefs>
</ds:datastoreItem>
</file>

<file path=customXml/itemProps3.xml><?xml version="1.0" encoding="utf-8"?>
<ds:datastoreItem xmlns:ds="http://schemas.openxmlformats.org/officeDocument/2006/customXml" ds:itemID="{FA0CC08F-B6BF-4908-81D2-3DBA83E9ED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SLQ blue_powerpoint template</Template>
  <TotalTime>17684</TotalTime>
  <Words>3513</Words>
  <Application>Microsoft Macintosh PowerPoint</Application>
  <PresentationFormat>Custom</PresentationFormat>
  <Paragraphs>453</Paragraphs>
  <Slides>63</Slides>
  <Notes>62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Arial</vt:lpstr>
      <vt:lpstr>Calibri</vt:lpstr>
      <vt:lpstr>Courier</vt:lpstr>
      <vt:lpstr>DDG_ProximaNova</vt:lpstr>
      <vt:lpstr>digital display tfb</vt:lpstr>
      <vt:lpstr>GothamSSm-Book</vt:lpstr>
      <vt:lpstr>Helvetica</vt:lpstr>
      <vt:lpstr>Lato</vt:lpstr>
      <vt:lpstr>Roboto</vt:lpstr>
      <vt:lpstr>verdana</vt:lpstr>
      <vt:lpstr>YouTube Sans</vt:lpstr>
      <vt:lpstr>SLQ blue_powerpoint template</vt:lpstr>
      <vt:lpstr>Simple Circuits -  Electronics 101</vt:lpstr>
      <vt:lpstr>Acknowledgement of Country</vt:lpstr>
      <vt:lpstr>Intros! </vt:lpstr>
      <vt:lpstr>What’s your name?    </vt:lpstr>
      <vt:lpstr>Why do you  want to know about electronics?   </vt:lpstr>
      <vt:lpstr>Whats your Favourite Invention?  </vt:lpstr>
      <vt:lpstr>Whats your Favourite Invention?  </vt:lpstr>
      <vt:lpstr>Session Overview</vt:lpstr>
      <vt:lpstr>Session Overview</vt:lpstr>
      <vt:lpstr>Session Overview</vt:lpstr>
      <vt:lpstr>Part 1  Why an electronics 101? </vt:lpstr>
      <vt:lpstr>But first a safety message  </vt:lpstr>
      <vt:lpstr>Be confident in your Electrical Safety</vt:lpstr>
      <vt:lpstr>ACDC ???</vt:lpstr>
      <vt:lpstr>ACDC ???</vt:lpstr>
      <vt:lpstr>Part 2  How does electricity flow in a circuit</vt:lpstr>
      <vt:lpstr>Current </vt:lpstr>
      <vt:lpstr>Voltage </vt:lpstr>
      <vt:lpstr>Hands on activity #1 lets get the juice flowing </vt:lpstr>
      <vt:lpstr>Current and Voltage analogies</vt:lpstr>
      <vt:lpstr>Hydraulic analogy  The drain-pipe theory</vt:lpstr>
      <vt:lpstr>Hydraulic analogy  The drain-pipe theory</vt:lpstr>
      <vt:lpstr>Hydraulic analogy  The drain-pipe theory</vt:lpstr>
      <vt:lpstr>Hydraulic analogy  The drain-pipe theory</vt:lpstr>
      <vt:lpstr>Hydraulic analogy  The drain-pipe theory</vt:lpstr>
      <vt:lpstr>Hydraulic analogy  The drain-pipe theory</vt:lpstr>
      <vt:lpstr>Hydraulic analogy  The drain-pipe theory</vt:lpstr>
      <vt:lpstr>Hydraulic analogy  The drain-pipe theory</vt:lpstr>
      <vt:lpstr>Hydraulic analogy  The drain-pipe theory</vt:lpstr>
      <vt:lpstr>Resistance</vt:lpstr>
      <vt:lpstr>Hydraulic analogy  The drain-pipe theory</vt:lpstr>
      <vt:lpstr>Hydraulic analogy  The drain-pipe theory</vt:lpstr>
      <vt:lpstr>Resistor</vt:lpstr>
      <vt:lpstr>Hydraulic analogy  The drain-pipe theory</vt:lpstr>
      <vt:lpstr>Current and Voltage analogies</vt:lpstr>
      <vt:lpstr>Hands on activity # 2  resistance is futile</vt:lpstr>
      <vt:lpstr>Using a breadboard</vt:lpstr>
      <vt:lpstr>Using a Multimeter</vt:lpstr>
      <vt:lpstr>PowerPoint Presentation</vt:lpstr>
      <vt:lpstr>Hands on activity # 2  resistance is futile</vt:lpstr>
      <vt:lpstr>Hands on activity # 2  resistance is futile</vt:lpstr>
      <vt:lpstr>Potentiomenter</vt:lpstr>
      <vt:lpstr>PowerPoint Presentation</vt:lpstr>
      <vt:lpstr>Using a Multimeter</vt:lpstr>
      <vt:lpstr>Electric Charge</vt:lpstr>
      <vt:lpstr>Ohms Law </vt:lpstr>
      <vt:lpstr>Ohms Law </vt:lpstr>
      <vt:lpstr>Ohms Law </vt:lpstr>
      <vt:lpstr>Ohms Law </vt:lpstr>
      <vt:lpstr>Ohms Law </vt:lpstr>
      <vt:lpstr>Ohms Law </vt:lpstr>
      <vt:lpstr>Common components summarised</vt:lpstr>
      <vt:lpstr>Common components summarised</vt:lpstr>
      <vt:lpstr>Falstad simulator</vt:lpstr>
      <vt:lpstr> What’s the difference between the words Electric &amp; Electronics   </vt:lpstr>
      <vt:lpstr>One more component</vt:lpstr>
      <vt:lpstr>One more component</vt:lpstr>
      <vt:lpstr> Lets put this together</vt:lpstr>
      <vt:lpstr>Fritzing</vt:lpstr>
      <vt:lpstr>Where to go from here?</vt:lpstr>
      <vt:lpstr>Where to go from here?</vt:lpstr>
      <vt:lpstr>Where to go from here?</vt:lpstr>
      <vt:lpstr>Where to go from here?</vt:lpstr>
    </vt:vector>
  </TitlesOfParts>
  <Company>State Library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Billie Ruben</dc:creator>
  <cp:lastModifiedBy>Mick Byrne</cp:lastModifiedBy>
  <cp:revision>142</cp:revision>
  <cp:lastPrinted>2023-03-22T07:32:52Z</cp:lastPrinted>
  <dcterms:created xsi:type="dcterms:W3CDTF">2021-07-20T06:33:15Z</dcterms:created>
  <dcterms:modified xsi:type="dcterms:W3CDTF">2023-12-11T00:22:04Z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0x01010043D0745057D29C4E8DAED95CDDAC499E</vt:lpwstr>
  </property>
  <property fmtid="{D5CDD505-2E9C-101B-9397-08002B2CF9AE}" pid="3" name="SL Business activity">
    <vt:lpwstr/>
  </property>
  <property fmtid="{D5CDD505-2E9C-101B-9397-08002B2CF9AE}" pid="4" name="SLBCSDescriptor">
    <vt:lpwstr/>
  </property>
  <property fmtid="{D5CDD505-2E9C-101B-9397-08002B2CF9AE}" pid="5" name="SLQDocumentType">
    <vt:lpwstr/>
  </property>
  <property fmtid="{D5CDD505-2E9C-101B-9397-08002B2CF9AE}" pid="6" name="SLQDocumentState">
    <vt:lpwstr>1;#Working document|d84c0e14-715f-4888-93aa-770533540b30</vt:lpwstr>
  </property>
  <property fmtid="{D5CDD505-2E9C-101B-9397-08002B2CF9AE}" pid="7" name="SLFileNumber">
    <vt:lpwstr/>
  </property>
  <property fmtid="{D5CDD505-2E9C-101B-9397-08002B2CF9AE}" pid="8" name="SLLGA">
    <vt:lpwstr/>
  </property>
  <property fmtid="{D5CDD505-2E9C-101B-9397-08002B2CF9AE}" pid="9" name="SLPublicPrograms">
    <vt:lpwstr/>
  </property>
  <property fmtid="{D5CDD505-2E9C-101B-9397-08002B2CF9AE}" pid="10" name="SLQDepartment">
    <vt:lpwstr>7;#Applied Creativity|bf229fa7-e85d-4c90-b5d2-c634ac0b62a0</vt:lpwstr>
  </property>
  <property fmtid="{D5CDD505-2E9C-101B-9397-08002B2CF9AE}" pid="11" name="SLBCSActivity">
    <vt:lpwstr/>
  </property>
  <property fmtid="{D5CDD505-2E9C-101B-9397-08002B2CF9AE}" pid="12" name="MediaServiceImageTags">
    <vt:lpwstr/>
  </property>
</Properties>
</file>