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9"/>
  </p:notesMasterIdLst>
  <p:sldIdLst>
    <p:sldId id="256" r:id="rId2"/>
    <p:sldId id="295" r:id="rId3"/>
    <p:sldId id="299" r:id="rId4"/>
    <p:sldId id="307" r:id="rId5"/>
    <p:sldId id="309" r:id="rId6"/>
    <p:sldId id="308" r:id="rId7"/>
    <p:sldId id="306"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132"/>
    <a:srgbClr val="AAAAAA"/>
    <a:srgbClr val="25729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04" autoAdjust="0"/>
    <p:restoredTop sz="94643" autoAdjust="0"/>
  </p:normalViewPr>
  <p:slideViewPr>
    <p:cSldViewPr>
      <p:cViewPr varScale="1">
        <p:scale>
          <a:sx n="77" d="100"/>
          <a:sy n="77" d="100"/>
        </p:scale>
        <p:origin x="1139" y="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171042D-D553-4626-B7FC-A462B20C8EDA}" type="datetimeFigureOut">
              <a:rPr lang="en-AU" smtClean="0"/>
              <a:pPr/>
              <a:t>16/08/2017</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BB4B9B9-BFC7-484E-84FE-AADDC820CE2E}" type="slidenum">
              <a:rPr lang="en-AU" smtClean="0"/>
              <a:pPr/>
              <a:t>‹#›</a:t>
            </a:fld>
            <a:endParaRPr lang="en-AU"/>
          </a:p>
        </p:txBody>
      </p:sp>
    </p:spTree>
    <p:extLst>
      <p:ext uri="{BB962C8B-B14F-4D97-AF65-F5344CB8AC3E}">
        <p14:creationId xmlns:p14="http://schemas.microsoft.com/office/powerpoint/2010/main" val="452898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dirty="0"/>
          </a:p>
        </p:txBody>
      </p:sp>
      <p:sp>
        <p:nvSpPr>
          <p:cNvPr id="4" name="Slide Number Placeholder 3"/>
          <p:cNvSpPr>
            <a:spLocks noGrp="1"/>
          </p:cNvSpPr>
          <p:nvPr>
            <p:ph type="sldNum" sz="quarter" idx="10"/>
          </p:nvPr>
        </p:nvSpPr>
        <p:spPr/>
        <p:txBody>
          <a:bodyPr/>
          <a:lstStyle/>
          <a:p>
            <a:fld id="{6BB4B9B9-BFC7-484E-84FE-AADDC820CE2E}" type="slidenum">
              <a:rPr lang="en-AU" smtClean="0"/>
              <a:pPr/>
              <a:t>1</a:t>
            </a:fld>
            <a:endParaRPr lang="en-AU"/>
          </a:p>
        </p:txBody>
      </p:sp>
    </p:spTree>
    <p:extLst>
      <p:ext uri="{BB962C8B-B14F-4D97-AF65-F5344CB8AC3E}">
        <p14:creationId xmlns:p14="http://schemas.microsoft.com/office/powerpoint/2010/main" val="8264849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a:p>
        </p:txBody>
      </p:sp>
      <p:sp>
        <p:nvSpPr>
          <p:cNvPr id="4" name="Slide Number Placeholder 3"/>
          <p:cNvSpPr>
            <a:spLocks noGrp="1"/>
          </p:cNvSpPr>
          <p:nvPr>
            <p:ph type="sldNum" sz="quarter" idx="10"/>
          </p:nvPr>
        </p:nvSpPr>
        <p:spPr/>
        <p:txBody>
          <a:bodyPr/>
          <a:lstStyle/>
          <a:p>
            <a:fld id="{6BB4B9B9-BFC7-484E-84FE-AADDC820CE2E}" type="slidenum">
              <a:rPr lang="en-AU" smtClean="0"/>
              <a:pPr/>
              <a:t>2</a:t>
            </a:fld>
            <a:endParaRPr lang="en-AU"/>
          </a:p>
        </p:txBody>
      </p:sp>
    </p:spTree>
    <p:extLst>
      <p:ext uri="{BB962C8B-B14F-4D97-AF65-F5344CB8AC3E}">
        <p14:creationId xmlns:p14="http://schemas.microsoft.com/office/powerpoint/2010/main" val="31636174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p>
            <a:fld id="{6C85BB51-8139-4578-BDF7-DC28E532E72D}" type="datetimeFigureOut">
              <a:rPr lang="en-AU" smtClean="0"/>
              <a:pPr/>
              <a:t>16/08/2017</a:t>
            </a:fld>
            <a:endParaRPr lang="en-AU"/>
          </a:p>
        </p:txBody>
      </p:sp>
      <p:sp>
        <p:nvSpPr>
          <p:cNvPr id="5" name="Footer Placeholder 4"/>
          <p:cNvSpPr>
            <a:spLocks noGrp="1"/>
          </p:cNvSpPr>
          <p:nvPr>
            <p:ph type="ftr" sz="quarter" idx="11"/>
          </p:nvPr>
        </p:nvSpPr>
        <p:spPr/>
        <p:txBody>
          <a:bodyPr/>
          <a:lstStyle/>
          <a:p>
            <a:endParaRPr lang="en-AU"/>
          </a:p>
        </p:txBody>
      </p:sp>
    </p:spTree>
    <p:extLst>
      <p:ext uri="{BB962C8B-B14F-4D97-AF65-F5344CB8AC3E}">
        <p14:creationId xmlns:p14="http://schemas.microsoft.com/office/powerpoint/2010/main" val="18196760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6C85BB51-8139-4578-BDF7-DC28E532E72D}" type="datetimeFigureOut">
              <a:rPr lang="en-AU" smtClean="0"/>
              <a:pPr/>
              <a:t>16/08/2017</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D7BE4524-FCAA-4263-930F-02B407631EF8}" type="slidenum">
              <a:rPr lang="en-AU" smtClean="0"/>
              <a:pPr/>
              <a:t>‹#›</a:t>
            </a:fld>
            <a:endParaRPr lang="en-AU"/>
          </a:p>
        </p:txBody>
      </p:sp>
    </p:spTree>
    <p:extLst>
      <p:ext uri="{BB962C8B-B14F-4D97-AF65-F5344CB8AC3E}">
        <p14:creationId xmlns:p14="http://schemas.microsoft.com/office/powerpoint/2010/main" val="12759074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6C85BB51-8139-4578-BDF7-DC28E532E72D}" type="datetimeFigureOut">
              <a:rPr lang="en-AU" smtClean="0"/>
              <a:pPr/>
              <a:t>16/08/2017</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D7BE4524-FCAA-4263-930F-02B407631EF8}" type="slidenum">
              <a:rPr lang="en-AU" smtClean="0"/>
              <a:pPr/>
              <a:t>‹#›</a:t>
            </a:fld>
            <a:endParaRPr lang="en-AU"/>
          </a:p>
        </p:txBody>
      </p:sp>
    </p:spTree>
    <p:extLst>
      <p:ext uri="{BB962C8B-B14F-4D97-AF65-F5344CB8AC3E}">
        <p14:creationId xmlns:p14="http://schemas.microsoft.com/office/powerpoint/2010/main" val="42925538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6C85BB51-8139-4578-BDF7-DC28E532E72D}" type="datetimeFigureOut">
              <a:rPr lang="en-AU" smtClean="0"/>
              <a:pPr/>
              <a:t>16/08/2017</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D7BE4524-FCAA-4263-930F-02B407631EF8}" type="slidenum">
              <a:rPr lang="en-AU" smtClean="0"/>
              <a:pPr/>
              <a:t>‹#›</a:t>
            </a:fld>
            <a:endParaRPr lang="en-AU" dirty="0"/>
          </a:p>
        </p:txBody>
      </p:sp>
    </p:spTree>
    <p:extLst>
      <p:ext uri="{BB962C8B-B14F-4D97-AF65-F5344CB8AC3E}">
        <p14:creationId xmlns:p14="http://schemas.microsoft.com/office/powerpoint/2010/main" val="33298872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C85BB51-8139-4578-BDF7-DC28E532E72D}" type="datetimeFigureOut">
              <a:rPr lang="en-AU" smtClean="0"/>
              <a:pPr/>
              <a:t>16/08/2017</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D7BE4524-FCAA-4263-930F-02B407631EF8}" type="slidenum">
              <a:rPr lang="en-AU" smtClean="0"/>
              <a:pPr/>
              <a:t>‹#›</a:t>
            </a:fld>
            <a:endParaRPr lang="en-AU"/>
          </a:p>
        </p:txBody>
      </p:sp>
    </p:spTree>
    <p:extLst>
      <p:ext uri="{BB962C8B-B14F-4D97-AF65-F5344CB8AC3E}">
        <p14:creationId xmlns:p14="http://schemas.microsoft.com/office/powerpoint/2010/main" val="23512857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6C85BB51-8139-4578-BDF7-DC28E532E72D}" type="datetimeFigureOut">
              <a:rPr lang="en-AU" smtClean="0"/>
              <a:pPr/>
              <a:t>16/08/2017</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D7BE4524-FCAA-4263-930F-02B407631EF8}" type="slidenum">
              <a:rPr lang="en-AU" smtClean="0"/>
              <a:pPr/>
              <a:t>‹#›</a:t>
            </a:fld>
            <a:endParaRPr lang="en-AU"/>
          </a:p>
        </p:txBody>
      </p:sp>
    </p:spTree>
    <p:extLst>
      <p:ext uri="{BB962C8B-B14F-4D97-AF65-F5344CB8AC3E}">
        <p14:creationId xmlns:p14="http://schemas.microsoft.com/office/powerpoint/2010/main" val="4135892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6C85BB51-8139-4578-BDF7-DC28E532E72D}" type="datetimeFigureOut">
              <a:rPr lang="en-AU" smtClean="0"/>
              <a:pPr/>
              <a:t>16/08/2017</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D7BE4524-FCAA-4263-930F-02B407631EF8}" type="slidenum">
              <a:rPr lang="en-AU" smtClean="0"/>
              <a:pPr/>
              <a:t>‹#›</a:t>
            </a:fld>
            <a:endParaRPr lang="en-AU"/>
          </a:p>
        </p:txBody>
      </p:sp>
    </p:spTree>
    <p:extLst>
      <p:ext uri="{BB962C8B-B14F-4D97-AF65-F5344CB8AC3E}">
        <p14:creationId xmlns:p14="http://schemas.microsoft.com/office/powerpoint/2010/main" val="24707618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6C85BB51-8139-4578-BDF7-DC28E532E72D}" type="datetimeFigureOut">
              <a:rPr lang="en-AU" smtClean="0"/>
              <a:pPr/>
              <a:t>16/08/2017</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D7BE4524-FCAA-4263-930F-02B407631EF8}" type="slidenum">
              <a:rPr lang="en-AU" smtClean="0"/>
              <a:pPr/>
              <a:t>‹#›</a:t>
            </a:fld>
            <a:endParaRPr lang="en-AU"/>
          </a:p>
        </p:txBody>
      </p:sp>
    </p:spTree>
    <p:extLst>
      <p:ext uri="{BB962C8B-B14F-4D97-AF65-F5344CB8AC3E}">
        <p14:creationId xmlns:p14="http://schemas.microsoft.com/office/powerpoint/2010/main" val="1746007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85BB51-8139-4578-BDF7-DC28E532E72D}" type="datetimeFigureOut">
              <a:rPr lang="en-AU" smtClean="0"/>
              <a:pPr/>
              <a:t>16/08/2017</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D7BE4524-FCAA-4263-930F-02B407631EF8}" type="slidenum">
              <a:rPr lang="en-AU" smtClean="0"/>
              <a:pPr/>
              <a:t>‹#›</a:t>
            </a:fld>
            <a:endParaRPr lang="en-AU"/>
          </a:p>
        </p:txBody>
      </p:sp>
    </p:spTree>
    <p:extLst>
      <p:ext uri="{BB962C8B-B14F-4D97-AF65-F5344CB8AC3E}">
        <p14:creationId xmlns:p14="http://schemas.microsoft.com/office/powerpoint/2010/main" val="31213937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85BB51-8139-4578-BDF7-DC28E532E72D}" type="datetimeFigureOut">
              <a:rPr lang="en-AU" smtClean="0"/>
              <a:pPr/>
              <a:t>16/08/2017</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D7BE4524-FCAA-4263-930F-02B407631EF8}" type="slidenum">
              <a:rPr lang="en-AU" smtClean="0"/>
              <a:pPr/>
              <a:t>‹#›</a:t>
            </a:fld>
            <a:endParaRPr lang="en-AU"/>
          </a:p>
        </p:txBody>
      </p:sp>
    </p:spTree>
    <p:extLst>
      <p:ext uri="{BB962C8B-B14F-4D97-AF65-F5344CB8AC3E}">
        <p14:creationId xmlns:p14="http://schemas.microsoft.com/office/powerpoint/2010/main" val="24613813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85BB51-8139-4578-BDF7-DC28E532E72D}" type="datetimeFigureOut">
              <a:rPr lang="en-AU" smtClean="0"/>
              <a:pPr/>
              <a:t>16/08/2017</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D7BE4524-FCAA-4263-930F-02B407631EF8}" type="slidenum">
              <a:rPr lang="en-AU" smtClean="0"/>
              <a:pPr/>
              <a:t>‹#›</a:t>
            </a:fld>
            <a:endParaRPr lang="en-AU"/>
          </a:p>
        </p:txBody>
      </p:sp>
    </p:spTree>
    <p:extLst>
      <p:ext uri="{BB962C8B-B14F-4D97-AF65-F5344CB8AC3E}">
        <p14:creationId xmlns:p14="http://schemas.microsoft.com/office/powerpoint/2010/main" val="13086397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85BB51-8139-4578-BDF7-DC28E532E72D}" type="datetimeFigureOut">
              <a:rPr lang="en-AU" smtClean="0"/>
              <a:pPr/>
              <a:t>16/08/2017</a:t>
            </a:fld>
            <a:endParaRPr lang="en-AU"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BE4524-FCAA-4263-930F-02B407631EF8}" type="slidenum">
              <a:rPr lang="en-AU" smtClean="0"/>
              <a:pPr/>
              <a:t>‹#›</a:t>
            </a:fld>
            <a:endParaRPr lang="en-AU"/>
          </a:p>
        </p:txBody>
      </p:sp>
      <p:pic>
        <p:nvPicPr>
          <p:cNvPr id="8" name="Picture 7"/>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323528" y="6021288"/>
            <a:ext cx="2247900" cy="723900"/>
          </a:xfrm>
          <a:prstGeom prst="rect">
            <a:avLst/>
          </a:prstGeom>
        </p:spPr>
      </p:pic>
    </p:spTree>
    <p:extLst>
      <p:ext uri="{BB962C8B-B14F-4D97-AF65-F5344CB8AC3E}">
        <p14:creationId xmlns:p14="http://schemas.microsoft.com/office/powerpoint/2010/main" val="402269702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design.tutsplus.com/" TargetMode="External"/><Relationship Id="rId2" Type="http://schemas.openxmlformats.org/officeDocument/2006/relationships/hyperlink" Target="https://www.lynda.co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9512" y="1412776"/>
            <a:ext cx="8964488" cy="5256584"/>
          </a:xfrm>
        </p:spPr>
        <p:txBody>
          <a:bodyPr/>
          <a:lstStyle/>
          <a:p>
            <a:pPr algn="ctr"/>
            <a:r>
              <a:rPr lang="en-AU" sz="8800" dirty="0" smtClean="0"/>
              <a:t>Introduction to Illustrator</a:t>
            </a:r>
            <a:r>
              <a:rPr lang="en-AU" sz="8800" dirty="0" smtClean="0"/>
              <a:t/>
            </a:r>
            <a:br>
              <a:rPr lang="en-AU" sz="8800" dirty="0" smtClean="0"/>
            </a:br>
            <a:r>
              <a:rPr lang="en-AU" sz="5400" dirty="0" smtClean="0"/>
              <a:t>@ The Edge</a:t>
            </a:r>
            <a:br>
              <a:rPr lang="en-AU" sz="5400" dirty="0" smtClean="0"/>
            </a:br>
            <a:r>
              <a:rPr lang="en-AU" sz="5400" dirty="0" smtClean="0"/>
              <a:t/>
            </a:r>
            <a:br>
              <a:rPr lang="en-AU" sz="5400" dirty="0" smtClean="0"/>
            </a:br>
            <a:endParaRPr lang="en-AU" sz="4800" dirty="0">
              <a:solidFill>
                <a:srgbClr val="AAAAAA"/>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About You?</a:t>
            </a:r>
            <a:endParaRPr lang="en-AU" dirty="0"/>
          </a:p>
        </p:txBody>
      </p:sp>
      <p:sp>
        <p:nvSpPr>
          <p:cNvPr id="3" name="Content Placeholder 2"/>
          <p:cNvSpPr>
            <a:spLocks noGrp="1"/>
          </p:cNvSpPr>
          <p:nvPr>
            <p:ph idx="1"/>
          </p:nvPr>
        </p:nvSpPr>
        <p:spPr>
          <a:xfrm>
            <a:off x="899592" y="1700808"/>
            <a:ext cx="7772400" cy="4572000"/>
          </a:xfrm>
        </p:spPr>
        <p:txBody>
          <a:bodyPr/>
          <a:lstStyle/>
          <a:p>
            <a:r>
              <a:rPr lang="en-AU" dirty="0" smtClean="0"/>
              <a:t>Beginner Adobe Illustrator Users? </a:t>
            </a:r>
            <a:endParaRPr lang="en-AU" dirty="0" smtClean="0"/>
          </a:p>
          <a:p>
            <a:r>
              <a:rPr lang="en-AU" dirty="0" smtClean="0"/>
              <a:t>Have </a:t>
            </a:r>
            <a:r>
              <a:rPr lang="en-AU" dirty="0" smtClean="0"/>
              <a:t>you experimented with it before?</a:t>
            </a:r>
          </a:p>
          <a:p>
            <a:r>
              <a:rPr lang="en-AU" dirty="0" smtClean="0"/>
              <a:t>What are you hoping to use it for?</a:t>
            </a:r>
            <a:endParaRPr lang="en-AU" dirty="0" smtClean="0"/>
          </a:p>
          <a:p>
            <a:r>
              <a:rPr lang="en-AU" dirty="0" smtClean="0"/>
              <a:t>What are you hoping to get out of today?</a:t>
            </a:r>
            <a:endParaRPr lang="en-AU" dirty="0" smtClean="0"/>
          </a:p>
          <a:p>
            <a:endParaRPr lang="en-AU" dirty="0"/>
          </a:p>
        </p:txBody>
      </p:sp>
    </p:spTree>
    <p:extLst>
      <p:ext uri="{BB962C8B-B14F-4D97-AF65-F5344CB8AC3E}">
        <p14:creationId xmlns:p14="http://schemas.microsoft.com/office/powerpoint/2010/main" val="92980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20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Workshop Outline</a:t>
            </a:r>
            <a:endParaRPr lang="en-AU" dirty="0"/>
          </a:p>
        </p:txBody>
      </p:sp>
      <p:sp>
        <p:nvSpPr>
          <p:cNvPr id="3" name="Content Placeholder 2"/>
          <p:cNvSpPr>
            <a:spLocks noGrp="1"/>
          </p:cNvSpPr>
          <p:nvPr>
            <p:ph idx="1"/>
          </p:nvPr>
        </p:nvSpPr>
        <p:spPr>
          <a:xfrm>
            <a:off x="899592" y="1340768"/>
            <a:ext cx="7772400" cy="4572000"/>
          </a:xfrm>
        </p:spPr>
        <p:txBody>
          <a:bodyPr>
            <a:normAutofit fontScale="92500" lnSpcReduction="10000"/>
          </a:bodyPr>
          <a:lstStyle/>
          <a:p>
            <a:pPr lvl="0"/>
            <a:r>
              <a:rPr lang="en-AU" dirty="0"/>
              <a:t>Understand </a:t>
            </a:r>
            <a:r>
              <a:rPr lang="en-AU" dirty="0" smtClean="0"/>
              <a:t>vector vs raster</a:t>
            </a:r>
            <a:endParaRPr lang="en-AU" dirty="0"/>
          </a:p>
          <a:p>
            <a:pPr lvl="0"/>
            <a:r>
              <a:rPr lang="en-AU" dirty="0" smtClean="0"/>
              <a:t>Document settings</a:t>
            </a:r>
            <a:endParaRPr lang="en-AU" dirty="0"/>
          </a:p>
          <a:p>
            <a:pPr lvl="0"/>
            <a:r>
              <a:rPr lang="en-AU" dirty="0"/>
              <a:t>Become familiar with the </a:t>
            </a:r>
            <a:r>
              <a:rPr lang="en-AU" dirty="0" smtClean="0"/>
              <a:t>interface</a:t>
            </a:r>
          </a:p>
          <a:p>
            <a:pPr lvl="0"/>
            <a:r>
              <a:rPr lang="en-AU" dirty="0" smtClean="0"/>
              <a:t>Learn </a:t>
            </a:r>
            <a:r>
              <a:rPr lang="en-AU" dirty="0"/>
              <a:t>about layers</a:t>
            </a:r>
          </a:p>
          <a:p>
            <a:pPr lvl="0"/>
            <a:r>
              <a:rPr lang="en-AU" dirty="0"/>
              <a:t>Grouping and ungrouping</a:t>
            </a:r>
          </a:p>
          <a:p>
            <a:pPr lvl="0"/>
            <a:r>
              <a:rPr lang="en-AU" dirty="0"/>
              <a:t>Learn pen tool basics and create shapes</a:t>
            </a:r>
          </a:p>
          <a:p>
            <a:pPr lvl="0"/>
            <a:r>
              <a:rPr lang="en-AU" dirty="0"/>
              <a:t>Add </a:t>
            </a:r>
            <a:r>
              <a:rPr lang="en-AU" dirty="0" smtClean="0"/>
              <a:t>and adjust strokes</a:t>
            </a:r>
            <a:endParaRPr lang="en-AU" dirty="0"/>
          </a:p>
          <a:p>
            <a:pPr lvl="0"/>
            <a:r>
              <a:rPr lang="en-AU" dirty="0"/>
              <a:t>Add and adjust colours</a:t>
            </a:r>
          </a:p>
          <a:p>
            <a:pPr lvl="0"/>
            <a:r>
              <a:rPr lang="en-AU" dirty="0"/>
              <a:t>Add basic text</a:t>
            </a:r>
          </a:p>
        </p:txBody>
      </p:sp>
    </p:spTree>
    <p:extLst>
      <p:ext uri="{BB962C8B-B14F-4D97-AF65-F5344CB8AC3E}">
        <p14:creationId xmlns:p14="http://schemas.microsoft.com/office/powerpoint/2010/main" val="10707523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Vector vs Raster</a:t>
            </a:r>
            <a:endParaRPr lang="en-AU" dirty="0"/>
          </a:p>
        </p:txBody>
      </p:sp>
      <p:sp>
        <p:nvSpPr>
          <p:cNvPr id="3" name="Content Placeholder 2"/>
          <p:cNvSpPr>
            <a:spLocks noGrp="1"/>
          </p:cNvSpPr>
          <p:nvPr>
            <p:ph idx="1"/>
          </p:nvPr>
        </p:nvSpPr>
        <p:spPr/>
        <p:txBody>
          <a:bodyPr>
            <a:normAutofit fontScale="92500"/>
          </a:bodyPr>
          <a:lstStyle/>
          <a:p>
            <a:r>
              <a:rPr lang="en-AU" dirty="0" smtClean="0"/>
              <a:t>Vector images are rooted in mathematical theory. Lines and curves known as ‘paths’ are used to make up the design. It can be scaled infinitely. Vectors are great for logos, icons and illustrations.</a:t>
            </a:r>
          </a:p>
          <a:p>
            <a:r>
              <a:rPr lang="en-AU" dirty="0" smtClean="0"/>
              <a:t>Raster images are created using pixels. They do not scale well – if you zoom in, you will see each pixel. It is often used for photographs.</a:t>
            </a:r>
          </a:p>
          <a:p>
            <a:r>
              <a:rPr lang="en-AU" dirty="0" smtClean="0"/>
              <a:t>Vector images can be converted to raster if needed for publishing etc.</a:t>
            </a:r>
            <a:endParaRPr lang="en-AU" dirty="0"/>
          </a:p>
        </p:txBody>
      </p:sp>
    </p:spTree>
    <p:extLst>
      <p:ext uri="{BB962C8B-B14F-4D97-AF65-F5344CB8AC3E}">
        <p14:creationId xmlns:p14="http://schemas.microsoft.com/office/powerpoint/2010/main" val="32051947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CMYK vs RGB colour spaces</a:t>
            </a:r>
            <a:endParaRPr lang="en-AU" dirty="0"/>
          </a:p>
        </p:txBody>
      </p:sp>
      <p:sp>
        <p:nvSpPr>
          <p:cNvPr id="3" name="Content Placeholder 2"/>
          <p:cNvSpPr>
            <a:spLocks noGrp="1"/>
          </p:cNvSpPr>
          <p:nvPr>
            <p:ph idx="1"/>
          </p:nvPr>
        </p:nvSpPr>
        <p:spPr/>
        <p:txBody>
          <a:bodyPr>
            <a:normAutofit lnSpcReduction="10000"/>
          </a:bodyPr>
          <a:lstStyle/>
          <a:p>
            <a:r>
              <a:rPr lang="en-AU" dirty="0" smtClean="0"/>
              <a:t>CMYK is </a:t>
            </a:r>
            <a:r>
              <a:rPr lang="en-AU" dirty="0"/>
              <a:t>a subtractive </a:t>
            </a:r>
            <a:r>
              <a:rPr lang="en-AU" dirty="0" smtClean="0"/>
              <a:t>colour model. It</a:t>
            </a:r>
            <a:r>
              <a:rPr lang="en-AU" dirty="0"/>
              <a:t> refers to the four </a:t>
            </a:r>
            <a:r>
              <a:rPr lang="en-AU" dirty="0" smtClean="0"/>
              <a:t>inks generally </a:t>
            </a:r>
            <a:r>
              <a:rPr lang="en-AU" dirty="0"/>
              <a:t>used in </a:t>
            </a:r>
            <a:r>
              <a:rPr lang="en-AU" dirty="0" smtClean="0"/>
              <a:t>printing (cyan</a:t>
            </a:r>
            <a:r>
              <a:rPr lang="en-AU" dirty="0"/>
              <a:t>, magenta, yellow, and </a:t>
            </a:r>
            <a:r>
              <a:rPr lang="en-AU" dirty="0" smtClean="0"/>
              <a:t>black). </a:t>
            </a:r>
            <a:r>
              <a:rPr lang="en-AU" b="1" dirty="0" smtClean="0"/>
              <a:t>If your artwork is to be printed, use CMYK.</a:t>
            </a:r>
          </a:p>
          <a:p>
            <a:r>
              <a:rPr lang="en-AU" dirty="0" smtClean="0"/>
              <a:t>RGB is </a:t>
            </a:r>
            <a:r>
              <a:rPr lang="en-AU" dirty="0"/>
              <a:t>an additive </a:t>
            </a:r>
            <a:r>
              <a:rPr lang="en-AU" dirty="0" smtClean="0"/>
              <a:t>colour model. Red, </a:t>
            </a:r>
            <a:r>
              <a:rPr lang="en-AU" dirty="0"/>
              <a:t>green and blue light are added together in various ways to reproduce a broad array of </a:t>
            </a:r>
            <a:r>
              <a:rPr lang="en-AU" dirty="0" smtClean="0"/>
              <a:t>colours on screens. </a:t>
            </a:r>
            <a:r>
              <a:rPr lang="en-AU" b="1" dirty="0" smtClean="0"/>
              <a:t>If your artwork is to be displayed digitally, use RGB.</a:t>
            </a:r>
            <a:endParaRPr lang="en-AU" b="1" dirty="0"/>
          </a:p>
        </p:txBody>
      </p:sp>
    </p:spTree>
    <p:extLst>
      <p:ext uri="{BB962C8B-B14F-4D97-AF65-F5344CB8AC3E}">
        <p14:creationId xmlns:p14="http://schemas.microsoft.com/office/powerpoint/2010/main" val="10800132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458618"/>
          </a:xfrm>
        </p:spPr>
        <p:txBody>
          <a:bodyPr/>
          <a:lstStyle/>
          <a:p>
            <a:r>
              <a:rPr lang="en-AU" dirty="0" smtClean="0"/>
              <a:t>Let’s get started!</a:t>
            </a:r>
            <a:br>
              <a:rPr lang="en-AU" dirty="0" smtClean="0"/>
            </a:br>
            <a:r>
              <a:rPr lang="en-AU" dirty="0"/>
              <a:t/>
            </a:r>
            <a:br>
              <a:rPr lang="en-AU" dirty="0"/>
            </a:br>
            <a:r>
              <a:rPr lang="en-AU" dirty="0" smtClean="0"/>
              <a:t>Open up Adobe Illustrator and create a New Document.</a:t>
            </a:r>
            <a:endParaRPr lang="en-AU" dirty="0"/>
          </a:p>
        </p:txBody>
      </p:sp>
    </p:spTree>
    <p:extLst>
      <p:ext uri="{BB962C8B-B14F-4D97-AF65-F5344CB8AC3E}">
        <p14:creationId xmlns:p14="http://schemas.microsoft.com/office/powerpoint/2010/main" val="10795315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Where to go for more info</a:t>
            </a:r>
            <a:endParaRPr lang="en-AU" dirty="0"/>
          </a:p>
        </p:txBody>
      </p:sp>
      <p:sp>
        <p:nvSpPr>
          <p:cNvPr id="3" name="Content Placeholder 2"/>
          <p:cNvSpPr>
            <a:spLocks noGrp="1"/>
          </p:cNvSpPr>
          <p:nvPr>
            <p:ph idx="1"/>
          </p:nvPr>
        </p:nvSpPr>
        <p:spPr/>
        <p:txBody>
          <a:bodyPr>
            <a:normAutofit/>
          </a:bodyPr>
          <a:lstStyle/>
          <a:p>
            <a:r>
              <a:rPr lang="en-AU" u="sng" dirty="0">
                <a:hlinkClick r:id="rId2"/>
              </a:rPr>
              <a:t>https://</a:t>
            </a:r>
            <a:r>
              <a:rPr lang="en-AU" u="sng" dirty="0" smtClean="0">
                <a:hlinkClick r:id="rId2"/>
              </a:rPr>
              <a:t>helpx.adobe.com/illustrator/user-guide.html</a:t>
            </a:r>
          </a:p>
          <a:p>
            <a:r>
              <a:rPr lang="en-AU" u="sng" dirty="0" smtClean="0">
                <a:hlinkClick r:id="rId2"/>
              </a:rPr>
              <a:t>https</a:t>
            </a:r>
            <a:r>
              <a:rPr lang="en-AU" u="sng" dirty="0">
                <a:hlinkClick r:id="rId2"/>
              </a:rPr>
              <a:t>://</a:t>
            </a:r>
            <a:r>
              <a:rPr lang="en-AU" u="sng" dirty="0" smtClean="0">
                <a:hlinkClick r:id="rId2"/>
              </a:rPr>
              <a:t>www.lynda.com/</a:t>
            </a:r>
            <a:endParaRPr lang="en-AU" dirty="0"/>
          </a:p>
          <a:p>
            <a:r>
              <a:rPr lang="en-AU" u="sng" dirty="0">
                <a:hlinkClick r:id="rId3"/>
              </a:rPr>
              <a:t>h</a:t>
            </a:r>
            <a:r>
              <a:rPr lang="en-AU" u="sng" dirty="0" smtClean="0">
                <a:hlinkClick r:id="rId3"/>
              </a:rPr>
              <a:t>ttps</a:t>
            </a:r>
            <a:r>
              <a:rPr lang="en-AU" u="sng" dirty="0">
                <a:hlinkClick r:id="rId3"/>
              </a:rPr>
              <a:t>://design.tutsplus.com/</a:t>
            </a:r>
            <a:r>
              <a:rPr lang="en-AU" dirty="0"/>
              <a:t> </a:t>
            </a:r>
            <a:endParaRPr lang="en-AU" dirty="0"/>
          </a:p>
          <a:p>
            <a:r>
              <a:rPr lang="en-AU" dirty="0" smtClean="0"/>
              <a:t>Google (and </a:t>
            </a:r>
            <a:r>
              <a:rPr lang="en-AU" dirty="0" err="1" smtClean="0"/>
              <a:t>Youtube</a:t>
            </a:r>
            <a:r>
              <a:rPr lang="en-AU" dirty="0" smtClean="0"/>
              <a:t>) </a:t>
            </a:r>
            <a:r>
              <a:rPr lang="en-AU" dirty="0" smtClean="0"/>
              <a:t>can be a great help too! Sometimes seeing it in action is more valuable than reading a tutorial. </a:t>
            </a:r>
            <a:endParaRPr lang="en-AU" dirty="0" smtClean="0"/>
          </a:p>
          <a:p>
            <a:endParaRPr lang="en-AU" dirty="0" smtClean="0"/>
          </a:p>
          <a:p>
            <a:endParaRPr lang="en-AU" dirty="0"/>
          </a:p>
        </p:txBody>
      </p:sp>
    </p:spTree>
    <p:extLst>
      <p:ext uri="{BB962C8B-B14F-4D97-AF65-F5344CB8AC3E}">
        <p14:creationId xmlns:p14="http://schemas.microsoft.com/office/powerpoint/2010/main" val="4879722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6733</TotalTime>
  <Words>222</Words>
  <Application>Microsoft Office PowerPoint</Application>
  <PresentationFormat>On-screen Show (4:3)</PresentationFormat>
  <Paragraphs>31</Paragraphs>
  <Slides>7</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Times New Roman</vt:lpstr>
      <vt:lpstr>Office Theme</vt:lpstr>
      <vt:lpstr>Introduction to Illustrator @ The Edge  </vt:lpstr>
      <vt:lpstr>About You?</vt:lpstr>
      <vt:lpstr>Workshop Outline</vt:lpstr>
      <vt:lpstr>Vector vs Raster</vt:lpstr>
      <vt:lpstr>CMYK vs RGB colour spaces</vt:lpstr>
      <vt:lpstr>Let’s get started!  Open up Adobe Illustrator and create a New Document.</vt:lpstr>
      <vt:lpstr>Where to go for more info</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Kat Johnston</cp:lastModifiedBy>
  <cp:revision>91</cp:revision>
  <dcterms:created xsi:type="dcterms:W3CDTF">2011-03-07T23:30:47Z</dcterms:created>
  <dcterms:modified xsi:type="dcterms:W3CDTF">2017-08-16T10:46:35Z</dcterms:modified>
</cp:coreProperties>
</file>